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6" r:id="rId2"/>
    <p:sldId id="341" r:id="rId3"/>
    <p:sldId id="342" r:id="rId4"/>
    <p:sldId id="343" r:id="rId5"/>
    <p:sldId id="344" r:id="rId6"/>
    <p:sldId id="345" r:id="rId7"/>
    <p:sldId id="346" r:id="rId8"/>
    <p:sldId id="347" r:id="rId9"/>
    <p:sldId id="264" r:id="rId10"/>
    <p:sldId id="265" r:id="rId11"/>
    <p:sldId id="266" r:id="rId12"/>
    <p:sldId id="263" r:id="rId13"/>
    <p:sldId id="291" r:id="rId14"/>
    <p:sldId id="284" r:id="rId15"/>
    <p:sldId id="285" r:id="rId16"/>
    <p:sldId id="293" r:id="rId17"/>
    <p:sldId id="335" r:id="rId18"/>
    <p:sldId id="286" r:id="rId19"/>
    <p:sldId id="288" r:id="rId20"/>
    <p:sldId id="336" r:id="rId21"/>
    <p:sldId id="337" r:id="rId22"/>
    <p:sldId id="338" r:id="rId23"/>
    <p:sldId id="292" r:id="rId24"/>
    <p:sldId id="339" r:id="rId25"/>
    <p:sldId id="340" r:id="rId26"/>
    <p:sldId id="294" r:id="rId27"/>
    <p:sldId id="349" r:id="rId28"/>
    <p:sldId id="350" r:id="rId29"/>
    <p:sldId id="267" r:id="rId30"/>
    <p:sldId id="268" r:id="rId31"/>
    <p:sldId id="351" r:id="rId32"/>
    <p:sldId id="352" r:id="rId33"/>
    <p:sldId id="353" r:id="rId34"/>
    <p:sldId id="354" r:id="rId35"/>
    <p:sldId id="355" r:id="rId36"/>
    <p:sldId id="356" r:id="rId37"/>
    <p:sldId id="357" r:id="rId38"/>
    <p:sldId id="358" r:id="rId39"/>
    <p:sldId id="359" r:id="rId40"/>
    <p:sldId id="360" r:id="rId41"/>
    <p:sldId id="361" r:id="rId42"/>
    <p:sldId id="362" r:id="rId43"/>
    <p:sldId id="296" r:id="rId44"/>
    <p:sldId id="299" r:id="rId45"/>
    <p:sldId id="297" r:id="rId46"/>
    <p:sldId id="300" r:id="rId47"/>
    <p:sldId id="298" r:id="rId48"/>
    <p:sldId id="301" r:id="rId49"/>
    <p:sldId id="302" r:id="rId50"/>
    <p:sldId id="303" r:id="rId51"/>
    <p:sldId id="305" r:id="rId52"/>
    <p:sldId id="306" r:id="rId53"/>
    <p:sldId id="307" r:id="rId54"/>
    <p:sldId id="308" r:id="rId55"/>
    <p:sldId id="309" r:id="rId56"/>
    <p:sldId id="310" r:id="rId57"/>
    <p:sldId id="311" r:id="rId58"/>
    <p:sldId id="312" r:id="rId59"/>
    <p:sldId id="313" r:id="rId60"/>
    <p:sldId id="314" r:id="rId61"/>
    <p:sldId id="315" r:id="rId62"/>
    <p:sldId id="326" r:id="rId63"/>
    <p:sldId id="316" r:id="rId64"/>
    <p:sldId id="317" r:id="rId65"/>
    <p:sldId id="318" r:id="rId66"/>
    <p:sldId id="319" r:id="rId67"/>
    <p:sldId id="320" r:id="rId68"/>
    <p:sldId id="321" r:id="rId69"/>
    <p:sldId id="322" r:id="rId70"/>
    <p:sldId id="323" r:id="rId71"/>
    <p:sldId id="324" r:id="rId72"/>
    <p:sldId id="325" r:id="rId73"/>
    <p:sldId id="327" r:id="rId74"/>
    <p:sldId id="328" r:id="rId75"/>
    <p:sldId id="329" r:id="rId76"/>
    <p:sldId id="330" r:id="rId77"/>
    <p:sldId id="331" r:id="rId78"/>
    <p:sldId id="332" r:id="rId79"/>
    <p:sldId id="333" r:id="rId80"/>
    <p:sldId id="348" r:id="rId81"/>
    <p:sldId id="269" r:id="rId82"/>
    <p:sldId id="270" r:id="rId83"/>
    <p:sldId id="271" r:id="rId84"/>
    <p:sldId id="272" r:id="rId85"/>
    <p:sldId id="273" r:id="rId86"/>
    <p:sldId id="275" r:id="rId87"/>
    <p:sldId id="274" r:id="rId88"/>
    <p:sldId id="289" r:id="rId89"/>
    <p:sldId id="276" r:id="rId90"/>
    <p:sldId id="277" r:id="rId91"/>
    <p:sldId id="278" r:id="rId92"/>
    <p:sldId id="279"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58" d="100"/>
          <a:sy n="58" d="100"/>
        </p:scale>
        <p:origin x="28" y="5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FC75B0-E192-42DC-839D-7733C7CA87D8}" type="datetimeFigureOut">
              <a:rPr lang="en-US" smtClean="0"/>
              <a:t>7/24/2020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430883-1DC8-4249-863C-247CDBC2D14B}" type="slidenum">
              <a:rPr lang="en-US" smtClean="0"/>
              <a:t>‹#›</a:t>
            </a:fld>
            <a:endParaRPr lang="en-US"/>
          </a:p>
        </p:txBody>
      </p:sp>
    </p:spTree>
    <p:extLst>
      <p:ext uri="{BB962C8B-B14F-4D97-AF65-F5344CB8AC3E}">
        <p14:creationId xmlns:p14="http://schemas.microsoft.com/office/powerpoint/2010/main" val="2184879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out this multiplication on the board)</a:t>
            </a:r>
          </a:p>
        </p:txBody>
      </p:sp>
      <p:sp>
        <p:nvSpPr>
          <p:cNvPr id="4" name="Slide Number Placeholder 3"/>
          <p:cNvSpPr>
            <a:spLocks noGrp="1"/>
          </p:cNvSpPr>
          <p:nvPr>
            <p:ph type="sldNum" sz="quarter" idx="10"/>
          </p:nvPr>
        </p:nvSpPr>
        <p:spPr/>
        <p:txBody>
          <a:bodyPr/>
          <a:lstStyle/>
          <a:p>
            <a:fld id="{8F2589D3-3AF1-8A4E-B826-2981C3C48FDF}" type="slidenum">
              <a:rPr lang="en-US" smtClean="0"/>
              <a:t>9</a:t>
            </a:fld>
            <a:endParaRPr lang="en-US"/>
          </a:p>
        </p:txBody>
      </p:sp>
    </p:spTree>
    <p:extLst>
      <p:ext uri="{BB962C8B-B14F-4D97-AF65-F5344CB8AC3E}">
        <p14:creationId xmlns:p14="http://schemas.microsoft.com/office/powerpoint/2010/main" val="1662536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11</a:t>
            </a:fld>
            <a:endParaRPr lang="en-US"/>
          </a:p>
        </p:txBody>
      </p:sp>
    </p:spTree>
    <p:extLst>
      <p:ext uri="{BB962C8B-B14F-4D97-AF65-F5344CB8AC3E}">
        <p14:creationId xmlns:p14="http://schemas.microsoft.com/office/powerpoint/2010/main" val="1856798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a:t>
            </a:r>
          </a:p>
          <a:p>
            <a:endParaRPr lang="en-US" dirty="0"/>
          </a:p>
          <a:p>
            <a:r>
              <a:rPr lang="en-US" dirty="0"/>
              <a:t>12345678</a:t>
            </a:r>
            <a:r>
              <a:rPr lang="en-US" baseline="0" dirty="0"/>
              <a:t> = 1234 * 10^4 + 5678</a:t>
            </a:r>
          </a:p>
          <a:p>
            <a:endParaRPr lang="en-US" baseline="0" dirty="0"/>
          </a:p>
          <a:p>
            <a:r>
              <a:rPr lang="en-US" baseline="0" dirty="0"/>
              <a:t>Here, n = 8, and the 4 in 10^4 is 4 = 8/2</a:t>
            </a:r>
          </a:p>
          <a:p>
            <a:endParaRPr lang="en-US" baseline="0" dirty="0"/>
          </a:p>
          <a:p>
            <a:r>
              <a:rPr lang="en-US" baseline="0" dirty="0"/>
              <a:t>(Write </a:t>
            </a:r>
            <a:r>
              <a:rPr lang="en-US" baseline="0" dirty="0" err="1"/>
              <a:t>xy</a:t>
            </a:r>
            <a:r>
              <a:rPr lang="en-US" baseline="0" dirty="0"/>
              <a:t> = (a 10^(n/2) + b) * (c 10^(n/2) + d) on the board and keep it there)</a:t>
            </a:r>
          </a:p>
        </p:txBody>
      </p:sp>
      <p:sp>
        <p:nvSpPr>
          <p:cNvPr id="4" name="Slide Number Placeholder 3"/>
          <p:cNvSpPr>
            <a:spLocks noGrp="1"/>
          </p:cNvSpPr>
          <p:nvPr>
            <p:ph type="sldNum" sz="quarter" idx="10"/>
          </p:nvPr>
        </p:nvSpPr>
        <p:spPr/>
        <p:txBody>
          <a:bodyPr/>
          <a:lstStyle/>
          <a:p>
            <a:fld id="{8F2589D3-3AF1-8A4E-B826-2981C3C48FDF}" type="slidenum">
              <a:rPr lang="en-US" smtClean="0"/>
              <a:t>83</a:t>
            </a:fld>
            <a:endParaRPr lang="en-US"/>
          </a:p>
        </p:txBody>
      </p:sp>
    </p:spTree>
    <p:extLst>
      <p:ext uri="{BB962C8B-B14F-4D97-AF65-F5344CB8AC3E}">
        <p14:creationId xmlns:p14="http://schemas.microsoft.com/office/powerpoint/2010/main" val="1640752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what's missing?</a:t>
            </a:r>
          </a:p>
        </p:txBody>
      </p:sp>
      <p:sp>
        <p:nvSpPr>
          <p:cNvPr id="4" name="Slide Number Placeholder 3"/>
          <p:cNvSpPr>
            <a:spLocks noGrp="1"/>
          </p:cNvSpPr>
          <p:nvPr>
            <p:ph type="sldNum" sz="quarter" idx="10"/>
          </p:nvPr>
        </p:nvSpPr>
        <p:spPr/>
        <p:txBody>
          <a:bodyPr/>
          <a:lstStyle/>
          <a:p>
            <a:fld id="{8F2589D3-3AF1-8A4E-B826-2981C3C48FDF}" type="slidenum">
              <a:rPr lang="en-US" smtClean="0"/>
              <a:t>84</a:t>
            </a:fld>
            <a:endParaRPr lang="en-US"/>
          </a:p>
        </p:txBody>
      </p:sp>
    </p:spTree>
    <p:extLst>
      <p:ext uri="{BB962C8B-B14F-4D97-AF65-F5344CB8AC3E}">
        <p14:creationId xmlns:p14="http://schemas.microsoft.com/office/powerpoint/2010/main" val="1232144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leaves?  At level t, I have 4^t</a:t>
            </a:r>
            <a:r>
              <a:rPr lang="en-US" baseline="0" dirty="0"/>
              <a:t> nodes.  So I have 4^(depth of tree) nodes.  </a:t>
            </a:r>
          </a:p>
          <a:p>
            <a:endParaRPr lang="en-US" baseline="0" dirty="0"/>
          </a:p>
          <a:p>
            <a:r>
              <a:rPr lang="en-US" baseline="0" dirty="0"/>
              <a:t>What is the depth of the tree?  It's how many times I need to cut n in half to get down to 1.   </a:t>
            </a:r>
          </a:p>
          <a:p>
            <a:endParaRPr lang="en-US" baseline="0" dirty="0"/>
          </a:p>
          <a:p>
            <a:r>
              <a:rPr lang="en-US" baseline="0" dirty="0"/>
              <a:t>There's a name for that, it's log_2(n).  So I get</a:t>
            </a:r>
          </a:p>
          <a:p>
            <a:endParaRPr lang="en-US" baseline="0" dirty="0"/>
          </a:p>
          <a:p>
            <a:r>
              <a:rPr lang="en-US" baseline="0" dirty="0"/>
              <a:t>4^(log_2(n)) = 2^(2 * log_2(n)) = (2^log_2(n))^2 = n^2.</a:t>
            </a:r>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86</a:t>
            </a:fld>
            <a:endParaRPr lang="en-US"/>
          </a:p>
        </p:txBody>
      </p:sp>
    </p:spTree>
    <p:extLst>
      <p:ext uri="{BB962C8B-B14F-4D97-AF65-F5344CB8AC3E}">
        <p14:creationId xmlns:p14="http://schemas.microsoft.com/office/powerpoint/2010/main" val="1929464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expression</a:t>
            </a:r>
            <a:r>
              <a:rPr lang="en-US" baseline="0" dirty="0"/>
              <a:t> should still be on the board from before -- if not, write it again)</a:t>
            </a:r>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89</a:t>
            </a:fld>
            <a:endParaRPr lang="en-US" dirty="0"/>
          </a:p>
        </p:txBody>
      </p:sp>
    </p:spTree>
    <p:extLst>
      <p:ext uri="{BB962C8B-B14F-4D97-AF65-F5344CB8AC3E}">
        <p14:creationId xmlns:p14="http://schemas.microsoft.com/office/powerpoint/2010/main" val="1869809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F2589D3-3AF1-8A4E-B826-2981C3C48FDF}" type="slidenum">
              <a:rPr lang="en-US" smtClean="0"/>
              <a:t>92</a:t>
            </a:fld>
            <a:endParaRPr lang="en-US"/>
          </a:p>
        </p:txBody>
      </p:sp>
    </p:spTree>
    <p:extLst>
      <p:ext uri="{BB962C8B-B14F-4D97-AF65-F5344CB8AC3E}">
        <p14:creationId xmlns:p14="http://schemas.microsoft.com/office/powerpoint/2010/main" val="1272821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07A26-C4A5-4FAD-B689-06AE04DC2E0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4B21A0-C920-4D87-839B-793D8D5C25A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5BEDBA-7BC2-43AB-B1F6-67F029E87727}"/>
              </a:ext>
            </a:extLst>
          </p:cNvPr>
          <p:cNvSpPr>
            <a:spLocks noGrp="1"/>
          </p:cNvSpPr>
          <p:nvPr>
            <p:ph type="dt" sz="half" idx="10"/>
          </p:nvPr>
        </p:nvSpPr>
        <p:spPr>
          <a:xfrm>
            <a:off x="838200" y="6356350"/>
            <a:ext cx="2743200" cy="365125"/>
          </a:xfrm>
          <a:prstGeom prst="rect">
            <a:avLst/>
          </a:prstGeom>
        </p:spPr>
        <p:txBody>
          <a:bodyPr/>
          <a:lstStyle/>
          <a:p>
            <a:fld id="{FF14BE90-DD7C-4211-9CC4-75D578A9DF07}" type="datetimeFigureOut">
              <a:rPr lang="en-US" smtClean="0"/>
              <a:t>7/24/2020</a:t>
            </a:fld>
            <a:endParaRPr lang="en-US"/>
          </a:p>
        </p:txBody>
      </p:sp>
      <p:sp>
        <p:nvSpPr>
          <p:cNvPr id="5" name="Footer Placeholder 4">
            <a:extLst>
              <a:ext uri="{FF2B5EF4-FFF2-40B4-BE49-F238E27FC236}">
                <a16:creationId xmlns:a16="http://schemas.microsoft.com/office/drawing/2014/main" id="{973C146A-F197-4C51-90D2-93DDDF6A3A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5E034D5-A788-41C1-8A69-9DA6E5CD2A5B}"/>
              </a:ext>
            </a:extLst>
          </p:cNvPr>
          <p:cNvSpPr>
            <a:spLocks noGrp="1"/>
          </p:cNvSpPr>
          <p:nvPr>
            <p:ph type="sldNum" sz="quarter" idx="12"/>
          </p:nvPr>
        </p:nvSpPr>
        <p:spPr>
          <a:xfrm>
            <a:off x="8610600" y="6356350"/>
            <a:ext cx="2743200" cy="365125"/>
          </a:xfrm>
          <a:prstGeom prst="rect">
            <a:avLst/>
          </a:prstGeom>
        </p:spPr>
        <p:txBody>
          <a:bodyPr/>
          <a:lstStyle/>
          <a:p>
            <a:fld id="{F877144C-03E0-4991-B91F-1AC7D9BF7B3C}" type="slidenum">
              <a:rPr lang="en-US" smtClean="0"/>
              <a:t>‹#›</a:t>
            </a:fld>
            <a:endParaRPr lang="en-US"/>
          </a:p>
        </p:txBody>
      </p:sp>
    </p:spTree>
    <p:extLst>
      <p:ext uri="{BB962C8B-B14F-4D97-AF65-F5344CB8AC3E}">
        <p14:creationId xmlns:p14="http://schemas.microsoft.com/office/powerpoint/2010/main" val="3069444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096D-CF90-4860-8372-F58443A652A3}"/>
              </a:ext>
            </a:extLst>
          </p:cNvPr>
          <p:cNvSpPr>
            <a:spLocks noGrp="1"/>
          </p:cNvSpPr>
          <p:nvPr>
            <p:ph type="title"/>
          </p:nvPr>
        </p:nvSpPr>
        <p:spPr>
          <a:xfrm>
            <a:off x="-904875" y="2163762"/>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1491A5-A58A-40C5-BA20-569D5612F4AC}"/>
              </a:ext>
            </a:extLst>
          </p:cNvPr>
          <p:cNvSpPr>
            <a:spLocks noGrp="1"/>
          </p:cNvSpPr>
          <p:nvPr>
            <p:ph type="body" orient="vert" idx="1"/>
          </p:nvPr>
        </p:nvSpPr>
        <p:spPr>
          <a:xfrm>
            <a:off x="-466725" y="5092700"/>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5726E6-86FE-4F2C-A185-6A9A5BE28D9E}"/>
              </a:ext>
            </a:extLst>
          </p:cNvPr>
          <p:cNvSpPr>
            <a:spLocks noGrp="1"/>
          </p:cNvSpPr>
          <p:nvPr>
            <p:ph type="dt" sz="half" idx="10"/>
          </p:nvPr>
        </p:nvSpPr>
        <p:spPr>
          <a:xfrm>
            <a:off x="838200" y="6356350"/>
            <a:ext cx="2743200" cy="365125"/>
          </a:xfrm>
          <a:prstGeom prst="rect">
            <a:avLst/>
          </a:prstGeom>
        </p:spPr>
        <p:txBody>
          <a:bodyPr/>
          <a:lstStyle/>
          <a:p>
            <a:fld id="{FF14BE90-DD7C-4211-9CC4-75D578A9DF07}" type="datetimeFigureOut">
              <a:rPr lang="en-US" smtClean="0"/>
              <a:t>7/24/2020</a:t>
            </a:fld>
            <a:endParaRPr lang="en-US"/>
          </a:p>
        </p:txBody>
      </p:sp>
      <p:sp>
        <p:nvSpPr>
          <p:cNvPr id="5" name="Footer Placeholder 4">
            <a:extLst>
              <a:ext uri="{FF2B5EF4-FFF2-40B4-BE49-F238E27FC236}">
                <a16:creationId xmlns:a16="http://schemas.microsoft.com/office/drawing/2014/main" id="{C435CA3E-96B4-4610-9C9D-D8FF24982B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8B41406-BA4B-4B9B-BEC0-5F2E7CFA9C7C}"/>
              </a:ext>
            </a:extLst>
          </p:cNvPr>
          <p:cNvSpPr>
            <a:spLocks noGrp="1"/>
          </p:cNvSpPr>
          <p:nvPr>
            <p:ph type="sldNum" sz="quarter" idx="12"/>
          </p:nvPr>
        </p:nvSpPr>
        <p:spPr>
          <a:xfrm>
            <a:off x="8610600" y="6356350"/>
            <a:ext cx="2743200" cy="365125"/>
          </a:xfrm>
          <a:prstGeom prst="rect">
            <a:avLst/>
          </a:prstGeom>
        </p:spPr>
        <p:txBody>
          <a:bodyPr/>
          <a:lstStyle/>
          <a:p>
            <a:fld id="{F877144C-03E0-4991-B91F-1AC7D9BF7B3C}" type="slidenum">
              <a:rPr lang="en-US" smtClean="0"/>
              <a:t>‹#›</a:t>
            </a:fld>
            <a:endParaRPr lang="en-US"/>
          </a:p>
        </p:txBody>
      </p:sp>
    </p:spTree>
    <p:extLst>
      <p:ext uri="{BB962C8B-B14F-4D97-AF65-F5344CB8AC3E}">
        <p14:creationId xmlns:p14="http://schemas.microsoft.com/office/powerpoint/2010/main" val="2754530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F120A7-271F-40BD-A1CA-631918448157}"/>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D79F69-6180-4CA0-880D-6F04E0B408B9}"/>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4C4CBC-8B0A-4C5A-8BCF-F60E0296D2EC}"/>
              </a:ext>
            </a:extLst>
          </p:cNvPr>
          <p:cNvSpPr>
            <a:spLocks noGrp="1"/>
          </p:cNvSpPr>
          <p:nvPr>
            <p:ph type="dt" sz="half" idx="10"/>
          </p:nvPr>
        </p:nvSpPr>
        <p:spPr>
          <a:xfrm>
            <a:off x="838200" y="6356350"/>
            <a:ext cx="2743200" cy="365125"/>
          </a:xfrm>
          <a:prstGeom prst="rect">
            <a:avLst/>
          </a:prstGeom>
        </p:spPr>
        <p:txBody>
          <a:bodyPr/>
          <a:lstStyle/>
          <a:p>
            <a:fld id="{FF14BE90-DD7C-4211-9CC4-75D578A9DF07}" type="datetimeFigureOut">
              <a:rPr lang="en-US" smtClean="0"/>
              <a:t>7/24/2020</a:t>
            </a:fld>
            <a:endParaRPr lang="en-US"/>
          </a:p>
        </p:txBody>
      </p:sp>
      <p:sp>
        <p:nvSpPr>
          <p:cNvPr id="5" name="Footer Placeholder 4">
            <a:extLst>
              <a:ext uri="{FF2B5EF4-FFF2-40B4-BE49-F238E27FC236}">
                <a16:creationId xmlns:a16="http://schemas.microsoft.com/office/drawing/2014/main" id="{F1E72ECC-EEF1-44A4-AEB8-FF8B5017AB7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356689E-891D-4D25-AFFC-96AC576D887D}"/>
              </a:ext>
            </a:extLst>
          </p:cNvPr>
          <p:cNvSpPr>
            <a:spLocks noGrp="1"/>
          </p:cNvSpPr>
          <p:nvPr>
            <p:ph type="sldNum" sz="quarter" idx="12"/>
          </p:nvPr>
        </p:nvSpPr>
        <p:spPr>
          <a:xfrm>
            <a:off x="8610600" y="6356350"/>
            <a:ext cx="2743200" cy="365125"/>
          </a:xfrm>
          <a:prstGeom prst="rect">
            <a:avLst/>
          </a:prstGeom>
        </p:spPr>
        <p:txBody>
          <a:bodyPr/>
          <a:lstStyle/>
          <a:p>
            <a:fld id="{F877144C-03E0-4991-B91F-1AC7D9BF7B3C}" type="slidenum">
              <a:rPr lang="en-US" smtClean="0"/>
              <a:t>‹#›</a:t>
            </a:fld>
            <a:endParaRPr lang="en-US"/>
          </a:p>
        </p:txBody>
      </p:sp>
    </p:spTree>
    <p:extLst>
      <p:ext uri="{BB962C8B-B14F-4D97-AF65-F5344CB8AC3E}">
        <p14:creationId xmlns:p14="http://schemas.microsoft.com/office/powerpoint/2010/main" val="2583651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endParaRPr lang="en-US"/>
          </a:p>
        </p:txBody>
      </p:sp>
      <p:sp>
        <p:nvSpPr>
          <p:cNvPr id="4" name="Date Placeholder 3"/>
          <p:cNvSpPr>
            <a:spLocks noGrp="1"/>
          </p:cNvSpPr>
          <p:nvPr>
            <p:ph type="dt" sz="half" idx="10"/>
          </p:nvPr>
        </p:nvSpPr>
        <p:spPr>
          <a:xfrm>
            <a:off x="914400" y="6248400"/>
            <a:ext cx="2540000" cy="457200"/>
          </a:xfrm>
        </p:spPr>
        <p:txBody>
          <a:bodyPr/>
          <a:lstStyle>
            <a:lvl1pPr>
              <a:defRPr/>
            </a:lvl1pPr>
          </a:lstStyle>
          <a:p>
            <a:endParaRPr lang="en-US"/>
          </a:p>
        </p:txBody>
      </p:sp>
      <p:sp>
        <p:nvSpPr>
          <p:cNvPr id="5" name="Footer Placeholder 4"/>
          <p:cNvSpPr>
            <a:spLocks noGrp="1"/>
          </p:cNvSpPr>
          <p:nvPr>
            <p:ph type="ftr" sz="quarter" idx="11"/>
          </p:nvPr>
        </p:nvSpPr>
        <p:spPr>
          <a:xfrm>
            <a:off x="4165600" y="6248400"/>
            <a:ext cx="38608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8737600" y="6248400"/>
            <a:ext cx="2540000" cy="457200"/>
          </a:xfrm>
        </p:spPr>
        <p:txBody>
          <a:bodyPr/>
          <a:lstStyle>
            <a:lvl1pPr>
              <a:defRPr/>
            </a:lvl1pPr>
          </a:lstStyle>
          <a:p>
            <a:fld id="{C5F26A80-6765-4993-8FFB-D25537AAEB05}" type="slidenum">
              <a:rPr lang="en-US" smtClean="0"/>
              <a:pPr/>
              <a:t>‹#›</a:t>
            </a:fld>
            <a:endParaRPr lang="en-US" dirty="0"/>
          </a:p>
        </p:txBody>
      </p:sp>
    </p:spTree>
    <p:extLst>
      <p:ext uri="{BB962C8B-B14F-4D97-AF65-F5344CB8AC3E}">
        <p14:creationId xmlns:p14="http://schemas.microsoft.com/office/powerpoint/2010/main" val="2307558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9944E-D835-4AA6-A9DA-0B0AE370DA95}"/>
              </a:ext>
            </a:extLst>
          </p:cNvPr>
          <p:cNvSpPr>
            <a:spLocks noGrp="1"/>
          </p:cNvSpPr>
          <p:nvPr>
            <p:ph type="title"/>
          </p:nvPr>
        </p:nvSpPr>
        <p:spPr>
          <a:xfrm>
            <a:off x="-904875" y="2163762"/>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B3BC83A-6983-4A0B-9746-76B6EBFACCB1}"/>
              </a:ext>
            </a:extLst>
          </p:cNvPr>
          <p:cNvSpPr>
            <a:spLocks noGrp="1"/>
          </p:cNvSpPr>
          <p:nvPr>
            <p:ph idx="1"/>
          </p:nvPr>
        </p:nvSpPr>
        <p:spPr>
          <a:xfrm>
            <a:off x="-466725" y="5092700"/>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785A66-690D-4333-82A9-B931668C3A3A}"/>
              </a:ext>
            </a:extLst>
          </p:cNvPr>
          <p:cNvSpPr>
            <a:spLocks noGrp="1"/>
          </p:cNvSpPr>
          <p:nvPr>
            <p:ph type="dt" sz="half" idx="10"/>
          </p:nvPr>
        </p:nvSpPr>
        <p:spPr>
          <a:xfrm>
            <a:off x="838200" y="6356350"/>
            <a:ext cx="2743200" cy="365125"/>
          </a:xfrm>
          <a:prstGeom prst="rect">
            <a:avLst/>
          </a:prstGeom>
        </p:spPr>
        <p:txBody>
          <a:bodyPr/>
          <a:lstStyle/>
          <a:p>
            <a:fld id="{FF14BE90-DD7C-4211-9CC4-75D578A9DF07}" type="datetimeFigureOut">
              <a:rPr lang="en-US" smtClean="0"/>
              <a:t>7/24/2020</a:t>
            </a:fld>
            <a:endParaRPr lang="en-US"/>
          </a:p>
        </p:txBody>
      </p:sp>
      <p:sp>
        <p:nvSpPr>
          <p:cNvPr id="5" name="Footer Placeholder 4">
            <a:extLst>
              <a:ext uri="{FF2B5EF4-FFF2-40B4-BE49-F238E27FC236}">
                <a16:creationId xmlns:a16="http://schemas.microsoft.com/office/drawing/2014/main" id="{E4688DB0-C685-4C39-8C92-75AABD1B95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2DA09B2-AC8F-4117-BC33-D6C5CD3F4321}"/>
              </a:ext>
            </a:extLst>
          </p:cNvPr>
          <p:cNvSpPr>
            <a:spLocks noGrp="1"/>
          </p:cNvSpPr>
          <p:nvPr>
            <p:ph type="sldNum" sz="quarter" idx="12"/>
          </p:nvPr>
        </p:nvSpPr>
        <p:spPr>
          <a:xfrm>
            <a:off x="8610600" y="6356350"/>
            <a:ext cx="2743200" cy="365125"/>
          </a:xfrm>
          <a:prstGeom prst="rect">
            <a:avLst/>
          </a:prstGeom>
        </p:spPr>
        <p:txBody>
          <a:bodyPr/>
          <a:lstStyle/>
          <a:p>
            <a:fld id="{F877144C-03E0-4991-B91F-1AC7D9BF7B3C}" type="slidenum">
              <a:rPr lang="en-US" smtClean="0"/>
              <a:t>‹#›</a:t>
            </a:fld>
            <a:endParaRPr lang="en-US"/>
          </a:p>
        </p:txBody>
      </p:sp>
    </p:spTree>
    <p:extLst>
      <p:ext uri="{BB962C8B-B14F-4D97-AF65-F5344CB8AC3E}">
        <p14:creationId xmlns:p14="http://schemas.microsoft.com/office/powerpoint/2010/main" val="2071284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0964A-2465-4347-BCD0-F193D172684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4D3732-9A40-4826-964E-5E9B6ED913D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34477E-5412-441D-9A22-7AF063C46C22}"/>
              </a:ext>
            </a:extLst>
          </p:cNvPr>
          <p:cNvSpPr>
            <a:spLocks noGrp="1"/>
          </p:cNvSpPr>
          <p:nvPr>
            <p:ph type="dt" sz="half" idx="10"/>
          </p:nvPr>
        </p:nvSpPr>
        <p:spPr>
          <a:xfrm>
            <a:off x="838200" y="6356350"/>
            <a:ext cx="2743200" cy="365125"/>
          </a:xfrm>
          <a:prstGeom prst="rect">
            <a:avLst/>
          </a:prstGeom>
        </p:spPr>
        <p:txBody>
          <a:bodyPr/>
          <a:lstStyle/>
          <a:p>
            <a:fld id="{FF14BE90-DD7C-4211-9CC4-75D578A9DF07}" type="datetimeFigureOut">
              <a:rPr lang="en-US" smtClean="0"/>
              <a:t>7/24/2020</a:t>
            </a:fld>
            <a:endParaRPr lang="en-US"/>
          </a:p>
        </p:txBody>
      </p:sp>
      <p:sp>
        <p:nvSpPr>
          <p:cNvPr id="5" name="Footer Placeholder 4">
            <a:extLst>
              <a:ext uri="{FF2B5EF4-FFF2-40B4-BE49-F238E27FC236}">
                <a16:creationId xmlns:a16="http://schemas.microsoft.com/office/drawing/2014/main" id="{5874AE69-57EA-4B94-9C6F-B3C3C8F3B28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84826E5-AF29-4480-B512-3ACEA75F021A}"/>
              </a:ext>
            </a:extLst>
          </p:cNvPr>
          <p:cNvSpPr>
            <a:spLocks noGrp="1"/>
          </p:cNvSpPr>
          <p:nvPr>
            <p:ph type="sldNum" sz="quarter" idx="12"/>
          </p:nvPr>
        </p:nvSpPr>
        <p:spPr>
          <a:xfrm>
            <a:off x="8610600" y="6356350"/>
            <a:ext cx="2743200" cy="365125"/>
          </a:xfrm>
          <a:prstGeom prst="rect">
            <a:avLst/>
          </a:prstGeom>
        </p:spPr>
        <p:txBody>
          <a:bodyPr/>
          <a:lstStyle/>
          <a:p>
            <a:fld id="{F877144C-03E0-4991-B91F-1AC7D9BF7B3C}" type="slidenum">
              <a:rPr lang="en-US" smtClean="0"/>
              <a:t>‹#›</a:t>
            </a:fld>
            <a:endParaRPr lang="en-US"/>
          </a:p>
        </p:txBody>
      </p:sp>
    </p:spTree>
    <p:extLst>
      <p:ext uri="{BB962C8B-B14F-4D97-AF65-F5344CB8AC3E}">
        <p14:creationId xmlns:p14="http://schemas.microsoft.com/office/powerpoint/2010/main" val="8130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67E63-0357-4DA2-90D1-EF9B958B724B}"/>
              </a:ext>
            </a:extLst>
          </p:cNvPr>
          <p:cNvSpPr>
            <a:spLocks noGrp="1"/>
          </p:cNvSpPr>
          <p:nvPr>
            <p:ph type="title"/>
          </p:nvPr>
        </p:nvSpPr>
        <p:spPr>
          <a:xfrm>
            <a:off x="-904875" y="2163762"/>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BD6F0BE-42FD-4826-9895-36EF528E7788}"/>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544613-C0D0-449D-B87D-CF2F3EFF9907}"/>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FD308D-08A5-4A57-AFCF-825B38D4E052}"/>
              </a:ext>
            </a:extLst>
          </p:cNvPr>
          <p:cNvSpPr>
            <a:spLocks noGrp="1"/>
          </p:cNvSpPr>
          <p:nvPr>
            <p:ph type="dt" sz="half" idx="10"/>
          </p:nvPr>
        </p:nvSpPr>
        <p:spPr>
          <a:xfrm>
            <a:off x="838200" y="6356350"/>
            <a:ext cx="2743200" cy="365125"/>
          </a:xfrm>
          <a:prstGeom prst="rect">
            <a:avLst/>
          </a:prstGeom>
        </p:spPr>
        <p:txBody>
          <a:bodyPr/>
          <a:lstStyle/>
          <a:p>
            <a:fld id="{FF14BE90-DD7C-4211-9CC4-75D578A9DF07}" type="datetimeFigureOut">
              <a:rPr lang="en-US" smtClean="0"/>
              <a:t>7/24/2020</a:t>
            </a:fld>
            <a:endParaRPr lang="en-US"/>
          </a:p>
        </p:txBody>
      </p:sp>
      <p:sp>
        <p:nvSpPr>
          <p:cNvPr id="6" name="Footer Placeholder 5">
            <a:extLst>
              <a:ext uri="{FF2B5EF4-FFF2-40B4-BE49-F238E27FC236}">
                <a16:creationId xmlns:a16="http://schemas.microsoft.com/office/drawing/2014/main" id="{19FCF38F-8435-4641-92C3-366BC758A1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57385E4-242D-4773-846A-D6F885DCF4B2}"/>
              </a:ext>
            </a:extLst>
          </p:cNvPr>
          <p:cNvSpPr>
            <a:spLocks noGrp="1"/>
          </p:cNvSpPr>
          <p:nvPr>
            <p:ph type="sldNum" sz="quarter" idx="12"/>
          </p:nvPr>
        </p:nvSpPr>
        <p:spPr>
          <a:xfrm>
            <a:off x="8610600" y="6356350"/>
            <a:ext cx="2743200" cy="365125"/>
          </a:xfrm>
          <a:prstGeom prst="rect">
            <a:avLst/>
          </a:prstGeom>
        </p:spPr>
        <p:txBody>
          <a:bodyPr/>
          <a:lstStyle/>
          <a:p>
            <a:fld id="{F877144C-03E0-4991-B91F-1AC7D9BF7B3C}" type="slidenum">
              <a:rPr lang="en-US" smtClean="0"/>
              <a:t>‹#›</a:t>
            </a:fld>
            <a:endParaRPr lang="en-US"/>
          </a:p>
        </p:txBody>
      </p:sp>
    </p:spTree>
    <p:extLst>
      <p:ext uri="{BB962C8B-B14F-4D97-AF65-F5344CB8AC3E}">
        <p14:creationId xmlns:p14="http://schemas.microsoft.com/office/powerpoint/2010/main" val="704429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389BF-7774-4420-9E63-ECF86F34F683}"/>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F1C8C12-C5BD-44D0-82D5-7C28E981717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0EC117-C518-4030-91CC-4D4841837FA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4DB9C2-A06A-4252-86C6-D67D80A2ADE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A2879F-A195-4365-AEBD-74F1163BE804}"/>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80B99D-76B5-48EC-AFBD-083C80EF2095}"/>
              </a:ext>
            </a:extLst>
          </p:cNvPr>
          <p:cNvSpPr>
            <a:spLocks noGrp="1"/>
          </p:cNvSpPr>
          <p:nvPr>
            <p:ph type="dt" sz="half" idx="10"/>
          </p:nvPr>
        </p:nvSpPr>
        <p:spPr>
          <a:xfrm>
            <a:off x="838200" y="6356350"/>
            <a:ext cx="2743200" cy="365125"/>
          </a:xfrm>
          <a:prstGeom prst="rect">
            <a:avLst/>
          </a:prstGeom>
        </p:spPr>
        <p:txBody>
          <a:bodyPr/>
          <a:lstStyle/>
          <a:p>
            <a:fld id="{FF14BE90-DD7C-4211-9CC4-75D578A9DF07}" type="datetimeFigureOut">
              <a:rPr lang="en-US" smtClean="0"/>
              <a:t>7/24/2020</a:t>
            </a:fld>
            <a:endParaRPr lang="en-US"/>
          </a:p>
        </p:txBody>
      </p:sp>
      <p:sp>
        <p:nvSpPr>
          <p:cNvPr id="8" name="Footer Placeholder 7">
            <a:extLst>
              <a:ext uri="{FF2B5EF4-FFF2-40B4-BE49-F238E27FC236}">
                <a16:creationId xmlns:a16="http://schemas.microsoft.com/office/drawing/2014/main" id="{59B5A8A5-4C81-421E-B3EF-6543AB84CE9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7E339F1-2C97-419D-9C5A-C8361D965EE5}"/>
              </a:ext>
            </a:extLst>
          </p:cNvPr>
          <p:cNvSpPr>
            <a:spLocks noGrp="1"/>
          </p:cNvSpPr>
          <p:nvPr>
            <p:ph type="sldNum" sz="quarter" idx="12"/>
          </p:nvPr>
        </p:nvSpPr>
        <p:spPr>
          <a:xfrm>
            <a:off x="8610600" y="6356350"/>
            <a:ext cx="2743200" cy="365125"/>
          </a:xfrm>
          <a:prstGeom prst="rect">
            <a:avLst/>
          </a:prstGeom>
        </p:spPr>
        <p:txBody>
          <a:bodyPr/>
          <a:lstStyle/>
          <a:p>
            <a:fld id="{F877144C-03E0-4991-B91F-1AC7D9BF7B3C}" type="slidenum">
              <a:rPr lang="en-US" smtClean="0"/>
              <a:t>‹#›</a:t>
            </a:fld>
            <a:endParaRPr lang="en-US"/>
          </a:p>
        </p:txBody>
      </p:sp>
    </p:spTree>
    <p:extLst>
      <p:ext uri="{BB962C8B-B14F-4D97-AF65-F5344CB8AC3E}">
        <p14:creationId xmlns:p14="http://schemas.microsoft.com/office/powerpoint/2010/main" val="2695123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9F1B-F9F7-4CBA-8DB8-BA89D1F5D171}"/>
              </a:ext>
            </a:extLst>
          </p:cNvPr>
          <p:cNvSpPr>
            <a:spLocks noGrp="1"/>
          </p:cNvSpPr>
          <p:nvPr>
            <p:ph type="title"/>
          </p:nvPr>
        </p:nvSpPr>
        <p:spPr>
          <a:xfrm>
            <a:off x="-904875" y="2163762"/>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1C164214-7213-4A2E-8A1D-A3F3A99B70BC}"/>
              </a:ext>
            </a:extLst>
          </p:cNvPr>
          <p:cNvSpPr>
            <a:spLocks noGrp="1"/>
          </p:cNvSpPr>
          <p:nvPr>
            <p:ph type="dt" sz="half" idx="10"/>
          </p:nvPr>
        </p:nvSpPr>
        <p:spPr>
          <a:xfrm>
            <a:off x="838200" y="6356350"/>
            <a:ext cx="2743200" cy="365125"/>
          </a:xfrm>
          <a:prstGeom prst="rect">
            <a:avLst/>
          </a:prstGeom>
        </p:spPr>
        <p:txBody>
          <a:bodyPr/>
          <a:lstStyle/>
          <a:p>
            <a:fld id="{FF14BE90-DD7C-4211-9CC4-75D578A9DF07}" type="datetimeFigureOut">
              <a:rPr lang="en-US" smtClean="0"/>
              <a:t>7/24/2020</a:t>
            </a:fld>
            <a:endParaRPr lang="en-US"/>
          </a:p>
        </p:txBody>
      </p:sp>
      <p:sp>
        <p:nvSpPr>
          <p:cNvPr id="4" name="Footer Placeholder 3">
            <a:extLst>
              <a:ext uri="{FF2B5EF4-FFF2-40B4-BE49-F238E27FC236}">
                <a16:creationId xmlns:a16="http://schemas.microsoft.com/office/drawing/2014/main" id="{F867762A-B8C5-405F-AD27-6BCE59670B7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A1A60E42-AA61-4072-A753-D2F70E9280BE}"/>
              </a:ext>
            </a:extLst>
          </p:cNvPr>
          <p:cNvSpPr>
            <a:spLocks noGrp="1"/>
          </p:cNvSpPr>
          <p:nvPr>
            <p:ph type="sldNum" sz="quarter" idx="12"/>
          </p:nvPr>
        </p:nvSpPr>
        <p:spPr>
          <a:xfrm>
            <a:off x="8610600" y="6356350"/>
            <a:ext cx="2743200" cy="365125"/>
          </a:xfrm>
          <a:prstGeom prst="rect">
            <a:avLst/>
          </a:prstGeom>
        </p:spPr>
        <p:txBody>
          <a:bodyPr/>
          <a:lstStyle/>
          <a:p>
            <a:fld id="{F877144C-03E0-4991-B91F-1AC7D9BF7B3C}" type="slidenum">
              <a:rPr lang="en-US" smtClean="0"/>
              <a:t>‹#›</a:t>
            </a:fld>
            <a:endParaRPr lang="en-US"/>
          </a:p>
        </p:txBody>
      </p:sp>
    </p:spTree>
    <p:extLst>
      <p:ext uri="{BB962C8B-B14F-4D97-AF65-F5344CB8AC3E}">
        <p14:creationId xmlns:p14="http://schemas.microsoft.com/office/powerpoint/2010/main" val="3112322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32FF60-7430-4B5C-A113-6CAC9839D6B8}"/>
              </a:ext>
            </a:extLst>
          </p:cNvPr>
          <p:cNvSpPr>
            <a:spLocks noGrp="1"/>
          </p:cNvSpPr>
          <p:nvPr>
            <p:ph type="dt" sz="half" idx="10"/>
          </p:nvPr>
        </p:nvSpPr>
        <p:spPr>
          <a:xfrm>
            <a:off x="838200" y="6356350"/>
            <a:ext cx="2743200" cy="365125"/>
          </a:xfrm>
          <a:prstGeom prst="rect">
            <a:avLst/>
          </a:prstGeom>
        </p:spPr>
        <p:txBody>
          <a:bodyPr/>
          <a:lstStyle/>
          <a:p>
            <a:fld id="{FF14BE90-DD7C-4211-9CC4-75D578A9DF07}" type="datetimeFigureOut">
              <a:rPr lang="en-US" smtClean="0"/>
              <a:t>7/24/2020</a:t>
            </a:fld>
            <a:endParaRPr lang="en-US"/>
          </a:p>
        </p:txBody>
      </p:sp>
      <p:sp>
        <p:nvSpPr>
          <p:cNvPr id="3" name="Footer Placeholder 2">
            <a:extLst>
              <a:ext uri="{FF2B5EF4-FFF2-40B4-BE49-F238E27FC236}">
                <a16:creationId xmlns:a16="http://schemas.microsoft.com/office/drawing/2014/main" id="{746ADCC4-5801-4445-A3EA-C6D061D3059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4582A2F-FDAD-4CFB-9989-53AB88A6DFC8}"/>
              </a:ext>
            </a:extLst>
          </p:cNvPr>
          <p:cNvSpPr>
            <a:spLocks noGrp="1"/>
          </p:cNvSpPr>
          <p:nvPr>
            <p:ph type="sldNum" sz="quarter" idx="12"/>
          </p:nvPr>
        </p:nvSpPr>
        <p:spPr>
          <a:xfrm>
            <a:off x="8610600" y="6356350"/>
            <a:ext cx="2743200" cy="365125"/>
          </a:xfrm>
          <a:prstGeom prst="rect">
            <a:avLst/>
          </a:prstGeom>
        </p:spPr>
        <p:txBody>
          <a:bodyPr/>
          <a:lstStyle/>
          <a:p>
            <a:fld id="{F877144C-03E0-4991-B91F-1AC7D9BF7B3C}" type="slidenum">
              <a:rPr lang="en-US" smtClean="0"/>
              <a:t>‹#›</a:t>
            </a:fld>
            <a:endParaRPr lang="en-US"/>
          </a:p>
        </p:txBody>
      </p:sp>
    </p:spTree>
    <p:extLst>
      <p:ext uri="{BB962C8B-B14F-4D97-AF65-F5344CB8AC3E}">
        <p14:creationId xmlns:p14="http://schemas.microsoft.com/office/powerpoint/2010/main" val="224195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DF704-6051-4C76-A614-63C86E30C4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149AD4-4D2E-454B-AF51-C68CADA749F3}"/>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0D786D-9539-4DE8-BD85-7CE54B95CFD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667FA3-07D7-4E29-AD9F-819B2B6DB0F9}"/>
              </a:ext>
            </a:extLst>
          </p:cNvPr>
          <p:cNvSpPr>
            <a:spLocks noGrp="1"/>
          </p:cNvSpPr>
          <p:nvPr>
            <p:ph type="dt" sz="half" idx="10"/>
          </p:nvPr>
        </p:nvSpPr>
        <p:spPr>
          <a:xfrm>
            <a:off x="838200" y="6356350"/>
            <a:ext cx="2743200" cy="365125"/>
          </a:xfrm>
          <a:prstGeom prst="rect">
            <a:avLst/>
          </a:prstGeom>
        </p:spPr>
        <p:txBody>
          <a:bodyPr/>
          <a:lstStyle/>
          <a:p>
            <a:fld id="{FF14BE90-DD7C-4211-9CC4-75D578A9DF07}" type="datetimeFigureOut">
              <a:rPr lang="en-US" smtClean="0"/>
              <a:t>7/24/2020</a:t>
            </a:fld>
            <a:endParaRPr lang="en-US"/>
          </a:p>
        </p:txBody>
      </p:sp>
      <p:sp>
        <p:nvSpPr>
          <p:cNvPr id="6" name="Footer Placeholder 5">
            <a:extLst>
              <a:ext uri="{FF2B5EF4-FFF2-40B4-BE49-F238E27FC236}">
                <a16:creationId xmlns:a16="http://schemas.microsoft.com/office/drawing/2014/main" id="{B8D81464-0C6D-4AC1-A1D4-6128C57812D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3E899A5-ED3E-4628-9DAB-7A93B10582A9}"/>
              </a:ext>
            </a:extLst>
          </p:cNvPr>
          <p:cNvSpPr>
            <a:spLocks noGrp="1"/>
          </p:cNvSpPr>
          <p:nvPr>
            <p:ph type="sldNum" sz="quarter" idx="12"/>
          </p:nvPr>
        </p:nvSpPr>
        <p:spPr>
          <a:xfrm>
            <a:off x="8610600" y="6356350"/>
            <a:ext cx="2743200" cy="365125"/>
          </a:xfrm>
          <a:prstGeom prst="rect">
            <a:avLst/>
          </a:prstGeom>
        </p:spPr>
        <p:txBody>
          <a:bodyPr/>
          <a:lstStyle/>
          <a:p>
            <a:fld id="{F877144C-03E0-4991-B91F-1AC7D9BF7B3C}" type="slidenum">
              <a:rPr lang="en-US" smtClean="0"/>
              <a:t>‹#›</a:t>
            </a:fld>
            <a:endParaRPr lang="en-US"/>
          </a:p>
        </p:txBody>
      </p:sp>
    </p:spTree>
    <p:extLst>
      <p:ext uri="{BB962C8B-B14F-4D97-AF65-F5344CB8AC3E}">
        <p14:creationId xmlns:p14="http://schemas.microsoft.com/office/powerpoint/2010/main" val="2991147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CCCF6-F86F-41E6-80C2-D6F9F93577C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3D1519-1B8D-4743-B455-5D4C7E24CDB2}"/>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93DF02-6F1B-43A8-95B0-A684996D9A3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1DEECB-4DDE-4EE3-94F5-01094EBB485A}"/>
              </a:ext>
            </a:extLst>
          </p:cNvPr>
          <p:cNvSpPr>
            <a:spLocks noGrp="1"/>
          </p:cNvSpPr>
          <p:nvPr>
            <p:ph type="dt" sz="half" idx="10"/>
          </p:nvPr>
        </p:nvSpPr>
        <p:spPr>
          <a:xfrm>
            <a:off x="838200" y="6356350"/>
            <a:ext cx="2743200" cy="365125"/>
          </a:xfrm>
          <a:prstGeom prst="rect">
            <a:avLst/>
          </a:prstGeom>
        </p:spPr>
        <p:txBody>
          <a:bodyPr/>
          <a:lstStyle/>
          <a:p>
            <a:fld id="{FF14BE90-DD7C-4211-9CC4-75D578A9DF07}" type="datetimeFigureOut">
              <a:rPr lang="en-US" smtClean="0"/>
              <a:t>7/24/2020</a:t>
            </a:fld>
            <a:endParaRPr lang="en-US"/>
          </a:p>
        </p:txBody>
      </p:sp>
      <p:sp>
        <p:nvSpPr>
          <p:cNvPr id="6" name="Footer Placeholder 5">
            <a:extLst>
              <a:ext uri="{FF2B5EF4-FFF2-40B4-BE49-F238E27FC236}">
                <a16:creationId xmlns:a16="http://schemas.microsoft.com/office/drawing/2014/main" id="{82738063-283E-42B4-9639-424BD7669D9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5C0F158-C55D-40DC-BB39-38CABAD3D177}"/>
              </a:ext>
            </a:extLst>
          </p:cNvPr>
          <p:cNvSpPr>
            <a:spLocks noGrp="1"/>
          </p:cNvSpPr>
          <p:nvPr>
            <p:ph type="sldNum" sz="quarter" idx="12"/>
          </p:nvPr>
        </p:nvSpPr>
        <p:spPr>
          <a:xfrm>
            <a:off x="8610600" y="6356350"/>
            <a:ext cx="2743200" cy="365125"/>
          </a:xfrm>
          <a:prstGeom prst="rect">
            <a:avLst/>
          </a:prstGeom>
        </p:spPr>
        <p:txBody>
          <a:bodyPr/>
          <a:lstStyle/>
          <a:p>
            <a:fld id="{F877144C-03E0-4991-B91F-1AC7D9BF7B3C}" type="slidenum">
              <a:rPr lang="en-US" smtClean="0"/>
              <a:t>‹#›</a:t>
            </a:fld>
            <a:endParaRPr lang="en-US"/>
          </a:p>
        </p:txBody>
      </p:sp>
    </p:spTree>
    <p:extLst>
      <p:ext uri="{BB962C8B-B14F-4D97-AF65-F5344CB8AC3E}">
        <p14:creationId xmlns:p14="http://schemas.microsoft.com/office/powerpoint/2010/main" val="158235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8FB6FFFD-BD9E-4DE2-88BC-5320AE25FE42}"/>
              </a:ext>
            </a:extLst>
          </p:cNvPr>
          <p:cNvSpPr txBox="1">
            <a:spLocks/>
          </p:cNvSpPr>
          <p:nvPr userDrawn="1"/>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p>
        </p:txBody>
      </p:sp>
      <p:sp>
        <p:nvSpPr>
          <p:cNvPr id="8" name="Text Placeholder 2">
            <a:extLst>
              <a:ext uri="{FF2B5EF4-FFF2-40B4-BE49-F238E27FC236}">
                <a16:creationId xmlns:a16="http://schemas.microsoft.com/office/drawing/2014/main" id="{C3E3440F-9FD1-452B-AEF2-E98A560C4FDE}"/>
              </a:ext>
            </a:extLst>
          </p:cNvPr>
          <p:cNvSpPr txBox="1">
            <a:spLocks/>
          </p:cNvSpPr>
          <p:nvPr userDrawn="1"/>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screenshot of a cell phone&#10;&#10;Description automatically generated">
            <a:extLst>
              <a:ext uri="{FF2B5EF4-FFF2-40B4-BE49-F238E27FC236}">
                <a16:creationId xmlns:a16="http://schemas.microsoft.com/office/drawing/2014/main" id="{6352D396-2601-4DDE-AD8D-FE6EA990736F}"/>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3547" y="203032"/>
            <a:ext cx="11290253" cy="6172201"/>
          </a:xfrm>
          <a:prstGeom prst="rect">
            <a:avLst/>
          </a:prstGeom>
        </p:spPr>
      </p:pic>
      <p:sp>
        <p:nvSpPr>
          <p:cNvPr id="11" name="Rectangle 10">
            <a:extLst>
              <a:ext uri="{FF2B5EF4-FFF2-40B4-BE49-F238E27FC236}">
                <a16:creationId xmlns:a16="http://schemas.microsoft.com/office/drawing/2014/main" id="{60FA38D2-6885-4FB2-BF95-8C2D3F5A897D}"/>
              </a:ext>
            </a:extLst>
          </p:cNvPr>
          <p:cNvSpPr/>
          <p:nvPr userDrawn="1"/>
        </p:nvSpPr>
        <p:spPr>
          <a:xfrm>
            <a:off x="9415145" y="6187423"/>
            <a:ext cx="1743075" cy="2000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B402D85-9F52-4526-84B7-D501946476BA}"/>
              </a:ext>
            </a:extLst>
          </p:cNvPr>
          <p:cNvSpPr txBox="1"/>
          <p:nvPr userDrawn="1"/>
        </p:nvSpPr>
        <p:spPr>
          <a:xfrm flipH="1">
            <a:off x="9486265" y="6164324"/>
            <a:ext cx="2989579" cy="246221"/>
          </a:xfrm>
          <a:prstGeom prst="rect">
            <a:avLst/>
          </a:prstGeom>
          <a:noFill/>
        </p:spPr>
        <p:txBody>
          <a:bodyPr wrap="square" rtlCol="0">
            <a:spAutoFit/>
          </a:bodyPr>
          <a:lstStyle/>
          <a:p>
            <a:r>
              <a:rPr lang="en-US" sz="1000" dirty="0">
                <a:solidFill>
                  <a:schemeClr val="accent1">
                    <a:lumMod val="75000"/>
                  </a:schemeClr>
                </a:solidFill>
              </a:rPr>
              <a:t>COSC 2430 Data Structures</a:t>
            </a:r>
          </a:p>
        </p:txBody>
      </p:sp>
      <p:sp>
        <p:nvSpPr>
          <p:cNvPr id="13" name="Jump Link">
            <a:extLst>
              <a:ext uri="{FF2B5EF4-FFF2-40B4-BE49-F238E27FC236}">
                <a16:creationId xmlns:a16="http://schemas.microsoft.com/office/drawing/2014/main" id="{AA976182-67C6-4F55-9B7E-F95691DA8DFC}"/>
              </a:ext>
            </a:extLst>
          </p:cNvPr>
          <p:cNvSpPr txBox="1">
            <a:spLocks/>
          </p:cNvSpPr>
          <p:nvPr userDrawn="1"/>
        </p:nvSpPr>
        <p:spPr>
          <a:xfrm>
            <a:off x="3352621" y="6654968"/>
            <a:ext cx="3657600" cy="182880"/>
          </a:xfrm>
          <a:prstGeom prst="rect">
            <a:avLst/>
          </a:prstGeom>
          <a:solidFill>
            <a:schemeClr val="bg1"/>
          </a:solidFill>
        </p:spPr>
        <p:txBody>
          <a:bodyPr lIns="0" tIns="0" rIns="0" bIns="0"/>
          <a:lstStyle>
            <a:lvl1pPr marL="0" indent="0" algn="ctr" defTabSz="914400" rtl="0" eaLnBrk="1" latinLnBrk="0" hangingPunct="1">
              <a:lnSpc>
                <a:spcPct val="90000"/>
              </a:lnSpc>
              <a:spcBef>
                <a:spcPts val="1000"/>
              </a:spcBef>
              <a:buFont typeface="Arial" panose="020B0604020202020204" pitchFamily="34" charset="0"/>
              <a:buNone/>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0000"/>
                </a:solidFill>
              </a:rPr>
              <a:t>Big O</a:t>
            </a:r>
          </a:p>
        </p:txBody>
      </p:sp>
    </p:spTree>
    <p:extLst>
      <p:ext uri="{BB962C8B-B14F-4D97-AF65-F5344CB8AC3E}">
        <p14:creationId xmlns:p14="http://schemas.microsoft.com/office/powerpoint/2010/main" val="204008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adrianmejia.com/most-popular-algorithms-time-complexity-every-programmer-should-know-free-online-tutorial-course/#Bubble-sort" TargetMode="External"/><Relationship Id="rId3" Type="http://schemas.openxmlformats.org/officeDocument/2006/relationships/hyperlink" Target="https://adrianmejia.com/most-popular-algorithms-time-complexity-every-programmer-should-know-free-online-tutorial-course/#Look-up-table" TargetMode="External"/><Relationship Id="rId7" Type="http://schemas.openxmlformats.org/officeDocument/2006/relationships/hyperlink" Target="https://adrianmejia.com/most-popular-algorithms-time-complexity-every-programmer-should-know-free-online-tutorial-course/#Has-duplicates" TargetMode="External"/><Relationship Id="rId2" Type="http://schemas.openxmlformats.org/officeDocument/2006/relationships/hyperlink" Target="https://adrianmejia.com/most-popular-algorithms-time-complexity-every-programmer-should-know-free-online-tutorial-course/#Odd-or-Even" TargetMode="External"/><Relationship Id="rId1" Type="http://schemas.openxmlformats.org/officeDocument/2006/relationships/slideLayout" Target="../slideLayouts/slideLayout7.xml"/><Relationship Id="rId6" Type="http://schemas.openxmlformats.org/officeDocument/2006/relationships/hyperlink" Target="https://adrianmejia.com/most-popular-algorithms-time-complexity-every-programmer-should-know-free-online-tutorial-course/#Mergesort" TargetMode="External"/><Relationship Id="rId11" Type="http://schemas.openxmlformats.org/officeDocument/2006/relationships/hyperlink" Target="https://adrianmejia.com/most-popular-algorithms-time-complexity-every-programmer-should-know-free-online-tutorial-course/#Permutations" TargetMode="External"/><Relationship Id="rId5" Type="http://schemas.openxmlformats.org/officeDocument/2006/relationships/hyperlink" Target="https://adrianmejia.com/most-popular-algorithms-time-complexity-every-programmer-should-know-free-online-tutorial-course/#The-largest-item-on-an-unsorted-array" TargetMode="External"/><Relationship Id="rId10" Type="http://schemas.openxmlformats.org/officeDocument/2006/relationships/hyperlink" Target="https://adrianmejia.com/most-popular-algorithms-time-complexity-every-programmer-should-know-free-online-tutorial-course/#Subsets-of-a-Set" TargetMode="External"/><Relationship Id="rId4" Type="http://schemas.openxmlformats.org/officeDocument/2006/relationships/hyperlink" Target="https://adrianmejia.com/most-popular-algorithms-time-complexity-every-programmer-should-know-free-online-tutorial-course/#Binary-search" TargetMode="External"/><Relationship Id="rId9" Type="http://schemas.openxmlformats.org/officeDocument/2006/relationships/hyperlink" Target="https://adrianmejia.com/most-popular-algorithms-time-complexity-every-programmer-should-know-free-online-tutorial-course/#Triple-nested-loop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5.png"/></Relationships>
</file>

<file path=ppt/slides/_rels/slide8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2" Type="http://schemas.openxmlformats.org/officeDocument/2006/relationships/image" Target="../media/image17.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18.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s>
</file>

<file path=ppt/slides/_rels/slide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8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0.png"/></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452C2-BF05-4BA5-9D64-C99C82D3EFA6}"/>
              </a:ext>
            </a:extLst>
          </p:cNvPr>
          <p:cNvSpPr>
            <a:spLocks noGrp="1"/>
          </p:cNvSpPr>
          <p:nvPr>
            <p:ph type="ctrTitle"/>
          </p:nvPr>
        </p:nvSpPr>
        <p:spPr>
          <a:xfrm>
            <a:off x="1524000" y="1122363"/>
            <a:ext cx="9144000" cy="2387600"/>
          </a:xfrm>
        </p:spPr>
        <p:txBody>
          <a:bodyPr/>
          <a:lstStyle/>
          <a:p>
            <a:r>
              <a:rPr lang="en-US" dirty="0"/>
              <a:t>N. </a:t>
            </a:r>
            <a:r>
              <a:rPr lang="en-US" dirty="0" err="1"/>
              <a:t>Rizk</a:t>
            </a:r>
            <a:endParaRPr lang="en-US" dirty="0"/>
          </a:p>
        </p:txBody>
      </p:sp>
      <p:sp>
        <p:nvSpPr>
          <p:cNvPr id="5" name="Subtitle 2">
            <a:extLst>
              <a:ext uri="{FF2B5EF4-FFF2-40B4-BE49-F238E27FC236}">
                <a16:creationId xmlns:a16="http://schemas.microsoft.com/office/drawing/2014/main" id="{3636248C-1431-4FC5-95DB-B616EF848DCA}"/>
              </a:ext>
            </a:extLst>
          </p:cNvPr>
          <p:cNvSpPr>
            <a:spLocks noGrp="1"/>
          </p:cNvSpPr>
          <p:nvPr>
            <p:ph type="subTitle" idx="1"/>
          </p:nvPr>
        </p:nvSpPr>
        <p:spPr>
          <a:xfrm>
            <a:off x="1452880" y="3545523"/>
            <a:ext cx="9144000" cy="1655762"/>
          </a:xfrm>
        </p:spPr>
        <p:txBody>
          <a:bodyPr/>
          <a:lstStyle/>
          <a:p>
            <a:r>
              <a:rPr lang="en-US" dirty="0"/>
              <a:t>College of Natural and Applied Sciences</a:t>
            </a:r>
          </a:p>
          <a:p>
            <a:r>
              <a:rPr lang="en-US" dirty="0"/>
              <a:t>Department of Computer Science </a:t>
            </a:r>
          </a:p>
          <a:p>
            <a:r>
              <a:rPr lang="en-US" sz="2800" b="1" dirty="0">
                <a:latin typeface="+mj-lt"/>
                <a:ea typeface="+mj-ea"/>
                <a:cs typeface="+mj-cs"/>
              </a:rPr>
              <a:t>University of Houston</a:t>
            </a:r>
          </a:p>
        </p:txBody>
      </p:sp>
      <p:sp>
        <p:nvSpPr>
          <p:cNvPr id="6" name="TextBox 5">
            <a:extLst>
              <a:ext uri="{FF2B5EF4-FFF2-40B4-BE49-F238E27FC236}">
                <a16:creationId xmlns:a16="http://schemas.microsoft.com/office/drawing/2014/main" id="{0ED69453-907E-4575-8CFE-7C7818C7EBC2}"/>
              </a:ext>
            </a:extLst>
          </p:cNvPr>
          <p:cNvSpPr txBox="1"/>
          <p:nvPr/>
        </p:nvSpPr>
        <p:spPr>
          <a:xfrm>
            <a:off x="2962275" y="285750"/>
            <a:ext cx="6109365" cy="600164"/>
          </a:xfrm>
          <a:prstGeom prst="rect">
            <a:avLst/>
          </a:prstGeom>
          <a:noFill/>
        </p:spPr>
        <p:txBody>
          <a:bodyPr wrap="none" rtlCol="0">
            <a:spAutoFit/>
          </a:bodyPr>
          <a:lstStyle/>
          <a:p>
            <a:r>
              <a:rPr lang="en-US" sz="3300" dirty="0">
                <a:latin typeface="Arial" panose="020B0604020202020204" pitchFamily="34" charset="0"/>
                <a:cs typeface="Arial" panose="020B0604020202020204" pitchFamily="34" charset="0"/>
              </a:rPr>
              <a:t>COSC 2430 : Data Structures </a:t>
            </a:r>
          </a:p>
        </p:txBody>
      </p:sp>
    </p:spTree>
    <p:extLst>
      <p:ext uri="{BB962C8B-B14F-4D97-AF65-F5344CB8AC3E}">
        <p14:creationId xmlns:p14="http://schemas.microsoft.com/office/powerpoint/2010/main" val="2065885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6118" y="530171"/>
            <a:ext cx="10515600" cy="1325563"/>
          </a:xfrm>
        </p:spPr>
        <p:txBody>
          <a:bodyPr>
            <a:normAutofit/>
          </a:bodyPr>
          <a:lstStyle/>
          <a:p>
            <a:r>
              <a:rPr lang="en-US" sz="3200" dirty="0">
                <a:solidFill>
                  <a:schemeClr val="accent1"/>
                </a:solidFill>
              </a:rPr>
              <a:t>A problem you all know how to solve:</a:t>
            </a:r>
            <a:br>
              <a:rPr lang="en-US" sz="4000" dirty="0"/>
            </a:br>
            <a:r>
              <a:rPr lang="en-US" dirty="0"/>
              <a:t>Integer Multiplication</a:t>
            </a:r>
          </a:p>
        </p:txBody>
      </p:sp>
      <p:sp>
        <p:nvSpPr>
          <p:cNvPr id="3" name="Content Placeholder 2"/>
          <p:cNvSpPr>
            <a:spLocks noGrp="1"/>
          </p:cNvSpPr>
          <p:nvPr>
            <p:ph idx="1"/>
          </p:nvPr>
        </p:nvSpPr>
        <p:spPr>
          <a:xfrm>
            <a:off x="3148084" y="2494366"/>
            <a:ext cx="5909480" cy="1722793"/>
          </a:xfrm>
        </p:spPr>
        <p:txBody>
          <a:bodyPr>
            <a:noAutofit/>
          </a:bodyPr>
          <a:lstStyle/>
          <a:p>
            <a:pPr marL="0" indent="0">
              <a:lnSpc>
                <a:spcPct val="100000"/>
              </a:lnSpc>
              <a:spcBef>
                <a:spcPts val="0"/>
              </a:spcBef>
              <a:buNone/>
              <a:defRPr/>
            </a:pPr>
            <a:r>
              <a:rPr lang="en-US" sz="5400" dirty="0"/>
              <a:t>1234567895931413</a:t>
            </a:r>
          </a:p>
          <a:p>
            <a:pPr marL="0" indent="0">
              <a:lnSpc>
                <a:spcPct val="100000"/>
              </a:lnSpc>
              <a:spcBef>
                <a:spcPts val="0"/>
              </a:spcBef>
              <a:buNone/>
              <a:defRPr/>
            </a:pPr>
            <a:r>
              <a:rPr lang="en-US" sz="5400" dirty="0"/>
              <a:t>4563823520395533</a:t>
            </a:r>
          </a:p>
        </p:txBody>
      </p:sp>
      <p:sp>
        <p:nvSpPr>
          <p:cNvPr id="4" name="TextBox 3"/>
          <p:cNvSpPr txBox="1"/>
          <p:nvPr/>
        </p:nvSpPr>
        <p:spPr>
          <a:xfrm>
            <a:off x="2532065" y="3632384"/>
            <a:ext cx="362600" cy="584775"/>
          </a:xfrm>
          <a:prstGeom prst="rect">
            <a:avLst/>
          </a:prstGeom>
          <a:noFill/>
        </p:spPr>
        <p:txBody>
          <a:bodyPr wrap="none" rtlCol="0">
            <a:spAutoFit/>
          </a:bodyPr>
          <a:lstStyle/>
          <a:p>
            <a:r>
              <a:rPr lang="en-US" sz="3200" dirty="0"/>
              <a:t>x</a:t>
            </a:r>
          </a:p>
        </p:txBody>
      </p:sp>
      <p:cxnSp>
        <p:nvCxnSpPr>
          <p:cNvPr id="6" name="Straight Connector 5"/>
          <p:cNvCxnSpPr/>
          <p:nvPr/>
        </p:nvCxnSpPr>
        <p:spPr>
          <a:xfrm>
            <a:off x="2362405" y="4476466"/>
            <a:ext cx="7118241" cy="0"/>
          </a:xfrm>
          <a:prstGeom prst="line">
            <a:avLst/>
          </a:prstGeom>
          <a:ln w="22225"/>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4818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503" y="430853"/>
            <a:ext cx="7886700" cy="1325563"/>
          </a:xfrm>
        </p:spPr>
        <p:txBody>
          <a:bodyPr>
            <a:normAutofit/>
          </a:bodyPr>
          <a:lstStyle/>
          <a:p>
            <a:r>
              <a:rPr lang="en-US" sz="3200" dirty="0">
                <a:solidFill>
                  <a:schemeClr val="accent1"/>
                </a:solidFill>
              </a:rPr>
              <a:t>A problem you all know how to solve:</a:t>
            </a:r>
            <a:br>
              <a:rPr lang="en-US" sz="4000" dirty="0"/>
            </a:br>
            <a:r>
              <a:rPr lang="en-US" dirty="0"/>
              <a:t>Integer Multiplication</a:t>
            </a:r>
          </a:p>
        </p:txBody>
      </p:sp>
      <p:sp>
        <p:nvSpPr>
          <p:cNvPr id="3" name="Content Placeholder 2"/>
          <p:cNvSpPr>
            <a:spLocks noGrp="1"/>
          </p:cNvSpPr>
          <p:nvPr>
            <p:ph idx="1"/>
          </p:nvPr>
        </p:nvSpPr>
        <p:spPr>
          <a:xfrm>
            <a:off x="2424751" y="2440321"/>
            <a:ext cx="7833815" cy="1722793"/>
          </a:xfrm>
        </p:spPr>
        <p:txBody>
          <a:bodyPr>
            <a:noAutofit/>
          </a:bodyPr>
          <a:lstStyle/>
          <a:p>
            <a:pPr marL="0" indent="0">
              <a:lnSpc>
                <a:spcPct val="100000"/>
              </a:lnSpc>
              <a:spcBef>
                <a:spcPts val="0"/>
              </a:spcBef>
              <a:buNone/>
              <a:defRPr/>
            </a:pPr>
            <a:r>
              <a:rPr lang="en-US" sz="2400" dirty="0"/>
              <a:t>1233925720752752384623764283568364918374523856298</a:t>
            </a:r>
          </a:p>
          <a:p>
            <a:pPr marL="0" indent="0">
              <a:lnSpc>
                <a:spcPct val="100000"/>
              </a:lnSpc>
              <a:spcBef>
                <a:spcPts val="0"/>
              </a:spcBef>
              <a:buNone/>
              <a:defRPr/>
            </a:pPr>
            <a:r>
              <a:rPr lang="en-US" sz="2400" dirty="0"/>
              <a:t>4562323582342395285623467235019130750135350013753</a:t>
            </a:r>
          </a:p>
        </p:txBody>
      </p:sp>
      <p:sp>
        <p:nvSpPr>
          <p:cNvPr id="4" name="TextBox 3"/>
          <p:cNvSpPr txBox="1"/>
          <p:nvPr/>
        </p:nvSpPr>
        <p:spPr>
          <a:xfrm>
            <a:off x="1862167" y="2757620"/>
            <a:ext cx="362600" cy="584775"/>
          </a:xfrm>
          <a:prstGeom prst="rect">
            <a:avLst/>
          </a:prstGeom>
          <a:noFill/>
        </p:spPr>
        <p:txBody>
          <a:bodyPr wrap="none" rtlCol="0">
            <a:spAutoFit/>
          </a:bodyPr>
          <a:lstStyle/>
          <a:p>
            <a:r>
              <a:rPr lang="en-US" sz="3200" dirty="0"/>
              <a:t>x</a:t>
            </a:r>
          </a:p>
        </p:txBody>
      </p:sp>
      <p:cxnSp>
        <p:nvCxnSpPr>
          <p:cNvPr id="6" name="Straight Connector 5"/>
          <p:cNvCxnSpPr/>
          <p:nvPr/>
        </p:nvCxnSpPr>
        <p:spPr>
          <a:xfrm>
            <a:off x="1862167" y="3384643"/>
            <a:ext cx="8396398" cy="0"/>
          </a:xfrm>
          <a:prstGeom prst="line">
            <a:avLst/>
          </a:prstGeom>
          <a:ln w="22225"/>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9426681" y="3583724"/>
            <a:ext cx="612668" cy="461665"/>
          </a:xfrm>
          <a:prstGeom prst="rect">
            <a:avLst/>
          </a:prstGeom>
          <a:noFill/>
        </p:spPr>
        <p:txBody>
          <a:bodyPr wrap="none" rtlCol="0">
            <a:spAutoFit/>
          </a:bodyPr>
          <a:lstStyle/>
          <a:p>
            <a:r>
              <a:rPr lang="en-US" sz="2400" dirty="0">
                <a:solidFill>
                  <a:schemeClr val="accent4"/>
                </a:solidFill>
              </a:rPr>
              <a:t>???</a:t>
            </a:r>
          </a:p>
        </p:txBody>
      </p:sp>
      <p:sp>
        <p:nvSpPr>
          <p:cNvPr id="9" name="Right Brace 8"/>
          <p:cNvSpPr/>
          <p:nvPr/>
        </p:nvSpPr>
        <p:spPr>
          <a:xfrm rot="16200000">
            <a:off x="6104870" y="-1539055"/>
            <a:ext cx="365760" cy="7589520"/>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6082352" y="1487184"/>
            <a:ext cx="401072" cy="584775"/>
          </a:xfrm>
          <a:prstGeom prst="rect">
            <a:avLst/>
          </a:prstGeom>
          <a:noFill/>
        </p:spPr>
        <p:txBody>
          <a:bodyPr wrap="none" rtlCol="0">
            <a:spAutoFit/>
          </a:bodyPr>
          <a:lstStyle/>
          <a:p>
            <a:r>
              <a:rPr lang="en-US" sz="3200" dirty="0">
                <a:solidFill>
                  <a:schemeClr val="accent5"/>
                </a:solidFill>
              </a:rPr>
              <a:t>n</a:t>
            </a:r>
            <a:endParaRPr lang="en-US" dirty="0">
              <a:solidFill>
                <a:schemeClr val="accent5"/>
              </a:solidFill>
            </a:endParaRPr>
          </a:p>
        </p:txBody>
      </p:sp>
      <mc:AlternateContent xmlns:mc="http://schemas.openxmlformats.org/markup-compatibility/2006" xmlns:a14="http://schemas.microsoft.com/office/drawing/2010/main">
        <mc:Choice Requires="a14">
          <p:sp>
            <p:nvSpPr>
              <p:cNvPr id="11" name="TextBox 10"/>
              <p:cNvSpPr txBox="1"/>
              <p:nvPr/>
            </p:nvSpPr>
            <p:spPr>
              <a:xfrm>
                <a:off x="2795114" y="3827931"/>
                <a:ext cx="8141547" cy="2369880"/>
              </a:xfrm>
              <a:prstGeom prst="rect">
                <a:avLst/>
              </a:prstGeom>
              <a:noFill/>
            </p:spPr>
            <p:txBody>
              <a:bodyPr wrap="square" rtlCol="0">
                <a:spAutoFit/>
              </a:bodyPr>
              <a:lstStyle/>
              <a:p>
                <a:pPr algn="r"/>
                <a:r>
                  <a:rPr lang="en-US" sz="2800" dirty="0">
                    <a:solidFill>
                      <a:schemeClr val="accent5"/>
                    </a:solidFill>
                  </a:rPr>
                  <a:t>About </a:t>
                </a:r>
                <a14:m>
                  <m:oMath xmlns:m="http://schemas.openxmlformats.org/officeDocument/2006/math">
                    <m:sSup>
                      <m:sSupPr>
                        <m:ctrlPr>
                          <a:rPr lang="en-US" sz="2800" i="1">
                            <a:solidFill>
                              <a:schemeClr val="accent5"/>
                            </a:solidFill>
                            <a:latin typeface="Cambria Math" panose="02040503050406030204" pitchFamily="18" charset="0"/>
                          </a:rPr>
                        </m:ctrlPr>
                      </m:sSupPr>
                      <m:e>
                        <m:r>
                          <a:rPr lang="en-US" sz="2800" i="1">
                            <a:solidFill>
                              <a:schemeClr val="accent5"/>
                            </a:solidFill>
                            <a:latin typeface="Cambria Math" charset="0"/>
                          </a:rPr>
                          <m:t>𝑛</m:t>
                        </m:r>
                      </m:e>
                      <m:sup>
                        <m:r>
                          <a:rPr lang="en-US" sz="2800" i="1">
                            <a:solidFill>
                              <a:schemeClr val="accent5"/>
                            </a:solidFill>
                            <a:latin typeface="Cambria Math" charset="0"/>
                          </a:rPr>
                          <m:t>2</m:t>
                        </m:r>
                      </m:sup>
                    </m:sSup>
                    <m:r>
                      <a:rPr lang="en-US" sz="2800">
                        <a:solidFill>
                          <a:schemeClr val="accent5"/>
                        </a:solidFill>
                        <a:latin typeface="Cambria Math" charset="0"/>
                      </a:rPr>
                      <m:t> </m:t>
                    </m:r>
                  </m:oMath>
                </a14:m>
                <a:r>
                  <a:rPr lang="en-US" sz="2800" dirty="0">
                    <a:solidFill>
                      <a:schemeClr val="accent5"/>
                    </a:solidFill>
                  </a:rPr>
                  <a:t>one-digit operations</a:t>
                </a:r>
              </a:p>
              <a:p>
                <a:pPr algn="r"/>
                <a:endParaRPr lang="en-US" sz="2000" dirty="0">
                  <a:solidFill>
                    <a:schemeClr val="accent4"/>
                  </a:solidFill>
                </a:endParaRPr>
              </a:p>
              <a:p>
                <a:pPr algn="r"/>
                <a:r>
                  <a:rPr lang="en-US" sz="2000" dirty="0">
                    <a:solidFill>
                      <a:schemeClr val="accent4"/>
                    </a:solidFill>
                  </a:rPr>
                  <a:t>At most </a:t>
                </a:r>
                <a14:m>
                  <m:oMath xmlns:m="http://schemas.openxmlformats.org/officeDocument/2006/math">
                    <m:sSup>
                      <m:sSupPr>
                        <m:ctrlPr>
                          <a:rPr lang="en-US" sz="2000" i="1">
                            <a:solidFill>
                              <a:schemeClr val="accent4"/>
                            </a:solidFill>
                            <a:latin typeface="Cambria Math" panose="02040503050406030204" pitchFamily="18" charset="0"/>
                          </a:rPr>
                        </m:ctrlPr>
                      </m:sSupPr>
                      <m:e>
                        <m:r>
                          <a:rPr lang="en-US" sz="2000" i="1">
                            <a:solidFill>
                              <a:schemeClr val="accent4"/>
                            </a:solidFill>
                            <a:latin typeface="Cambria Math" charset="0"/>
                          </a:rPr>
                          <m:t>𝑛</m:t>
                        </m:r>
                      </m:e>
                      <m:sup>
                        <m:r>
                          <a:rPr lang="en-US" sz="2000" i="1">
                            <a:solidFill>
                              <a:schemeClr val="accent4"/>
                            </a:solidFill>
                            <a:latin typeface="Cambria Math" charset="0"/>
                          </a:rPr>
                          <m:t>2</m:t>
                        </m:r>
                      </m:sup>
                    </m:sSup>
                    <m:r>
                      <a:rPr lang="en-US" sz="2000" i="1">
                        <a:solidFill>
                          <a:schemeClr val="accent4"/>
                        </a:solidFill>
                        <a:latin typeface="Cambria Math" charset="0"/>
                      </a:rPr>
                      <m:t> </m:t>
                    </m:r>
                  </m:oMath>
                </a14:m>
                <a:r>
                  <a:rPr lang="en-US" sz="2000" dirty="0">
                    <a:solidFill>
                      <a:schemeClr val="accent4"/>
                    </a:solidFill>
                  </a:rPr>
                  <a:t>multiplications,</a:t>
                </a:r>
              </a:p>
              <a:p>
                <a:pPr algn="r"/>
                <a:r>
                  <a:rPr lang="en-US" sz="2000" dirty="0">
                    <a:solidFill>
                      <a:schemeClr val="accent4"/>
                    </a:solidFill>
                  </a:rPr>
                  <a:t> and then at most </a:t>
                </a:r>
                <a14:m>
                  <m:oMath xmlns:m="http://schemas.openxmlformats.org/officeDocument/2006/math">
                    <m:sSup>
                      <m:sSupPr>
                        <m:ctrlPr>
                          <a:rPr lang="en-US" sz="2000" i="1">
                            <a:solidFill>
                              <a:schemeClr val="accent4"/>
                            </a:solidFill>
                            <a:latin typeface="Cambria Math" panose="02040503050406030204" pitchFamily="18" charset="0"/>
                          </a:rPr>
                        </m:ctrlPr>
                      </m:sSupPr>
                      <m:e>
                        <m:r>
                          <a:rPr lang="en-US" sz="2000" i="1">
                            <a:solidFill>
                              <a:schemeClr val="accent4"/>
                            </a:solidFill>
                            <a:latin typeface="Cambria Math" charset="0"/>
                          </a:rPr>
                          <m:t>𝑛</m:t>
                        </m:r>
                      </m:e>
                      <m:sup>
                        <m:r>
                          <a:rPr lang="en-US" sz="2000" i="1">
                            <a:solidFill>
                              <a:schemeClr val="accent4"/>
                            </a:solidFill>
                            <a:latin typeface="Cambria Math" charset="0"/>
                          </a:rPr>
                          <m:t>2</m:t>
                        </m:r>
                      </m:sup>
                    </m:sSup>
                  </m:oMath>
                </a14:m>
                <a:r>
                  <a:rPr lang="en-US" sz="2000" dirty="0">
                    <a:solidFill>
                      <a:schemeClr val="accent4"/>
                    </a:solidFill>
                  </a:rPr>
                  <a:t> additions (for carries) </a:t>
                </a:r>
              </a:p>
              <a:p>
                <a:pPr algn="r"/>
                <a:r>
                  <a:rPr lang="en-US" sz="2000" dirty="0">
                    <a:solidFill>
                      <a:schemeClr val="accent4"/>
                    </a:solidFill>
                  </a:rPr>
                  <a:t>and then I have to add n different 2n-digit numbers</a:t>
                </a:r>
                <a:r>
                  <a:rPr lang="mr-IN" sz="2000" dirty="0">
                    <a:solidFill>
                      <a:schemeClr val="accent4"/>
                    </a:solidFill>
                  </a:rPr>
                  <a:t>…</a:t>
                </a:r>
                <a:endParaRPr lang="en-US" sz="2000" dirty="0">
                  <a:solidFill>
                    <a:schemeClr val="accent4"/>
                  </a:solidFill>
                </a:endParaRPr>
              </a:p>
              <a:p>
                <a:pPr algn="r"/>
                <a:endParaRPr lang="en-US" sz="2000" dirty="0">
                  <a:solidFill>
                    <a:schemeClr val="accent4"/>
                  </a:solidFill>
                </a:endParaRPr>
              </a:p>
              <a:p>
                <a:pPr algn="r"/>
                <a:r>
                  <a:rPr lang="en-US" dirty="0">
                    <a:solidFill>
                      <a:schemeClr val="accent3">
                        <a:lumMod val="75000"/>
                      </a:schemeClr>
                    </a:solidFill>
                  </a:rPr>
                  <a:t>And I take 1 second to multiply two one-digit numbers and .6 seconds to add, so</a:t>
                </a:r>
                <a:r>
                  <a:rPr lang="mr-IN" dirty="0">
                    <a:solidFill>
                      <a:schemeClr val="accent3">
                        <a:lumMod val="75000"/>
                      </a:schemeClr>
                    </a:solidFill>
                  </a:rPr>
                  <a:t>…</a:t>
                </a:r>
                <a:endParaRPr lang="en-US" dirty="0">
                  <a:solidFill>
                    <a:schemeClr val="accent3">
                      <a:lumMod val="75000"/>
                    </a:schemeClr>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795114" y="3827931"/>
                <a:ext cx="8141547" cy="2369880"/>
              </a:xfrm>
              <a:prstGeom prst="rect">
                <a:avLst/>
              </a:prstGeom>
              <a:blipFill>
                <a:blip r:embed="rId3"/>
                <a:stretch>
                  <a:fillRect t="-2571" r="-1498" b="-1799"/>
                </a:stretch>
              </a:blipFill>
            </p:spPr>
            <p:txBody>
              <a:bodyPr/>
              <a:lstStyle/>
              <a:p>
                <a:r>
                  <a:rPr lang="en-US">
                    <a:noFill/>
                  </a:rPr>
                  <a:t> </a:t>
                </a:r>
              </a:p>
            </p:txBody>
          </p:sp>
        </mc:Fallback>
      </mc:AlternateContent>
      <p:sp>
        <p:nvSpPr>
          <p:cNvPr id="12" name="TextBox 11"/>
          <p:cNvSpPr txBox="1"/>
          <p:nvPr/>
        </p:nvSpPr>
        <p:spPr>
          <a:xfrm>
            <a:off x="2043467" y="3862543"/>
            <a:ext cx="3894528" cy="707886"/>
          </a:xfrm>
          <a:prstGeom prst="rect">
            <a:avLst/>
          </a:prstGeom>
          <a:noFill/>
        </p:spPr>
        <p:txBody>
          <a:bodyPr wrap="none" rtlCol="0">
            <a:spAutoFit/>
          </a:bodyPr>
          <a:lstStyle/>
          <a:p>
            <a:r>
              <a:rPr lang="en-US" sz="2000" dirty="0">
                <a:solidFill>
                  <a:srgbClr val="FF0000"/>
                </a:solidFill>
              </a:rPr>
              <a:t>How would you solve this problem?</a:t>
            </a:r>
          </a:p>
          <a:p>
            <a:r>
              <a:rPr lang="en-US" sz="2000" dirty="0">
                <a:solidFill>
                  <a:srgbClr val="FF0000"/>
                </a:solidFill>
              </a:rPr>
              <a:t>How long would it take you?</a:t>
            </a:r>
          </a:p>
        </p:txBody>
      </p:sp>
    </p:spTree>
    <p:extLst>
      <p:ext uri="{BB962C8B-B14F-4D97-AF65-F5344CB8AC3E}">
        <p14:creationId xmlns:p14="http://schemas.microsoft.com/office/powerpoint/2010/main" val="214115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8" presetClass="emph" presetSubtype="0" repeatCount="0" fill="hold" grpId="1" nodeType="clickEffect">
                                  <p:stCondLst>
                                    <p:cond delay="0"/>
                                  </p:stCondLst>
                                  <p:iterate type="lt">
                                    <p:tmPct val="4000"/>
                                  </p:iterate>
                                  <p:childTnLst>
                                    <p:set>
                                      <p:cBhvr override="childStyle">
                                        <p:cTn id="30" dur="500" fill="hold"/>
                                        <p:tgtEl>
                                          <p:spTgt spid="11">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1" grpId="1" uiExpand="1" build="p"/>
      <p:bldP spid="1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5840" y="5074717"/>
            <a:ext cx="7886700" cy="1325563"/>
          </a:xfrm>
        </p:spPr>
        <p:txBody>
          <a:bodyPr/>
          <a:lstStyle/>
          <a:p>
            <a:r>
              <a:rPr lang="en-US" dirty="0"/>
              <a:t>The algorithm designer’s question</a:t>
            </a:r>
          </a:p>
        </p:txBody>
      </p:sp>
      <p:sp>
        <p:nvSpPr>
          <p:cNvPr id="4" name="TextBox 3"/>
          <p:cNvSpPr txBox="1"/>
          <p:nvPr/>
        </p:nvSpPr>
        <p:spPr>
          <a:xfrm>
            <a:off x="5959523" y="2045531"/>
            <a:ext cx="4079828" cy="646331"/>
          </a:xfrm>
          <a:prstGeom prst="rect">
            <a:avLst/>
          </a:prstGeom>
          <a:noFill/>
        </p:spPr>
        <p:txBody>
          <a:bodyPr wrap="square" rtlCol="0">
            <a:spAutoFit/>
          </a:bodyPr>
          <a:lstStyle/>
          <a:p>
            <a:pPr algn="r"/>
            <a:r>
              <a:rPr lang="en-US" sz="3600" dirty="0">
                <a:solidFill>
                  <a:schemeClr val="accent1"/>
                </a:solidFill>
              </a:rPr>
              <a:t>Can I do better?</a:t>
            </a:r>
          </a:p>
        </p:txBody>
      </p:sp>
      <p:sp>
        <p:nvSpPr>
          <p:cNvPr id="6" name="TextBox 5"/>
          <p:cNvSpPr txBox="1"/>
          <p:nvPr/>
        </p:nvSpPr>
        <p:spPr>
          <a:xfrm>
            <a:off x="4443499" y="4420603"/>
            <a:ext cx="1975413" cy="369332"/>
          </a:xfrm>
          <a:prstGeom prst="rect">
            <a:avLst/>
          </a:prstGeom>
          <a:noFill/>
        </p:spPr>
        <p:txBody>
          <a:bodyPr wrap="none" rtlCol="0">
            <a:spAutoFit/>
          </a:bodyPr>
          <a:lstStyle/>
          <a:p>
            <a:r>
              <a:rPr lang="en-US" dirty="0"/>
              <a:t>Algorithm designer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0867" y="1505571"/>
            <a:ext cx="2228045" cy="3342068"/>
          </a:xfrm>
          <a:prstGeom prst="rect">
            <a:avLst/>
          </a:prstGeom>
        </p:spPr>
      </p:pic>
      <p:sp>
        <p:nvSpPr>
          <p:cNvPr id="5" name="Rectangle 4">
            <a:extLst>
              <a:ext uri="{FF2B5EF4-FFF2-40B4-BE49-F238E27FC236}">
                <a16:creationId xmlns:a16="http://schemas.microsoft.com/office/drawing/2014/main" id="{F37B75AD-A4AE-451A-BF5C-3582D722AECC}"/>
              </a:ext>
            </a:extLst>
          </p:cNvPr>
          <p:cNvSpPr/>
          <p:nvPr/>
        </p:nvSpPr>
        <p:spPr>
          <a:xfrm>
            <a:off x="994570" y="234072"/>
            <a:ext cx="9629239" cy="707886"/>
          </a:xfrm>
          <a:prstGeom prst="rect">
            <a:avLst/>
          </a:prstGeom>
        </p:spPr>
        <p:txBody>
          <a:bodyPr wrap="none">
            <a:spAutoFit/>
          </a:bodyPr>
          <a:lstStyle/>
          <a:p>
            <a:r>
              <a:rPr lang="en-US" sz="3900" dirty="0">
                <a:solidFill>
                  <a:srgbClr val="FF0000"/>
                </a:solidFill>
              </a:rPr>
              <a:t>Algorithm design is both an art and a science.</a:t>
            </a:r>
          </a:p>
        </p:txBody>
      </p:sp>
    </p:spTree>
    <p:extLst>
      <p:ext uri="{BB962C8B-B14F-4D97-AF65-F5344CB8AC3E}">
        <p14:creationId xmlns:p14="http://schemas.microsoft.com/office/powerpoint/2010/main" val="159047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CA66AB09-C06E-4161-A991-575709162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481" y="0"/>
            <a:ext cx="950484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453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9310" y="243044"/>
            <a:ext cx="5818233" cy="628377"/>
          </a:xfrm>
          <a:prstGeom prst="rect">
            <a:avLst/>
          </a:prstGeom>
        </p:spPr>
        <p:txBody>
          <a:bodyPr vert="horz" wrap="square" lIns="0" tIns="12700" rIns="0" bIns="0" rtlCol="0">
            <a:spAutoFit/>
          </a:bodyPr>
          <a:lstStyle/>
          <a:p>
            <a:pPr marL="12700">
              <a:lnSpc>
                <a:spcPct val="100000"/>
              </a:lnSpc>
              <a:spcBef>
                <a:spcPts val="100"/>
              </a:spcBef>
            </a:pPr>
            <a:r>
              <a:rPr sz="4000" spc="-5" dirty="0">
                <a:solidFill>
                  <a:srgbClr val="FF0000"/>
                </a:solidFill>
              </a:rPr>
              <a:t>Growth of</a:t>
            </a:r>
            <a:r>
              <a:rPr sz="4000" spc="-60" dirty="0">
                <a:solidFill>
                  <a:srgbClr val="FF0000"/>
                </a:solidFill>
              </a:rPr>
              <a:t> </a:t>
            </a:r>
            <a:r>
              <a:rPr sz="4000" spc="-5" dirty="0">
                <a:solidFill>
                  <a:srgbClr val="FF0000"/>
                </a:solidFill>
              </a:rPr>
              <a:t>Functions</a:t>
            </a:r>
          </a:p>
        </p:txBody>
      </p:sp>
      <p:sp>
        <p:nvSpPr>
          <p:cNvPr id="3" name="object 3"/>
          <p:cNvSpPr txBox="1"/>
          <p:nvPr/>
        </p:nvSpPr>
        <p:spPr>
          <a:xfrm>
            <a:off x="2357120" y="2181859"/>
            <a:ext cx="7364095" cy="2613536"/>
          </a:xfrm>
          <a:prstGeom prst="rect">
            <a:avLst/>
          </a:prstGeom>
        </p:spPr>
        <p:txBody>
          <a:bodyPr vert="horz" wrap="square" lIns="0" tIns="12700" rIns="0" bIns="0" rtlCol="0">
            <a:spAutoFit/>
          </a:bodyPr>
          <a:lstStyle/>
          <a:p>
            <a:pPr marL="12700" marR="95250">
              <a:spcBef>
                <a:spcPts val="100"/>
              </a:spcBef>
            </a:pPr>
            <a:r>
              <a:rPr sz="2400" spc="-10" dirty="0">
                <a:solidFill>
                  <a:srgbClr val="0000CC"/>
                </a:solidFill>
                <a:latin typeface="Arial"/>
                <a:cs typeface="Arial"/>
              </a:rPr>
              <a:t>Although </a:t>
            </a:r>
            <a:r>
              <a:rPr sz="2400" dirty="0">
                <a:solidFill>
                  <a:srgbClr val="0000CC"/>
                </a:solidFill>
                <a:latin typeface="Arial"/>
                <a:cs typeface="Arial"/>
              </a:rPr>
              <a:t>we </a:t>
            </a:r>
            <a:r>
              <a:rPr sz="2400" spc="-5" dirty="0">
                <a:solidFill>
                  <a:srgbClr val="0000CC"/>
                </a:solidFill>
                <a:latin typeface="Arial"/>
                <a:cs typeface="Arial"/>
              </a:rPr>
              <a:t>can </a:t>
            </a:r>
            <a:r>
              <a:rPr sz="2400" dirty="0">
                <a:solidFill>
                  <a:srgbClr val="0000CC"/>
                </a:solidFill>
                <a:latin typeface="Arial"/>
                <a:cs typeface="Arial"/>
              </a:rPr>
              <a:t>sometimes </a:t>
            </a:r>
            <a:r>
              <a:rPr sz="2400" spc="-5" dirty="0">
                <a:solidFill>
                  <a:srgbClr val="0000CC"/>
                </a:solidFill>
                <a:latin typeface="Arial"/>
                <a:cs typeface="Arial"/>
              </a:rPr>
              <a:t>determine the exact  running </a:t>
            </a:r>
            <a:r>
              <a:rPr sz="2400" spc="5" dirty="0">
                <a:solidFill>
                  <a:srgbClr val="0000CC"/>
                </a:solidFill>
                <a:latin typeface="Arial"/>
                <a:cs typeface="Arial"/>
              </a:rPr>
              <a:t>time </a:t>
            </a:r>
            <a:r>
              <a:rPr sz="2400" dirty="0">
                <a:solidFill>
                  <a:srgbClr val="0000CC"/>
                </a:solidFill>
                <a:latin typeface="Arial"/>
                <a:cs typeface="Arial"/>
              </a:rPr>
              <a:t>of </a:t>
            </a:r>
            <a:r>
              <a:rPr sz="2400" spc="-5" dirty="0">
                <a:solidFill>
                  <a:srgbClr val="0000CC"/>
                </a:solidFill>
                <a:latin typeface="Arial"/>
                <a:cs typeface="Arial"/>
              </a:rPr>
              <a:t>an algorithm, the extra precision </a:t>
            </a:r>
            <a:r>
              <a:rPr sz="2400" spc="-10" dirty="0">
                <a:solidFill>
                  <a:srgbClr val="0000CC"/>
                </a:solidFill>
                <a:latin typeface="Arial"/>
                <a:cs typeface="Arial"/>
              </a:rPr>
              <a:t>is not  </a:t>
            </a:r>
            <a:r>
              <a:rPr sz="2400" spc="-5" dirty="0">
                <a:solidFill>
                  <a:srgbClr val="0000CC"/>
                </a:solidFill>
                <a:latin typeface="Arial"/>
                <a:cs typeface="Arial"/>
              </a:rPr>
              <a:t>usually </a:t>
            </a:r>
            <a:r>
              <a:rPr sz="2400" dirty="0">
                <a:solidFill>
                  <a:srgbClr val="0000CC"/>
                </a:solidFill>
                <a:latin typeface="Arial"/>
                <a:cs typeface="Arial"/>
              </a:rPr>
              <a:t>worth the </a:t>
            </a:r>
            <a:r>
              <a:rPr sz="2400" spc="-5" dirty="0">
                <a:solidFill>
                  <a:srgbClr val="0000CC"/>
                </a:solidFill>
                <a:latin typeface="Arial"/>
                <a:cs typeface="Arial"/>
              </a:rPr>
              <a:t>effort of computing</a:t>
            </a:r>
            <a:r>
              <a:rPr sz="2400" spc="5" dirty="0">
                <a:solidFill>
                  <a:srgbClr val="0000CC"/>
                </a:solidFill>
                <a:latin typeface="Arial"/>
                <a:cs typeface="Arial"/>
              </a:rPr>
              <a:t> </a:t>
            </a:r>
            <a:r>
              <a:rPr sz="2400" spc="-5" dirty="0">
                <a:solidFill>
                  <a:srgbClr val="0000CC"/>
                </a:solidFill>
                <a:latin typeface="Arial"/>
                <a:cs typeface="Arial"/>
              </a:rPr>
              <a:t>it.</a:t>
            </a:r>
            <a:endParaRPr sz="2400">
              <a:latin typeface="Arial"/>
              <a:cs typeface="Arial"/>
            </a:endParaRPr>
          </a:p>
          <a:p>
            <a:pPr>
              <a:spcBef>
                <a:spcPts val="5"/>
              </a:spcBef>
            </a:pPr>
            <a:endParaRPr sz="2500">
              <a:latin typeface="Arial"/>
              <a:cs typeface="Arial"/>
            </a:endParaRPr>
          </a:p>
          <a:p>
            <a:pPr marL="12700" marR="5080" algn="just"/>
            <a:r>
              <a:rPr sz="2400" spc="-10" dirty="0">
                <a:solidFill>
                  <a:srgbClr val="0000CC"/>
                </a:solidFill>
                <a:latin typeface="Arial"/>
                <a:cs typeface="Arial"/>
              </a:rPr>
              <a:t>For </a:t>
            </a:r>
            <a:r>
              <a:rPr sz="2400" spc="-5" dirty="0">
                <a:solidFill>
                  <a:srgbClr val="0000CC"/>
                </a:solidFill>
                <a:latin typeface="Arial"/>
                <a:cs typeface="Arial"/>
              </a:rPr>
              <a:t>large inputs, the multiplicative constants and lower  order </a:t>
            </a:r>
            <a:r>
              <a:rPr sz="2400" spc="5" dirty="0">
                <a:solidFill>
                  <a:srgbClr val="0000CC"/>
                </a:solidFill>
                <a:latin typeface="Arial"/>
                <a:cs typeface="Arial"/>
              </a:rPr>
              <a:t>terms </a:t>
            </a:r>
            <a:r>
              <a:rPr sz="2400" spc="-5" dirty="0">
                <a:solidFill>
                  <a:srgbClr val="0000CC"/>
                </a:solidFill>
                <a:latin typeface="Arial"/>
                <a:cs typeface="Arial"/>
              </a:rPr>
              <a:t>of an exact running </a:t>
            </a:r>
            <a:r>
              <a:rPr sz="2400" spc="5" dirty="0">
                <a:solidFill>
                  <a:srgbClr val="0000CC"/>
                </a:solidFill>
                <a:latin typeface="Arial"/>
                <a:cs typeface="Arial"/>
              </a:rPr>
              <a:t>time </a:t>
            </a:r>
            <a:r>
              <a:rPr sz="2400" spc="-5" dirty="0">
                <a:solidFill>
                  <a:srgbClr val="0000CC"/>
                </a:solidFill>
                <a:latin typeface="Arial"/>
                <a:cs typeface="Arial"/>
              </a:rPr>
              <a:t>are dominated by  the effects of the input size</a:t>
            </a:r>
            <a:r>
              <a:rPr sz="2400" spc="20" dirty="0">
                <a:solidFill>
                  <a:srgbClr val="0000CC"/>
                </a:solidFill>
                <a:latin typeface="Arial"/>
                <a:cs typeface="Arial"/>
              </a:rPr>
              <a:t> </a:t>
            </a:r>
            <a:r>
              <a:rPr sz="2400" spc="-5" dirty="0">
                <a:solidFill>
                  <a:srgbClr val="0000CC"/>
                </a:solidFill>
                <a:latin typeface="Arial"/>
                <a:cs typeface="Arial"/>
              </a:rPr>
              <a:t>itself.</a:t>
            </a:r>
            <a:endParaRPr sz="240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7871" y="369571"/>
            <a:ext cx="4622956" cy="628377"/>
          </a:xfrm>
          <a:prstGeom prst="rect">
            <a:avLst/>
          </a:prstGeom>
        </p:spPr>
        <p:txBody>
          <a:bodyPr vert="horz" wrap="square" lIns="0" tIns="12700" rIns="0" bIns="0" rtlCol="0">
            <a:spAutoFit/>
          </a:bodyPr>
          <a:lstStyle/>
          <a:p>
            <a:pPr marL="12700">
              <a:lnSpc>
                <a:spcPct val="100000"/>
              </a:lnSpc>
              <a:spcBef>
                <a:spcPts val="100"/>
              </a:spcBef>
            </a:pPr>
            <a:r>
              <a:rPr sz="4000" spc="-5" dirty="0">
                <a:solidFill>
                  <a:srgbClr val="FF0000"/>
                </a:solidFill>
              </a:rPr>
              <a:t>Asymptotic Notation</a:t>
            </a:r>
          </a:p>
        </p:txBody>
      </p:sp>
      <p:sp>
        <p:nvSpPr>
          <p:cNvPr id="3" name="object 3"/>
          <p:cNvSpPr txBox="1"/>
          <p:nvPr/>
        </p:nvSpPr>
        <p:spPr>
          <a:xfrm>
            <a:off x="3754121" y="2023110"/>
            <a:ext cx="4518025" cy="3298339"/>
          </a:xfrm>
          <a:prstGeom prst="rect">
            <a:avLst/>
          </a:prstGeom>
        </p:spPr>
        <p:txBody>
          <a:bodyPr vert="horz" wrap="square" lIns="0" tIns="12700" rIns="0" bIns="0" rtlCol="0">
            <a:spAutoFit/>
          </a:bodyPr>
          <a:lstStyle/>
          <a:p>
            <a:pPr marL="12700" marR="5080">
              <a:spcBef>
                <a:spcPts val="100"/>
              </a:spcBef>
              <a:tabLst>
                <a:tab pos="706755" algn="l"/>
              </a:tabLst>
            </a:pPr>
            <a:r>
              <a:rPr sz="2400" dirty="0">
                <a:solidFill>
                  <a:srgbClr val="0000CC"/>
                </a:solidFill>
                <a:latin typeface="Arial"/>
                <a:cs typeface="Arial"/>
              </a:rPr>
              <a:t>The	</a:t>
            </a:r>
            <a:r>
              <a:rPr sz="2400" spc="-5" dirty="0">
                <a:solidFill>
                  <a:srgbClr val="0000CC"/>
                </a:solidFill>
                <a:latin typeface="Arial"/>
                <a:cs typeface="Arial"/>
              </a:rPr>
              <a:t>notation we use </a:t>
            </a:r>
            <a:r>
              <a:rPr sz="2400" dirty="0">
                <a:solidFill>
                  <a:srgbClr val="0000CC"/>
                </a:solidFill>
                <a:latin typeface="Arial"/>
                <a:cs typeface="Arial"/>
              </a:rPr>
              <a:t>to </a:t>
            </a:r>
            <a:r>
              <a:rPr sz="2400" spc="-5" dirty="0">
                <a:solidFill>
                  <a:srgbClr val="0000CC"/>
                </a:solidFill>
                <a:latin typeface="Arial"/>
                <a:cs typeface="Arial"/>
              </a:rPr>
              <a:t>describe  the asymptotic </a:t>
            </a:r>
            <a:r>
              <a:rPr sz="2400" spc="-10" dirty="0">
                <a:solidFill>
                  <a:srgbClr val="0000CC"/>
                </a:solidFill>
                <a:latin typeface="Arial"/>
                <a:cs typeface="Arial"/>
              </a:rPr>
              <a:t>running </a:t>
            </a:r>
            <a:r>
              <a:rPr sz="2400" spc="5" dirty="0">
                <a:solidFill>
                  <a:srgbClr val="0000CC"/>
                </a:solidFill>
                <a:latin typeface="Arial"/>
                <a:cs typeface="Arial"/>
              </a:rPr>
              <a:t>time </a:t>
            </a:r>
            <a:r>
              <a:rPr sz="2400" spc="-5" dirty="0">
                <a:solidFill>
                  <a:srgbClr val="0000CC"/>
                </a:solidFill>
                <a:latin typeface="Arial"/>
                <a:cs typeface="Arial"/>
              </a:rPr>
              <a:t>of an  algorithm are defined in </a:t>
            </a:r>
            <a:r>
              <a:rPr sz="2400" spc="5" dirty="0">
                <a:solidFill>
                  <a:srgbClr val="0000CC"/>
                </a:solidFill>
                <a:latin typeface="Arial"/>
                <a:cs typeface="Arial"/>
              </a:rPr>
              <a:t>terms </a:t>
            </a:r>
            <a:r>
              <a:rPr sz="2400" spc="-5" dirty="0">
                <a:solidFill>
                  <a:srgbClr val="0000CC"/>
                </a:solidFill>
                <a:latin typeface="Arial"/>
                <a:cs typeface="Arial"/>
              </a:rPr>
              <a:t>of  functions whose domains are </a:t>
            </a:r>
            <a:r>
              <a:rPr sz="2400" dirty="0">
                <a:solidFill>
                  <a:srgbClr val="0000CC"/>
                </a:solidFill>
                <a:latin typeface="Arial"/>
                <a:cs typeface="Arial"/>
              </a:rPr>
              <a:t>the  </a:t>
            </a:r>
            <a:r>
              <a:rPr sz="2400" spc="-5" dirty="0">
                <a:solidFill>
                  <a:srgbClr val="0000CC"/>
                </a:solidFill>
                <a:latin typeface="Arial"/>
                <a:cs typeface="Arial"/>
              </a:rPr>
              <a:t>set of natural</a:t>
            </a:r>
            <a:r>
              <a:rPr sz="2400" spc="5" dirty="0">
                <a:solidFill>
                  <a:srgbClr val="0000CC"/>
                </a:solidFill>
                <a:latin typeface="Arial"/>
                <a:cs typeface="Arial"/>
              </a:rPr>
              <a:t> </a:t>
            </a:r>
            <a:r>
              <a:rPr sz="2400" spc="-5" dirty="0">
                <a:solidFill>
                  <a:srgbClr val="0000CC"/>
                </a:solidFill>
                <a:latin typeface="Arial"/>
                <a:cs typeface="Arial"/>
              </a:rPr>
              <a:t>numbers</a:t>
            </a:r>
            <a:endParaRPr sz="2400">
              <a:latin typeface="Arial"/>
              <a:cs typeface="Arial"/>
            </a:endParaRPr>
          </a:p>
          <a:p>
            <a:pPr>
              <a:lnSpc>
                <a:spcPct val="100000"/>
              </a:lnSpc>
            </a:pPr>
            <a:endParaRPr sz="2700">
              <a:latin typeface="Arial"/>
              <a:cs typeface="Arial"/>
            </a:endParaRPr>
          </a:p>
          <a:p>
            <a:pPr>
              <a:spcBef>
                <a:spcPts val="20"/>
              </a:spcBef>
            </a:pPr>
            <a:endParaRPr sz="2500">
              <a:latin typeface="Arial"/>
              <a:cs typeface="Arial"/>
            </a:endParaRPr>
          </a:p>
          <a:p>
            <a:pPr marL="1106170"/>
            <a:r>
              <a:rPr sz="3250" b="1" spc="20" dirty="0">
                <a:latin typeface="Times New Roman"/>
                <a:cs typeface="Times New Roman"/>
              </a:rPr>
              <a:t>N </a:t>
            </a:r>
            <a:r>
              <a:rPr sz="3250" spc="15" dirty="0">
                <a:latin typeface="Symbol"/>
                <a:cs typeface="Symbol"/>
              </a:rPr>
              <a:t></a:t>
            </a:r>
            <a:r>
              <a:rPr sz="3250" spc="15" dirty="0">
                <a:latin typeface="Times New Roman"/>
                <a:cs typeface="Times New Roman"/>
              </a:rPr>
              <a:t> </a:t>
            </a:r>
            <a:r>
              <a:rPr sz="4150" spc="-290" dirty="0">
                <a:latin typeface="Symbol"/>
                <a:cs typeface="Symbol"/>
              </a:rPr>
              <a:t></a:t>
            </a:r>
            <a:r>
              <a:rPr sz="3250" spc="-290" dirty="0">
                <a:latin typeface="Times New Roman"/>
                <a:cs typeface="Times New Roman"/>
              </a:rPr>
              <a:t>0, </a:t>
            </a:r>
            <a:r>
              <a:rPr sz="3250" spc="-150" dirty="0">
                <a:latin typeface="Times New Roman"/>
                <a:cs typeface="Times New Roman"/>
              </a:rPr>
              <a:t>1, </a:t>
            </a:r>
            <a:r>
              <a:rPr sz="3250" spc="-20" dirty="0">
                <a:latin typeface="Times New Roman"/>
                <a:cs typeface="Times New Roman"/>
              </a:rPr>
              <a:t>2,</a:t>
            </a:r>
            <a:r>
              <a:rPr sz="3250" spc="-459" dirty="0">
                <a:latin typeface="Times New Roman"/>
                <a:cs typeface="Times New Roman"/>
              </a:rPr>
              <a:t> </a:t>
            </a:r>
            <a:r>
              <a:rPr sz="3250" spc="-350" dirty="0">
                <a:latin typeface="Times New Roman"/>
                <a:cs typeface="Times New Roman"/>
              </a:rPr>
              <a:t>...</a:t>
            </a:r>
            <a:r>
              <a:rPr sz="4150" spc="-350" dirty="0">
                <a:latin typeface="Symbol"/>
                <a:cs typeface="Symbol"/>
              </a:rPr>
              <a:t></a:t>
            </a:r>
            <a:endParaRPr sz="4150">
              <a:latin typeface="Symbol"/>
              <a:cs typeface="Symbo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151E70-B12E-4C25-95C1-FEDF8FADE89E}"/>
              </a:ext>
            </a:extLst>
          </p:cNvPr>
          <p:cNvSpPr/>
          <p:nvPr/>
        </p:nvSpPr>
        <p:spPr>
          <a:xfrm>
            <a:off x="2234150" y="382391"/>
            <a:ext cx="6361037" cy="600164"/>
          </a:xfrm>
          <a:prstGeom prst="rect">
            <a:avLst/>
          </a:prstGeom>
        </p:spPr>
        <p:txBody>
          <a:bodyPr wrap="none">
            <a:spAutoFit/>
          </a:bodyPr>
          <a:lstStyle/>
          <a:p>
            <a:r>
              <a:rPr lang="en-US" sz="3300" dirty="0">
                <a:solidFill>
                  <a:srgbClr val="333333"/>
                </a:solidFill>
                <a:highlight>
                  <a:srgbClr val="FFFF00"/>
                </a:highlight>
                <a:latin typeface="Georgia" panose="02040502050405020303" pitchFamily="18" charset="0"/>
              </a:rPr>
              <a:t>Time complexity = Running time</a:t>
            </a:r>
          </a:p>
        </p:txBody>
      </p:sp>
      <p:sp>
        <p:nvSpPr>
          <p:cNvPr id="3" name="Rectangle 2">
            <a:extLst>
              <a:ext uri="{FF2B5EF4-FFF2-40B4-BE49-F238E27FC236}">
                <a16:creationId xmlns:a16="http://schemas.microsoft.com/office/drawing/2014/main" id="{D74D9BC0-A180-4F8F-AF80-8CC73E324C85}"/>
              </a:ext>
            </a:extLst>
          </p:cNvPr>
          <p:cNvSpPr/>
          <p:nvPr/>
        </p:nvSpPr>
        <p:spPr>
          <a:xfrm>
            <a:off x="2802625" y="1967406"/>
            <a:ext cx="7086894" cy="1938992"/>
          </a:xfrm>
          <a:prstGeom prst="rect">
            <a:avLst/>
          </a:prstGeom>
          <a:solidFill>
            <a:schemeClr val="accent1">
              <a:lumMod val="20000"/>
              <a:lumOff val="80000"/>
            </a:schemeClr>
          </a:solidFill>
        </p:spPr>
        <p:txBody>
          <a:bodyPr wrap="square">
            <a:spAutoFit/>
          </a:bodyPr>
          <a:lstStyle/>
          <a:p>
            <a:pPr>
              <a:buFont typeface="Arial" panose="020B0604020202020204" pitchFamily="34" charset="0"/>
              <a:buChar char="•"/>
            </a:pPr>
            <a:r>
              <a:rPr lang="en-US" sz="2400" dirty="0">
                <a:solidFill>
                  <a:srgbClr val="333333"/>
                </a:solidFill>
                <a:latin typeface="Georgia" panose="02040502050405020303" pitchFamily="18" charset="0"/>
              </a:rPr>
              <a:t>Worst-case time complexity (e.g., input elements in reversed order)</a:t>
            </a:r>
          </a:p>
          <a:p>
            <a:pPr>
              <a:buFont typeface="Arial" panose="020B0604020202020204" pitchFamily="34" charset="0"/>
              <a:buChar char="•"/>
            </a:pPr>
            <a:r>
              <a:rPr lang="en-US" sz="2400" dirty="0">
                <a:solidFill>
                  <a:srgbClr val="333333"/>
                </a:solidFill>
                <a:latin typeface="Georgia" panose="02040502050405020303" pitchFamily="18" charset="0"/>
              </a:rPr>
              <a:t>Best-case time complexity (e.g., already sorted)</a:t>
            </a:r>
          </a:p>
          <a:p>
            <a:pPr>
              <a:buFont typeface="Arial" panose="020B0604020202020204" pitchFamily="34" charset="0"/>
              <a:buChar char="•"/>
            </a:pPr>
            <a:r>
              <a:rPr lang="en-US" sz="2400" dirty="0">
                <a:solidFill>
                  <a:srgbClr val="333333"/>
                </a:solidFill>
                <a:latin typeface="Georgia" panose="02040502050405020303" pitchFamily="18" charset="0"/>
              </a:rPr>
              <a:t>Average-case time complexity (e.g., elements in random order)</a:t>
            </a:r>
          </a:p>
        </p:txBody>
      </p:sp>
      <p:sp>
        <p:nvSpPr>
          <p:cNvPr id="4" name="Rectangle 3">
            <a:extLst>
              <a:ext uri="{FF2B5EF4-FFF2-40B4-BE49-F238E27FC236}">
                <a16:creationId xmlns:a16="http://schemas.microsoft.com/office/drawing/2014/main" id="{F8060F45-3221-4934-871A-5E93FE8972B8}"/>
              </a:ext>
            </a:extLst>
          </p:cNvPr>
          <p:cNvSpPr/>
          <p:nvPr/>
        </p:nvSpPr>
        <p:spPr>
          <a:xfrm>
            <a:off x="1054381" y="1081713"/>
            <a:ext cx="9478877" cy="830997"/>
          </a:xfrm>
          <a:prstGeom prst="rect">
            <a:avLst/>
          </a:prstGeom>
        </p:spPr>
        <p:txBody>
          <a:bodyPr wrap="none">
            <a:spAutoFit/>
          </a:bodyPr>
          <a:lstStyle/>
          <a:p>
            <a:r>
              <a:rPr lang="en-US" sz="2400" dirty="0">
                <a:solidFill>
                  <a:srgbClr val="333333"/>
                </a:solidFill>
                <a:latin typeface="Georgia" panose="02040502050405020303" pitchFamily="18" charset="0"/>
              </a:rPr>
              <a:t>Asymptotic analysis: Asymptotic analysis is just evaluating functions</a:t>
            </a:r>
            <a:br>
              <a:rPr lang="en-US" sz="2400" dirty="0">
                <a:solidFill>
                  <a:srgbClr val="333333"/>
                </a:solidFill>
                <a:latin typeface="Georgia" panose="02040502050405020303" pitchFamily="18" charset="0"/>
              </a:rPr>
            </a:br>
            <a:r>
              <a:rPr lang="en-US" sz="2400" dirty="0">
                <a:solidFill>
                  <a:srgbClr val="333333"/>
                </a:solidFill>
                <a:latin typeface="Georgia" panose="02040502050405020303" pitchFamily="18" charset="0"/>
              </a:rPr>
              <a:t> as their value approximate to the infinite</a:t>
            </a:r>
          </a:p>
        </p:txBody>
      </p:sp>
      <p:sp>
        <p:nvSpPr>
          <p:cNvPr id="5" name="Rectangle 4">
            <a:extLst>
              <a:ext uri="{FF2B5EF4-FFF2-40B4-BE49-F238E27FC236}">
                <a16:creationId xmlns:a16="http://schemas.microsoft.com/office/drawing/2014/main" id="{5E051E55-84B9-4981-BD98-17FB8657878A}"/>
              </a:ext>
            </a:extLst>
          </p:cNvPr>
          <p:cNvSpPr/>
          <p:nvPr/>
        </p:nvSpPr>
        <p:spPr>
          <a:xfrm>
            <a:off x="3030074" y="4765346"/>
            <a:ext cx="5959843" cy="830997"/>
          </a:xfrm>
          <a:prstGeom prst="rect">
            <a:avLst/>
          </a:prstGeom>
        </p:spPr>
        <p:txBody>
          <a:bodyPr wrap="square">
            <a:spAutoFit/>
          </a:bodyPr>
          <a:lstStyle/>
          <a:p>
            <a:r>
              <a:rPr lang="en-US" sz="2400" dirty="0">
                <a:solidFill>
                  <a:srgbClr val="666666"/>
                </a:solidFill>
                <a:latin typeface="Georgia" panose="02040502050405020303" pitchFamily="18" charset="0"/>
              </a:rPr>
              <a:t>The letter O refers to the </a:t>
            </a:r>
            <a:r>
              <a:rPr lang="en-US" sz="2400" b="1" dirty="0">
                <a:solidFill>
                  <a:srgbClr val="444444"/>
                </a:solidFill>
                <a:latin typeface="Georgia" panose="02040502050405020303" pitchFamily="18" charset="0"/>
              </a:rPr>
              <a:t>order</a:t>
            </a:r>
            <a:r>
              <a:rPr lang="en-US" sz="2400" dirty="0">
                <a:solidFill>
                  <a:srgbClr val="666666"/>
                </a:solidFill>
                <a:latin typeface="Georgia" panose="02040502050405020303" pitchFamily="18" charset="0"/>
              </a:rPr>
              <a:t> of a function</a:t>
            </a:r>
            <a:endParaRPr lang="en-US" sz="2400" dirty="0"/>
          </a:p>
        </p:txBody>
      </p:sp>
      <p:sp>
        <p:nvSpPr>
          <p:cNvPr id="6" name="Rectangle 5">
            <a:extLst>
              <a:ext uri="{FF2B5EF4-FFF2-40B4-BE49-F238E27FC236}">
                <a16:creationId xmlns:a16="http://schemas.microsoft.com/office/drawing/2014/main" id="{76728F2B-A12F-4998-82FF-99B29F5D9D9B}"/>
              </a:ext>
            </a:extLst>
          </p:cNvPr>
          <p:cNvSpPr/>
          <p:nvPr/>
        </p:nvSpPr>
        <p:spPr>
          <a:xfrm>
            <a:off x="861130" y="3795097"/>
            <a:ext cx="10502088" cy="830997"/>
          </a:xfrm>
          <a:prstGeom prst="rect">
            <a:avLst/>
          </a:prstGeom>
        </p:spPr>
        <p:txBody>
          <a:bodyPr wrap="square">
            <a:spAutoFit/>
          </a:bodyPr>
          <a:lstStyle/>
          <a:p>
            <a:r>
              <a:rPr lang="en-US" sz="2400" dirty="0">
                <a:solidFill>
                  <a:srgbClr val="555555"/>
                </a:solidFill>
                <a:latin typeface="Helvetica" panose="020B0604020202020204" pitchFamily="34" charset="0"/>
              </a:rPr>
              <a:t>The Big O notation combines  </a:t>
            </a:r>
            <a:r>
              <a:rPr lang="en-US" sz="2400" b="1" dirty="0">
                <a:solidFill>
                  <a:srgbClr val="444444"/>
                </a:solidFill>
                <a:latin typeface="Georgia" panose="02040502050405020303" pitchFamily="18" charset="0"/>
              </a:rPr>
              <a:t>worst-case time complexity</a:t>
            </a:r>
            <a:r>
              <a:rPr lang="en-US" sz="2400" dirty="0">
                <a:solidFill>
                  <a:srgbClr val="555555"/>
                </a:solidFill>
                <a:latin typeface="Helvetica" panose="020B0604020202020204" pitchFamily="34" charset="0"/>
              </a:rPr>
              <a:t> and </a:t>
            </a:r>
            <a:r>
              <a:rPr lang="en-US" sz="2400" b="1" dirty="0">
                <a:solidFill>
                  <a:srgbClr val="444444"/>
                </a:solidFill>
                <a:latin typeface="Georgia" panose="02040502050405020303" pitchFamily="18" charset="0"/>
              </a:rPr>
              <a:t>asymptotic analysis</a:t>
            </a:r>
            <a:r>
              <a:rPr lang="en-US" sz="2400" dirty="0">
                <a:solidFill>
                  <a:srgbClr val="555555"/>
                </a:solidFill>
                <a:latin typeface="Helvetica" panose="020B0604020202020204" pitchFamily="34" charset="0"/>
              </a:rPr>
              <a:t>.</a:t>
            </a:r>
            <a:endParaRPr lang="en-US" sz="2400" dirty="0"/>
          </a:p>
        </p:txBody>
      </p:sp>
      <p:sp>
        <p:nvSpPr>
          <p:cNvPr id="7" name="Rectangle 6">
            <a:extLst>
              <a:ext uri="{FF2B5EF4-FFF2-40B4-BE49-F238E27FC236}">
                <a16:creationId xmlns:a16="http://schemas.microsoft.com/office/drawing/2014/main" id="{EB816224-5EE7-43EF-9318-14E4DCAFF665}"/>
              </a:ext>
            </a:extLst>
          </p:cNvPr>
          <p:cNvSpPr/>
          <p:nvPr/>
        </p:nvSpPr>
        <p:spPr>
          <a:xfrm>
            <a:off x="4203911" y="5164586"/>
            <a:ext cx="4572000" cy="830997"/>
          </a:xfrm>
          <a:prstGeom prst="rect">
            <a:avLst/>
          </a:prstGeom>
        </p:spPr>
        <p:txBody>
          <a:bodyPr>
            <a:spAutoFit/>
          </a:bodyPr>
          <a:lstStyle/>
          <a:p>
            <a:r>
              <a:rPr lang="en-US" sz="2400" dirty="0">
                <a:solidFill>
                  <a:srgbClr val="555555"/>
                </a:solidFill>
                <a:latin typeface="Helvetica" panose="020B0604020202020204" pitchFamily="34" charset="0"/>
              </a:rPr>
              <a:t>==upper bound of the </a:t>
            </a:r>
            <a:r>
              <a:rPr lang="en-US" sz="2400" dirty="0">
                <a:solidFill>
                  <a:srgbClr val="555555"/>
                </a:solidFill>
                <a:highlight>
                  <a:srgbClr val="FFFF00"/>
                </a:highlight>
                <a:latin typeface="Helvetica" panose="020B0604020202020204" pitchFamily="34" charset="0"/>
              </a:rPr>
              <a:t>growth rate of a function.</a:t>
            </a:r>
            <a:endParaRPr lang="en-US" sz="2400" dirty="0">
              <a:highlight>
                <a:srgbClr val="FFFF00"/>
              </a:highlight>
            </a:endParaRPr>
          </a:p>
        </p:txBody>
      </p:sp>
      <p:graphicFrame>
        <p:nvGraphicFramePr>
          <p:cNvPr id="8" name="Table 7">
            <a:extLst>
              <a:ext uri="{FF2B5EF4-FFF2-40B4-BE49-F238E27FC236}">
                <a16:creationId xmlns:a16="http://schemas.microsoft.com/office/drawing/2014/main" id="{0D2CF4AA-F20C-4E03-A94F-BFE3E060DB03}"/>
              </a:ext>
            </a:extLst>
          </p:cNvPr>
          <p:cNvGraphicFramePr>
            <a:graphicFrameLocks noGrp="1"/>
          </p:cNvGraphicFramePr>
          <p:nvPr/>
        </p:nvGraphicFramePr>
        <p:xfrm>
          <a:off x="1524000" y="6134835"/>
          <a:ext cx="9144002" cy="645160"/>
        </p:xfrm>
        <a:graphic>
          <a:graphicData uri="http://schemas.openxmlformats.org/drawingml/2006/table">
            <a:tbl>
              <a:tblPr/>
              <a:tblGrid>
                <a:gridCol w="1266940">
                  <a:extLst>
                    <a:ext uri="{9D8B030D-6E8A-4147-A177-3AD203B41FA5}">
                      <a16:colId xmlns:a16="http://schemas.microsoft.com/office/drawing/2014/main" val="1267092699"/>
                    </a:ext>
                  </a:extLst>
                </a:gridCol>
                <a:gridCol w="1101687">
                  <a:extLst>
                    <a:ext uri="{9D8B030D-6E8A-4147-A177-3AD203B41FA5}">
                      <a16:colId xmlns:a16="http://schemas.microsoft.com/office/drawing/2014/main" val="3471424147"/>
                    </a:ext>
                  </a:extLst>
                </a:gridCol>
                <a:gridCol w="1101687">
                  <a:extLst>
                    <a:ext uri="{9D8B030D-6E8A-4147-A177-3AD203B41FA5}">
                      <a16:colId xmlns:a16="http://schemas.microsoft.com/office/drawing/2014/main" val="3745067477"/>
                    </a:ext>
                  </a:extLst>
                </a:gridCol>
                <a:gridCol w="1101687">
                  <a:extLst>
                    <a:ext uri="{9D8B030D-6E8A-4147-A177-3AD203B41FA5}">
                      <a16:colId xmlns:a16="http://schemas.microsoft.com/office/drawing/2014/main" val="3929247695"/>
                    </a:ext>
                  </a:extLst>
                </a:gridCol>
                <a:gridCol w="1101687">
                  <a:extLst>
                    <a:ext uri="{9D8B030D-6E8A-4147-A177-3AD203B41FA5}">
                      <a16:colId xmlns:a16="http://schemas.microsoft.com/office/drawing/2014/main" val="2730645258"/>
                    </a:ext>
                  </a:extLst>
                </a:gridCol>
                <a:gridCol w="1101687">
                  <a:extLst>
                    <a:ext uri="{9D8B030D-6E8A-4147-A177-3AD203B41FA5}">
                      <a16:colId xmlns:a16="http://schemas.microsoft.com/office/drawing/2014/main" val="4096285912"/>
                    </a:ext>
                  </a:extLst>
                </a:gridCol>
                <a:gridCol w="1101687">
                  <a:extLst>
                    <a:ext uri="{9D8B030D-6E8A-4147-A177-3AD203B41FA5}">
                      <a16:colId xmlns:a16="http://schemas.microsoft.com/office/drawing/2014/main" val="4269928598"/>
                    </a:ext>
                  </a:extLst>
                </a:gridCol>
                <a:gridCol w="1266940">
                  <a:extLst>
                    <a:ext uri="{9D8B030D-6E8A-4147-A177-3AD203B41FA5}">
                      <a16:colId xmlns:a16="http://schemas.microsoft.com/office/drawing/2014/main" val="671776404"/>
                    </a:ext>
                  </a:extLst>
                </a:gridCol>
              </a:tblGrid>
              <a:tr h="645160">
                <a:tc>
                  <a:txBody>
                    <a:bodyPr/>
                    <a:lstStyle/>
                    <a:p>
                      <a:pPr fontAlgn="b"/>
                      <a:r>
                        <a:rPr lang="en-US" sz="1800" b="1">
                          <a:effectLst/>
                        </a:rPr>
                        <a:t>n</a:t>
                      </a:r>
                    </a:p>
                  </a:txBody>
                  <a:tcPr marL="152400" marR="114300" marB="50800" anchor="b">
                    <a:lnL>
                      <a:noFill/>
                    </a:lnL>
                    <a:lnR>
                      <a:noFill/>
                    </a:lnR>
                    <a:lnT>
                      <a:noFill/>
                    </a:lnT>
                    <a:lnB>
                      <a:noFill/>
                    </a:lnB>
                    <a:solidFill>
                      <a:srgbClr val="EEEEEE"/>
                    </a:solidFill>
                  </a:tcPr>
                </a:tc>
                <a:tc>
                  <a:txBody>
                    <a:bodyPr/>
                    <a:lstStyle/>
                    <a:p>
                      <a:pPr fontAlgn="b"/>
                      <a:r>
                        <a:rPr lang="en-US" sz="1800" b="1">
                          <a:effectLst/>
                        </a:rPr>
                        <a:t>O(1)</a:t>
                      </a:r>
                    </a:p>
                  </a:txBody>
                  <a:tcPr marL="114300" marR="114300" marB="50800" anchor="b">
                    <a:lnL>
                      <a:noFill/>
                    </a:lnL>
                    <a:lnR>
                      <a:noFill/>
                    </a:lnR>
                    <a:lnT>
                      <a:noFill/>
                    </a:lnT>
                    <a:lnB>
                      <a:noFill/>
                    </a:lnB>
                    <a:solidFill>
                      <a:srgbClr val="EEEEEE"/>
                    </a:solidFill>
                  </a:tcPr>
                </a:tc>
                <a:tc>
                  <a:txBody>
                    <a:bodyPr/>
                    <a:lstStyle/>
                    <a:p>
                      <a:pPr fontAlgn="b"/>
                      <a:r>
                        <a:rPr lang="en-US" sz="1800" b="1">
                          <a:effectLst/>
                        </a:rPr>
                        <a:t>O(log n)</a:t>
                      </a:r>
                    </a:p>
                  </a:txBody>
                  <a:tcPr marL="114300" marR="114300" marB="50800" anchor="b">
                    <a:lnL>
                      <a:noFill/>
                    </a:lnL>
                    <a:lnR>
                      <a:noFill/>
                    </a:lnR>
                    <a:lnT>
                      <a:noFill/>
                    </a:lnT>
                    <a:lnB>
                      <a:noFill/>
                    </a:lnB>
                    <a:solidFill>
                      <a:srgbClr val="EEEEEE"/>
                    </a:solidFill>
                  </a:tcPr>
                </a:tc>
                <a:tc>
                  <a:txBody>
                    <a:bodyPr/>
                    <a:lstStyle/>
                    <a:p>
                      <a:pPr fontAlgn="b"/>
                      <a:r>
                        <a:rPr lang="en-US" sz="1800" b="1">
                          <a:effectLst/>
                        </a:rPr>
                        <a:t>O(n)</a:t>
                      </a:r>
                    </a:p>
                  </a:txBody>
                  <a:tcPr marL="114300" marR="114300" marB="50800" anchor="b">
                    <a:lnL>
                      <a:noFill/>
                    </a:lnL>
                    <a:lnR>
                      <a:noFill/>
                    </a:lnR>
                    <a:lnT>
                      <a:noFill/>
                    </a:lnT>
                    <a:lnB>
                      <a:noFill/>
                    </a:lnB>
                    <a:solidFill>
                      <a:srgbClr val="EEEEEE"/>
                    </a:solidFill>
                  </a:tcPr>
                </a:tc>
                <a:tc>
                  <a:txBody>
                    <a:bodyPr/>
                    <a:lstStyle/>
                    <a:p>
                      <a:pPr fontAlgn="b"/>
                      <a:r>
                        <a:rPr lang="en-US" sz="1800" b="1" dirty="0">
                          <a:effectLst/>
                        </a:rPr>
                        <a:t>O(</a:t>
                      </a:r>
                      <a:r>
                        <a:rPr lang="en-US" sz="1800" b="1" dirty="0" err="1">
                          <a:effectLst/>
                        </a:rPr>
                        <a:t>nlogn</a:t>
                      </a:r>
                      <a:r>
                        <a:rPr lang="en-US" sz="1800" b="1" dirty="0">
                          <a:effectLst/>
                        </a:rPr>
                        <a:t>)</a:t>
                      </a:r>
                    </a:p>
                  </a:txBody>
                  <a:tcPr marL="114300" marR="114300" marB="50800" anchor="b">
                    <a:lnL>
                      <a:noFill/>
                    </a:lnL>
                    <a:lnR>
                      <a:noFill/>
                    </a:lnR>
                    <a:lnT>
                      <a:noFill/>
                    </a:lnT>
                    <a:lnB>
                      <a:noFill/>
                    </a:lnB>
                    <a:solidFill>
                      <a:srgbClr val="EEEEEE"/>
                    </a:solidFill>
                  </a:tcPr>
                </a:tc>
                <a:tc>
                  <a:txBody>
                    <a:bodyPr/>
                    <a:lstStyle/>
                    <a:p>
                      <a:pPr fontAlgn="b"/>
                      <a:r>
                        <a:rPr lang="en-US" sz="1800" b="1">
                          <a:effectLst/>
                        </a:rPr>
                        <a:t>O(n</a:t>
                      </a:r>
                      <a:r>
                        <a:rPr lang="en-US" sz="1800" b="1" baseline="30000">
                          <a:effectLst/>
                        </a:rPr>
                        <a:t>2</a:t>
                      </a:r>
                      <a:r>
                        <a:rPr lang="en-US" sz="1800" b="1">
                          <a:effectLst/>
                        </a:rPr>
                        <a:t>)</a:t>
                      </a:r>
                    </a:p>
                  </a:txBody>
                  <a:tcPr marL="114300" marR="114300" marB="50800" anchor="b">
                    <a:lnL>
                      <a:noFill/>
                    </a:lnL>
                    <a:lnR>
                      <a:noFill/>
                    </a:lnR>
                    <a:lnT>
                      <a:noFill/>
                    </a:lnT>
                    <a:lnB>
                      <a:noFill/>
                    </a:lnB>
                    <a:solidFill>
                      <a:srgbClr val="EEEEEE"/>
                    </a:solidFill>
                  </a:tcPr>
                </a:tc>
                <a:tc>
                  <a:txBody>
                    <a:bodyPr/>
                    <a:lstStyle/>
                    <a:p>
                      <a:pPr fontAlgn="b"/>
                      <a:r>
                        <a:rPr lang="en-US" sz="1800" b="1">
                          <a:effectLst/>
                        </a:rPr>
                        <a:t>O(2</a:t>
                      </a:r>
                      <a:r>
                        <a:rPr lang="en-US" sz="1800" b="1" baseline="30000">
                          <a:effectLst/>
                        </a:rPr>
                        <a:t>n</a:t>
                      </a:r>
                      <a:r>
                        <a:rPr lang="en-US" sz="1800" b="1">
                          <a:effectLst/>
                        </a:rPr>
                        <a:t>)</a:t>
                      </a:r>
                    </a:p>
                  </a:txBody>
                  <a:tcPr marL="114300" marR="114300" marB="50800" anchor="b">
                    <a:lnL>
                      <a:noFill/>
                    </a:lnL>
                    <a:lnR>
                      <a:noFill/>
                    </a:lnR>
                    <a:lnT>
                      <a:noFill/>
                    </a:lnT>
                    <a:lnB>
                      <a:noFill/>
                    </a:lnB>
                    <a:solidFill>
                      <a:srgbClr val="EEEEEE"/>
                    </a:solidFill>
                  </a:tcPr>
                </a:tc>
                <a:tc>
                  <a:txBody>
                    <a:bodyPr/>
                    <a:lstStyle/>
                    <a:p>
                      <a:pPr fontAlgn="b"/>
                      <a:r>
                        <a:rPr lang="en-US" sz="1800" b="1" dirty="0">
                          <a:effectLst/>
                        </a:rPr>
                        <a:t>O(n!)</a:t>
                      </a:r>
                    </a:p>
                  </a:txBody>
                  <a:tcPr marL="114300" marR="152400" marB="50800" anchor="b">
                    <a:lnL>
                      <a:noFill/>
                    </a:lnL>
                    <a:lnR>
                      <a:noFill/>
                    </a:lnR>
                    <a:lnT>
                      <a:noFill/>
                    </a:lnT>
                    <a:lnB>
                      <a:noFill/>
                    </a:lnB>
                    <a:solidFill>
                      <a:srgbClr val="EEEEEE"/>
                    </a:solidFill>
                  </a:tcPr>
                </a:tc>
                <a:extLst>
                  <a:ext uri="{0D108BD9-81ED-4DB2-BD59-A6C34878D82A}">
                    <a16:rowId xmlns:a16="http://schemas.microsoft.com/office/drawing/2014/main" val="147864820"/>
                  </a:ext>
                </a:extLst>
              </a:tr>
            </a:tbl>
          </a:graphicData>
        </a:graphic>
      </p:graphicFrame>
    </p:spTree>
    <p:extLst>
      <p:ext uri="{BB962C8B-B14F-4D97-AF65-F5344CB8AC3E}">
        <p14:creationId xmlns:p14="http://schemas.microsoft.com/office/powerpoint/2010/main" val="3385962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9336" y="377977"/>
            <a:ext cx="3365514" cy="689932"/>
          </a:xfrm>
          <a:prstGeom prst="rect">
            <a:avLst/>
          </a:prstGeom>
        </p:spPr>
        <p:txBody>
          <a:bodyPr vert="horz" wrap="square" lIns="0" tIns="12700" rIns="0" bIns="0" rtlCol="0">
            <a:spAutoFit/>
          </a:bodyPr>
          <a:lstStyle/>
          <a:p>
            <a:pPr marL="12700">
              <a:lnSpc>
                <a:spcPct val="100000"/>
              </a:lnSpc>
              <a:spcBef>
                <a:spcPts val="100"/>
              </a:spcBef>
            </a:pPr>
            <a:r>
              <a:rPr spc="5" dirty="0">
                <a:solidFill>
                  <a:srgbClr val="FF0000"/>
                </a:solidFill>
                <a:latin typeface="Arial"/>
                <a:cs typeface="Arial"/>
              </a:rPr>
              <a:t>O</a:t>
            </a:r>
            <a:r>
              <a:rPr spc="-10" dirty="0">
                <a:solidFill>
                  <a:srgbClr val="FF0000"/>
                </a:solidFill>
                <a:latin typeface="Arial"/>
                <a:cs typeface="Arial"/>
              </a:rPr>
              <a:t>-</a:t>
            </a:r>
            <a:r>
              <a:rPr dirty="0">
                <a:solidFill>
                  <a:srgbClr val="FF0000"/>
                </a:solidFill>
                <a:latin typeface="Arial"/>
                <a:cs typeface="Arial"/>
              </a:rPr>
              <a:t>notati</a:t>
            </a:r>
            <a:r>
              <a:rPr spc="5" dirty="0">
                <a:solidFill>
                  <a:srgbClr val="FF0000"/>
                </a:solidFill>
                <a:latin typeface="Arial"/>
                <a:cs typeface="Arial"/>
              </a:rPr>
              <a:t>o</a:t>
            </a:r>
            <a:r>
              <a:rPr dirty="0">
                <a:solidFill>
                  <a:srgbClr val="FF0000"/>
                </a:solidFill>
                <a:latin typeface="Arial"/>
                <a:cs typeface="Arial"/>
              </a:rPr>
              <a:t>n</a:t>
            </a:r>
          </a:p>
        </p:txBody>
      </p:sp>
      <p:sp>
        <p:nvSpPr>
          <p:cNvPr id="3" name="object 3"/>
          <p:cNvSpPr txBox="1"/>
          <p:nvPr/>
        </p:nvSpPr>
        <p:spPr>
          <a:xfrm>
            <a:off x="2058670" y="4121150"/>
            <a:ext cx="7822565" cy="878840"/>
          </a:xfrm>
          <a:prstGeom prst="rect">
            <a:avLst/>
          </a:prstGeom>
        </p:spPr>
        <p:txBody>
          <a:bodyPr vert="horz" wrap="square" lIns="0" tIns="12700" rIns="0" bIns="0" rtlCol="0">
            <a:spAutoFit/>
          </a:bodyPr>
          <a:lstStyle/>
          <a:p>
            <a:pPr marL="354965" marR="5080" indent="-342900">
              <a:spcBef>
                <a:spcPts val="100"/>
              </a:spcBef>
              <a:buChar char="•"/>
              <a:tabLst>
                <a:tab pos="354965" algn="l"/>
                <a:tab pos="355600" algn="l"/>
              </a:tabLst>
            </a:pPr>
            <a:r>
              <a:rPr sz="2800" spc="-5" dirty="0">
                <a:solidFill>
                  <a:srgbClr val="0000CC"/>
                </a:solidFill>
                <a:latin typeface="Arial"/>
                <a:cs typeface="Arial"/>
              </a:rPr>
              <a:t>We use </a:t>
            </a:r>
            <a:r>
              <a:rPr sz="2800" i="1" spc="-5" dirty="0">
                <a:solidFill>
                  <a:srgbClr val="0000CC"/>
                </a:solidFill>
                <a:latin typeface="Arial"/>
                <a:cs typeface="Arial"/>
              </a:rPr>
              <a:t>O</a:t>
            </a:r>
            <a:r>
              <a:rPr sz="2800" spc="-5" dirty="0">
                <a:solidFill>
                  <a:srgbClr val="0000CC"/>
                </a:solidFill>
                <a:latin typeface="Arial"/>
                <a:cs typeface="Arial"/>
              </a:rPr>
              <a:t>-notation </a:t>
            </a:r>
            <a:r>
              <a:rPr sz="2800" dirty="0">
                <a:solidFill>
                  <a:srgbClr val="0000CC"/>
                </a:solidFill>
                <a:latin typeface="Arial"/>
                <a:cs typeface="Arial"/>
              </a:rPr>
              <a:t>to give </a:t>
            </a:r>
            <a:r>
              <a:rPr sz="2800" spc="-5" dirty="0">
                <a:solidFill>
                  <a:srgbClr val="0000CC"/>
                </a:solidFill>
                <a:latin typeface="Arial"/>
                <a:cs typeface="Arial"/>
              </a:rPr>
              <a:t>an asymptotic upper  bound on </a:t>
            </a:r>
            <a:r>
              <a:rPr sz="2800" dirty="0">
                <a:solidFill>
                  <a:srgbClr val="0000CC"/>
                </a:solidFill>
                <a:latin typeface="Arial"/>
                <a:cs typeface="Arial"/>
              </a:rPr>
              <a:t>a </a:t>
            </a:r>
            <a:r>
              <a:rPr sz="2800" spc="-5" dirty="0">
                <a:solidFill>
                  <a:srgbClr val="0000CC"/>
                </a:solidFill>
                <a:latin typeface="Arial"/>
                <a:cs typeface="Arial"/>
              </a:rPr>
              <a:t>function, </a:t>
            </a:r>
            <a:r>
              <a:rPr sz="2800" dirty="0">
                <a:solidFill>
                  <a:srgbClr val="0000CC"/>
                </a:solidFill>
                <a:latin typeface="Arial"/>
                <a:cs typeface="Arial"/>
              </a:rPr>
              <a:t>to </a:t>
            </a:r>
            <a:r>
              <a:rPr sz="2800" spc="-5" dirty="0">
                <a:solidFill>
                  <a:srgbClr val="0000CC"/>
                </a:solidFill>
                <a:latin typeface="Arial"/>
                <a:cs typeface="Arial"/>
              </a:rPr>
              <a:t>within </a:t>
            </a:r>
            <a:r>
              <a:rPr sz="2800" dirty="0">
                <a:solidFill>
                  <a:srgbClr val="0000CC"/>
                </a:solidFill>
                <a:latin typeface="Arial"/>
                <a:cs typeface="Arial"/>
              </a:rPr>
              <a:t>a constant</a:t>
            </a:r>
            <a:r>
              <a:rPr sz="2800" spc="-40" dirty="0">
                <a:solidFill>
                  <a:srgbClr val="0000CC"/>
                </a:solidFill>
                <a:latin typeface="Arial"/>
                <a:cs typeface="Arial"/>
              </a:rPr>
              <a:t> </a:t>
            </a:r>
            <a:r>
              <a:rPr sz="2800" spc="-5" dirty="0">
                <a:solidFill>
                  <a:srgbClr val="0000CC"/>
                </a:solidFill>
                <a:latin typeface="Arial"/>
                <a:cs typeface="Arial"/>
              </a:rPr>
              <a:t>factor.</a:t>
            </a:r>
            <a:endParaRPr sz="2800">
              <a:latin typeface="Arial"/>
              <a:cs typeface="Arial"/>
            </a:endParaRPr>
          </a:p>
        </p:txBody>
      </p:sp>
      <p:sp>
        <p:nvSpPr>
          <p:cNvPr id="4" name="object 4"/>
          <p:cNvSpPr txBox="1"/>
          <p:nvPr/>
        </p:nvSpPr>
        <p:spPr>
          <a:xfrm>
            <a:off x="2033270" y="1583690"/>
            <a:ext cx="8402955" cy="929640"/>
          </a:xfrm>
          <a:prstGeom prst="rect">
            <a:avLst/>
          </a:prstGeom>
        </p:spPr>
        <p:txBody>
          <a:bodyPr vert="horz" wrap="square" lIns="0" tIns="12700" rIns="0" bIns="0" rtlCol="0">
            <a:spAutoFit/>
          </a:bodyPr>
          <a:lstStyle/>
          <a:p>
            <a:pPr marL="381000" indent="-342900">
              <a:lnSpc>
                <a:spcPts val="3800"/>
              </a:lnSpc>
              <a:spcBef>
                <a:spcPts val="100"/>
              </a:spcBef>
              <a:buChar char="•"/>
              <a:tabLst>
                <a:tab pos="380365" algn="l"/>
                <a:tab pos="381000" algn="l"/>
                <a:tab pos="3739515" algn="l"/>
                <a:tab pos="4789170" algn="l"/>
              </a:tabLst>
            </a:pPr>
            <a:r>
              <a:rPr sz="2800" spc="-10" dirty="0">
                <a:solidFill>
                  <a:srgbClr val="0000CC"/>
                </a:solidFill>
                <a:latin typeface="Arial"/>
                <a:cs typeface="Arial"/>
              </a:rPr>
              <a:t>For </a:t>
            </a:r>
            <a:r>
              <a:rPr sz="2800" dirty="0">
                <a:solidFill>
                  <a:srgbClr val="0000CC"/>
                </a:solidFill>
                <a:latin typeface="Arial"/>
                <a:cs typeface="Arial"/>
              </a:rPr>
              <a:t>a</a:t>
            </a:r>
            <a:r>
              <a:rPr sz="2800" spc="25" dirty="0">
                <a:solidFill>
                  <a:srgbClr val="0000CC"/>
                </a:solidFill>
                <a:latin typeface="Arial"/>
                <a:cs typeface="Arial"/>
              </a:rPr>
              <a:t> </a:t>
            </a:r>
            <a:r>
              <a:rPr sz="2800" spc="-5" dirty="0">
                <a:solidFill>
                  <a:srgbClr val="0000CC"/>
                </a:solidFill>
                <a:latin typeface="Arial"/>
                <a:cs typeface="Arial"/>
              </a:rPr>
              <a:t>given</a:t>
            </a:r>
            <a:r>
              <a:rPr sz="2800" spc="20" dirty="0">
                <a:solidFill>
                  <a:srgbClr val="0000CC"/>
                </a:solidFill>
                <a:latin typeface="Arial"/>
                <a:cs typeface="Arial"/>
              </a:rPr>
              <a:t> </a:t>
            </a:r>
            <a:r>
              <a:rPr sz="2800" spc="-5" dirty="0">
                <a:solidFill>
                  <a:srgbClr val="0000CC"/>
                </a:solidFill>
                <a:latin typeface="Arial"/>
                <a:cs typeface="Arial"/>
              </a:rPr>
              <a:t>function	</a:t>
            </a:r>
            <a:r>
              <a:rPr sz="3200" i="1" spc="114" dirty="0">
                <a:latin typeface="Times New Roman"/>
                <a:cs typeface="Times New Roman"/>
              </a:rPr>
              <a:t>g</a:t>
            </a:r>
            <a:r>
              <a:rPr sz="3200" spc="114" dirty="0">
                <a:latin typeface="Times New Roman"/>
                <a:cs typeface="Times New Roman"/>
              </a:rPr>
              <a:t>(</a:t>
            </a:r>
            <a:r>
              <a:rPr sz="3200" i="1" spc="114" dirty="0">
                <a:latin typeface="Times New Roman"/>
                <a:cs typeface="Times New Roman"/>
              </a:rPr>
              <a:t>n</a:t>
            </a:r>
            <a:r>
              <a:rPr sz="3200" spc="114" dirty="0">
                <a:latin typeface="Times New Roman"/>
                <a:cs typeface="Times New Roman"/>
              </a:rPr>
              <a:t>)</a:t>
            </a:r>
            <a:r>
              <a:rPr sz="2800" spc="114" dirty="0">
                <a:solidFill>
                  <a:srgbClr val="0000CC"/>
                </a:solidFill>
                <a:latin typeface="Arial"/>
                <a:cs typeface="Arial"/>
              </a:rPr>
              <a:t>,	</a:t>
            </a:r>
            <a:r>
              <a:rPr sz="2800" spc="-10" dirty="0">
                <a:solidFill>
                  <a:srgbClr val="0000CC"/>
                </a:solidFill>
                <a:latin typeface="Arial"/>
                <a:cs typeface="Arial"/>
              </a:rPr>
              <a:t>we </a:t>
            </a:r>
            <a:r>
              <a:rPr sz="2800" spc="-5" dirty="0">
                <a:solidFill>
                  <a:srgbClr val="0000CC"/>
                </a:solidFill>
                <a:latin typeface="Arial"/>
                <a:cs typeface="Arial"/>
              </a:rPr>
              <a:t>denote by</a:t>
            </a:r>
            <a:r>
              <a:rPr sz="2800" spc="170" dirty="0">
                <a:solidFill>
                  <a:srgbClr val="0000CC"/>
                </a:solidFill>
                <a:latin typeface="Arial"/>
                <a:cs typeface="Arial"/>
              </a:rPr>
              <a:t> </a:t>
            </a:r>
            <a:r>
              <a:rPr sz="4800" i="1" spc="150" baseline="-6944" dirty="0">
                <a:latin typeface="Times New Roman"/>
                <a:cs typeface="Times New Roman"/>
              </a:rPr>
              <a:t>O</a:t>
            </a:r>
            <a:r>
              <a:rPr sz="4800" spc="150" baseline="-6944" dirty="0">
                <a:latin typeface="Times New Roman"/>
                <a:cs typeface="Times New Roman"/>
              </a:rPr>
              <a:t>(</a:t>
            </a:r>
            <a:r>
              <a:rPr sz="4800" i="1" spc="150" baseline="-6944" dirty="0">
                <a:latin typeface="Times New Roman"/>
                <a:cs typeface="Times New Roman"/>
              </a:rPr>
              <a:t>g</a:t>
            </a:r>
            <a:r>
              <a:rPr sz="4800" spc="150" baseline="-6944" dirty="0">
                <a:latin typeface="Times New Roman"/>
                <a:cs typeface="Times New Roman"/>
              </a:rPr>
              <a:t>(</a:t>
            </a:r>
            <a:r>
              <a:rPr sz="4800" i="1" spc="150" baseline="-6944" dirty="0">
                <a:latin typeface="Times New Roman"/>
                <a:cs typeface="Times New Roman"/>
              </a:rPr>
              <a:t>n</a:t>
            </a:r>
            <a:r>
              <a:rPr sz="4800" spc="150" baseline="-6944" dirty="0">
                <a:latin typeface="Times New Roman"/>
                <a:cs typeface="Times New Roman"/>
              </a:rPr>
              <a:t>))</a:t>
            </a:r>
            <a:endParaRPr sz="4800" baseline="-6944">
              <a:latin typeface="Times New Roman"/>
              <a:cs typeface="Times New Roman"/>
            </a:endParaRPr>
          </a:p>
          <a:p>
            <a:pPr marL="380365">
              <a:lnSpc>
                <a:spcPts val="3320"/>
              </a:lnSpc>
            </a:pPr>
            <a:r>
              <a:rPr sz="2800" spc="-5" dirty="0">
                <a:solidFill>
                  <a:srgbClr val="0000CC"/>
                </a:solidFill>
                <a:latin typeface="Arial"/>
                <a:cs typeface="Arial"/>
              </a:rPr>
              <a:t>the </a:t>
            </a:r>
            <a:r>
              <a:rPr sz="2800" dirty="0">
                <a:solidFill>
                  <a:srgbClr val="0000CC"/>
                </a:solidFill>
                <a:latin typeface="Arial"/>
                <a:cs typeface="Arial"/>
              </a:rPr>
              <a:t>set </a:t>
            </a:r>
            <a:r>
              <a:rPr sz="2800" spc="-5" dirty="0">
                <a:solidFill>
                  <a:srgbClr val="0000CC"/>
                </a:solidFill>
                <a:latin typeface="Arial"/>
                <a:cs typeface="Arial"/>
              </a:rPr>
              <a:t>of functions</a:t>
            </a:r>
            <a:endParaRPr sz="2800">
              <a:latin typeface="Arial"/>
              <a:cs typeface="Arial"/>
            </a:endParaRPr>
          </a:p>
        </p:txBody>
      </p:sp>
      <p:sp>
        <p:nvSpPr>
          <p:cNvPr id="5" name="object 5"/>
          <p:cNvSpPr txBox="1"/>
          <p:nvPr/>
        </p:nvSpPr>
        <p:spPr>
          <a:xfrm>
            <a:off x="9853930" y="3395979"/>
            <a:ext cx="175260" cy="388620"/>
          </a:xfrm>
          <a:prstGeom prst="rect">
            <a:avLst/>
          </a:prstGeom>
        </p:spPr>
        <p:txBody>
          <a:bodyPr vert="horz" wrap="square" lIns="0" tIns="16510" rIns="0" bIns="0" rtlCol="0">
            <a:spAutoFit/>
          </a:bodyPr>
          <a:lstStyle/>
          <a:p>
            <a:pPr marL="12700">
              <a:spcBef>
                <a:spcPts val="130"/>
              </a:spcBef>
            </a:pPr>
            <a:r>
              <a:rPr sz="2350" spc="15" dirty="0">
                <a:latin typeface="Symbol"/>
                <a:cs typeface="Symbol"/>
              </a:rPr>
              <a:t></a:t>
            </a:r>
            <a:endParaRPr sz="2350">
              <a:latin typeface="Symbol"/>
              <a:cs typeface="Symbol"/>
            </a:endParaRPr>
          </a:p>
        </p:txBody>
      </p:sp>
      <p:sp>
        <p:nvSpPr>
          <p:cNvPr id="6" name="object 6"/>
          <p:cNvSpPr txBox="1"/>
          <p:nvPr/>
        </p:nvSpPr>
        <p:spPr>
          <a:xfrm>
            <a:off x="9853930" y="3150869"/>
            <a:ext cx="175260" cy="388620"/>
          </a:xfrm>
          <a:prstGeom prst="rect">
            <a:avLst/>
          </a:prstGeom>
        </p:spPr>
        <p:txBody>
          <a:bodyPr vert="horz" wrap="square" lIns="0" tIns="16510" rIns="0" bIns="0" rtlCol="0">
            <a:spAutoFit/>
          </a:bodyPr>
          <a:lstStyle/>
          <a:p>
            <a:pPr marL="12700">
              <a:spcBef>
                <a:spcPts val="130"/>
              </a:spcBef>
            </a:pPr>
            <a:r>
              <a:rPr sz="2350" spc="15" dirty="0">
                <a:latin typeface="Symbol"/>
                <a:cs typeface="Symbol"/>
              </a:rPr>
              <a:t></a:t>
            </a:r>
            <a:endParaRPr sz="2350">
              <a:latin typeface="Symbol"/>
              <a:cs typeface="Symbol"/>
            </a:endParaRPr>
          </a:p>
        </p:txBody>
      </p:sp>
      <p:sp>
        <p:nvSpPr>
          <p:cNvPr id="7" name="object 7"/>
          <p:cNvSpPr txBox="1"/>
          <p:nvPr/>
        </p:nvSpPr>
        <p:spPr>
          <a:xfrm>
            <a:off x="9853930" y="2905760"/>
            <a:ext cx="175260" cy="388620"/>
          </a:xfrm>
          <a:prstGeom prst="rect">
            <a:avLst/>
          </a:prstGeom>
        </p:spPr>
        <p:txBody>
          <a:bodyPr vert="horz" wrap="square" lIns="0" tIns="16510" rIns="0" bIns="0" rtlCol="0">
            <a:spAutoFit/>
          </a:bodyPr>
          <a:lstStyle/>
          <a:p>
            <a:pPr marL="12700">
              <a:spcBef>
                <a:spcPts val="130"/>
              </a:spcBef>
            </a:pPr>
            <a:r>
              <a:rPr sz="2350" spc="15" dirty="0">
                <a:latin typeface="Symbol"/>
                <a:cs typeface="Symbol"/>
              </a:rPr>
              <a:t></a:t>
            </a:r>
            <a:endParaRPr sz="2350">
              <a:latin typeface="Symbol"/>
              <a:cs typeface="Symbol"/>
            </a:endParaRPr>
          </a:p>
        </p:txBody>
      </p:sp>
      <p:sp>
        <p:nvSpPr>
          <p:cNvPr id="8" name="object 8"/>
          <p:cNvSpPr txBox="1"/>
          <p:nvPr/>
        </p:nvSpPr>
        <p:spPr>
          <a:xfrm>
            <a:off x="4014470" y="3395979"/>
            <a:ext cx="175260" cy="388620"/>
          </a:xfrm>
          <a:prstGeom prst="rect">
            <a:avLst/>
          </a:prstGeom>
        </p:spPr>
        <p:txBody>
          <a:bodyPr vert="horz" wrap="square" lIns="0" tIns="16510" rIns="0" bIns="0" rtlCol="0">
            <a:spAutoFit/>
          </a:bodyPr>
          <a:lstStyle/>
          <a:p>
            <a:pPr marL="12700">
              <a:spcBef>
                <a:spcPts val="130"/>
              </a:spcBef>
            </a:pPr>
            <a:r>
              <a:rPr sz="2350" spc="15" dirty="0">
                <a:latin typeface="Symbol"/>
                <a:cs typeface="Symbol"/>
              </a:rPr>
              <a:t></a:t>
            </a:r>
            <a:endParaRPr sz="2350">
              <a:latin typeface="Symbol"/>
              <a:cs typeface="Symbol"/>
            </a:endParaRPr>
          </a:p>
        </p:txBody>
      </p:sp>
      <p:sp>
        <p:nvSpPr>
          <p:cNvPr id="9" name="object 9"/>
          <p:cNvSpPr txBox="1"/>
          <p:nvPr/>
        </p:nvSpPr>
        <p:spPr>
          <a:xfrm>
            <a:off x="4014470" y="3150869"/>
            <a:ext cx="175260" cy="388620"/>
          </a:xfrm>
          <a:prstGeom prst="rect">
            <a:avLst/>
          </a:prstGeom>
        </p:spPr>
        <p:txBody>
          <a:bodyPr vert="horz" wrap="square" lIns="0" tIns="16510" rIns="0" bIns="0" rtlCol="0">
            <a:spAutoFit/>
          </a:bodyPr>
          <a:lstStyle/>
          <a:p>
            <a:pPr marL="12700">
              <a:spcBef>
                <a:spcPts val="130"/>
              </a:spcBef>
            </a:pPr>
            <a:r>
              <a:rPr sz="2350" spc="15" dirty="0">
                <a:latin typeface="Symbol"/>
                <a:cs typeface="Symbol"/>
              </a:rPr>
              <a:t></a:t>
            </a:r>
            <a:endParaRPr sz="2350">
              <a:latin typeface="Symbol"/>
              <a:cs typeface="Symbol"/>
            </a:endParaRPr>
          </a:p>
        </p:txBody>
      </p:sp>
      <p:sp>
        <p:nvSpPr>
          <p:cNvPr id="10" name="object 10"/>
          <p:cNvSpPr txBox="1"/>
          <p:nvPr/>
        </p:nvSpPr>
        <p:spPr>
          <a:xfrm>
            <a:off x="4014470" y="2905760"/>
            <a:ext cx="175260" cy="388620"/>
          </a:xfrm>
          <a:prstGeom prst="rect">
            <a:avLst/>
          </a:prstGeom>
        </p:spPr>
        <p:txBody>
          <a:bodyPr vert="horz" wrap="square" lIns="0" tIns="16510" rIns="0" bIns="0" rtlCol="0">
            <a:spAutoFit/>
          </a:bodyPr>
          <a:lstStyle/>
          <a:p>
            <a:pPr marL="12700">
              <a:spcBef>
                <a:spcPts val="130"/>
              </a:spcBef>
            </a:pPr>
            <a:r>
              <a:rPr sz="2350" spc="15" dirty="0">
                <a:latin typeface="Symbol"/>
                <a:cs typeface="Symbol"/>
              </a:rPr>
              <a:t></a:t>
            </a:r>
            <a:endParaRPr sz="2350">
              <a:latin typeface="Symbol"/>
              <a:cs typeface="Symbol"/>
            </a:endParaRPr>
          </a:p>
        </p:txBody>
      </p:sp>
      <p:sp>
        <p:nvSpPr>
          <p:cNvPr id="11" name="object 11"/>
          <p:cNvSpPr txBox="1"/>
          <p:nvPr/>
        </p:nvSpPr>
        <p:spPr>
          <a:xfrm>
            <a:off x="8478519" y="3481070"/>
            <a:ext cx="139700" cy="298450"/>
          </a:xfrm>
          <a:prstGeom prst="rect">
            <a:avLst/>
          </a:prstGeom>
        </p:spPr>
        <p:txBody>
          <a:bodyPr vert="horz" wrap="square" lIns="0" tIns="11430" rIns="0" bIns="0" rtlCol="0">
            <a:spAutoFit/>
          </a:bodyPr>
          <a:lstStyle/>
          <a:p>
            <a:pPr marL="12700">
              <a:spcBef>
                <a:spcPts val="90"/>
              </a:spcBef>
            </a:pPr>
            <a:r>
              <a:rPr spc="-5" dirty="0">
                <a:latin typeface="Times New Roman"/>
                <a:cs typeface="Times New Roman"/>
              </a:rPr>
              <a:t>0</a:t>
            </a:r>
            <a:endParaRPr>
              <a:latin typeface="Times New Roman"/>
              <a:cs typeface="Times New Roman"/>
            </a:endParaRPr>
          </a:p>
        </p:txBody>
      </p:sp>
      <p:sp>
        <p:nvSpPr>
          <p:cNvPr id="12" name="object 12"/>
          <p:cNvSpPr txBox="1"/>
          <p:nvPr/>
        </p:nvSpPr>
        <p:spPr>
          <a:xfrm>
            <a:off x="9334500" y="3018790"/>
            <a:ext cx="139700" cy="298450"/>
          </a:xfrm>
          <a:prstGeom prst="rect">
            <a:avLst/>
          </a:prstGeom>
        </p:spPr>
        <p:txBody>
          <a:bodyPr vert="horz" wrap="square" lIns="0" tIns="11430" rIns="0" bIns="0" rtlCol="0">
            <a:spAutoFit/>
          </a:bodyPr>
          <a:lstStyle/>
          <a:p>
            <a:pPr marL="12700">
              <a:spcBef>
                <a:spcPts val="90"/>
              </a:spcBef>
            </a:pPr>
            <a:r>
              <a:rPr spc="-5" dirty="0">
                <a:latin typeface="Times New Roman"/>
                <a:cs typeface="Times New Roman"/>
              </a:rPr>
              <a:t>0</a:t>
            </a:r>
            <a:endParaRPr>
              <a:latin typeface="Times New Roman"/>
              <a:cs typeface="Times New Roman"/>
            </a:endParaRPr>
          </a:p>
        </p:txBody>
      </p:sp>
      <p:sp>
        <p:nvSpPr>
          <p:cNvPr id="13" name="object 13"/>
          <p:cNvSpPr txBox="1"/>
          <p:nvPr/>
        </p:nvSpPr>
        <p:spPr>
          <a:xfrm>
            <a:off x="4956810" y="3329940"/>
            <a:ext cx="3552825" cy="388620"/>
          </a:xfrm>
          <a:prstGeom prst="rect">
            <a:avLst/>
          </a:prstGeom>
        </p:spPr>
        <p:txBody>
          <a:bodyPr vert="horz" wrap="square" lIns="0" tIns="16510" rIns="0" bIns="0" rtlCol="0">
            <a:spAutoFit/>
          </a:bodyPr>
          <a:lstStyle/>
          <a:p>
            <a:pPr marL="12700">
              <a:spcBef>
                <a:spcPts val="130"/>
              </a:spcBef>
              <a:tabLst>
                <a:tab pos="2162175" algn="l"/>
              </a:tabLst>
            </a:pPr>
            <a:r>
              <a:rPr sz="2350" spc="15" dirty="0">
                <a:latin typeface="Times New Roman"/>
                <a:cs typeface="Times New Roman"/>
              </a:rPr>
              <a:t>0 </a:t>
            </a:r>
            <a:r>
              <a:rPr sz="2350" spc="20" dirty="0">
                <a:latin typeface="Symbol"/>
                <a:cs typeface="Symbol"/>
              </a:rPr>
              <a:t></a:t>
            </a:r>
            <a:r>
              <a:rPr sz="2350" spc="20" dirty="0">
                <a:latin typeface="Times New Roman"/>
                <a:cs typeface="Times New Roman"/>
              </a:rPr>
              <a:t> </a:t>
            </a:r>
            <a:r>
              <a:rPr sz="2350" i="1" spc="10" dirty="0">
                <a:latin typeface="Times New Roman"/>
                <a:cs typeface="Times New Roman"/>
              </a:rPr>
              <a:t>f </a:t>
            </a:r>
            <a:r>
              <a:rPr sz="2350" spc="45" dirty="0">
                <a:latin typeface="Times New Roman"/>
                <a:cs typeface="Times New Roman"/>
              </a:rPr>
              <a:t>(</a:t>
            </a:r>
            <a:r>
              <a:rPr sz="2350" i="1" spc="45" dirty="0">
                <a:latin typeface="Times New Roman"/>
                <a:cs typeface="Times New Roman"/>
              </a:rPr>
              <a:t>n</a:t>
            </a:r>
            <a:r>
              <a:rPr sz="2350" spc="45" dirty="0">
                <a:latin typeface="Times New Roman"/>
                <a:cs typeface="Times New Roman"/>
              </a:rPr>
              <a:t>)</a:t>
            </a:r>
            <a:r>
              <a:rPr sz="2350" spc="160" dirty="0">
                <a:latin typeface="Times New Roman"/>
                <a:cs typeface="Times New Roman"/>
              </a:rPr>
              <a:t> </a:t>
            </a:r>
            <a:r>
              <a:rPr sz="2350" spc="20" dirty="0">
                <a:latin typeface="Symbol"/>
                <a:cs typeface="Symbol"/>
              </a:rPr>
              <a:t></a:t>
            </a:r>
            <a:r>
              <a:rPr sz="2350" spc="-65" dirty="0">
                <a:latin typeface="Times New Roman"/>
                <a:cs typeface="Times New Roman"/>
              </a:rPr>
              <a:t> </a:t>
            </a:r>
            <a:r>
              <a:rPr sz="2350" i="1" spc="65" dirty="0">
                <a:latin typeface="Times New Roman"/>
                <a:cs typeface="Times New Roman"/>
              </a:rPr>
              <a:t>cg</a:t>
            </a:r>
            <a:r>
              <a:rPr sz="2350" spc="65" dirty="0">
                <a:latin typeface="Times New Roman"/>
                <a:cs typeface="Times New Roman"/>
              </a:rPr>
              <a:t>(</a:t>
            </a:r>
            <a:r>
              <a:rPr sz="2350" i="1" spc="65" dirty="0">
                <a:latin typeface="Times New Roman"/>
                <a:cs typeface="Times New Roman"/>
              </a:rPr>
              <a:t>n</a:t>
            </a:r>
            <a:r>
              <a:rPr sz="2350" spc="65" dirty="0">
                <a:latin typeface="Times New Roman"/>
                <a:cs typeface="Times New Roman"/>
              </a:rPr>
              <a:t>)	</a:t>
            </a:r>
            <a:r>
              <a:rPr sz="2350" spc="10" dirty="0">
                <a:latin typeface="Times New Roman"/>
                <a:cs typeface="Times New Roman"/>
              </a:rPr>
              <a:t>for</a:t>
            </a:r>
            <a:r>
              <a:rPr sz="2350" spc="-110" dirty="0">
                <a:latin typeface="Times New Roman"/>
                <a:cs typeface="Times New Roman"/>
              </a:rPr>
              <a:t> </a:t>
            </a:r>
            <a:r>
              <a:rPr sz="2350" spc="5" dirty="0">
                <a:latin typeface="Times New Roman"/>
                <a:cs typeface="Times New Roman"/>
              </a:rPr>
              <a:t>all</a:t>
            </a:r>
            <a:r>
              <a:rPr sz="2350" spc="-190" dirty="0">
                <a:latin typeface="Times New Roman"/>
                <a:cs typeface="Times New Roman"/>
              </a:rPr>
              <a:t> </a:t>
            </a:r>
            <a:r>
              <a:rPr sz="2350" i="1" spc="15" dirty="0">
                <a:latin typeface="Times New Roman"/>
                <a:cs typeface="Times New Roman"/>
              </a:rPr>
              <a:t>n</a:t>
            </a:r>
            <a:r>
              <a:rPr sz="2350" i="1" spc="-85" dirty="0">
                <a:latin typeface="Times New Roman"/>
                <a:cs typeface="Times New Roman"/>
              </a:rPr>
              <a:t> </a:t>
            </a:r>
            <a:r>
              <a:rPr sz="2350" spc="20" dirty="0">
                <a:latin typeface="Symbol"/>
                <a:cs typeface="Symbol"/>
              </a:rPr>
              <a:t></a:t>
            </a:r>
            <a:r>
              <a:rPr sz="2350" spc="-55" dirty="0">
                <a:latin typeface="Times New Roman"/>
                <a:cs typeface="Times New Roman"/>
              </a:rPr>
              <a:t> </a:t>
            </a:r>
            <a:r>
              <a:rPr sz="2350" i="1" spc="15" dirty="0">
                <a:latin typeface="Times New Roman"/>
                <a:cs typeface="Times New Roman"/>
              </a:rPr>
              <a:t>n</a:t>
            </a:r>
            <a:endParaRPr sz="2350">
              <a:latin typeface="Times New Roman"/>
              <a:cs typeface="Times New Roman"/>
            </a:endParaRPr>
          </a:p>
        </p:txBody>
      </p:sp>
      <p:sp>
        <p:nvSpPr>
          <p:cNvPr id="14" name="object 14"/>
          <p:cNvSpPr txBox="1"/>
          <p:nvPr/>
        </p:nvSpPr>
        <p:spPr>
          <a:xfrm>
            <a:off x="4222750" y="2868930"/>
            <a:ext cx="5664200" cy="388620"/>
          </a:xfrm>
          <a:prstGeom prst="rect">
            <a:avLst/>
          </a:prstGeom>
        </p:spPr>
        <p:txBody>
          <a:bodyPr vert="horz" wrap="square" lIns="0" tIns="16510" rIns="0" bIns="0" rtlCol="0">
            <a:spAutoFit/>
          </a:bodyPr>
          <a:lstStyle/>
          <a:p>
            <a:pPr marL="12700">
              <a:spcBef>
                <a:spcPts val="130"/>
              </a:spcBef>
              <a:tabLst>
                <a:tab pos="4262755" algn="l"/>
                <a:tab pos="5296535" algn="l"/>
              </a:tabLst>
            </a:pPr>
            <a:r>
              <a:rPr sz="2350" i="1" spc="10" dirty="0">
                <a:latin typeface="Times New Roman"/>
                <a:cs typeface="Times New Roman"/>
              </a:rPr>
              <a:t>f</a:t>
            </a:r>
            <a:r>
              <a:rPr sz="2350" i="1" spc="-25" dirty="0">
                <a:latin typeface="Times New Roman"/>
                <a:cs typeface="Times New Roman"/>
              </a:rPr>
              <a:t> </a:t>
            </a:r>
            <a:r>
              <a:rPr sz="2350" spc="70" dirty="0">
                <a:latin typeface="Times New Roman"/>
                <a:cs typeface="Times New Roman"/>
              </a:rPr>
              <a:t>(</a:t>
            </a:r>
            <a:r>
              <a:rPr sz="2350" i="1" spc="50" dirty="0">
                <a:latin typeface="Times New Roman"/>
                <a:cs typeface="Times New Roman"/>
              </a:rPr>
              <a:t>n</a:t>
            </a:r>
            <a:r>
              <a:rPr sz="2350" spc="10" dirty="0">
                <a:latin typeface="Times New Roman"/>
                <a:cs typeface="Times New Roman"/>
              </a:rPr>
              <a:t>)</a:t>
            </a:r>
            <a:r>
              <a:rPr sz="2350" spc="-225" dirty="0">
                <a:latin typeface="Times New Roman"/>
                <a:cs typeface="Times New Roman"/>
              </a:rPr>
              <a:t> </a:t>
            </a:r>
            <a:r>
              <a:rPr sz="2350" spc="204" dirty="0">
                <a:latin typeface="Times New Roman"/>
                <a:cs typeface="Times New Roman"/>
              </a:rPr>
              <a:t>:</a:t>
            </a:r>
            <a:r>
              <a:rPr sz="2350" spc="5" dirty="0">
                <a:latin typeface="Times New Roman"/>
                <a:cs typeface="Times New Roman"/>
              </a:rPr>
              <a:t>t</a:t>
            </a:r>
            <a:r>
              <a:rPr sz="2350" dirty="0">
                <a:latin typeface="Times New Roman"/>
                <a:cs typeface="Times New Roman"/>
              </a:rPr>
              <a:t>h</a:t>
            </a:r>
            <a:r>
              <a:rPr sz="2350" spc="15" dirty="0">
                <a:latin typeface="Times New Roman"/>
                <a:cs typeface="Times New Roman"/>
              </a:rPr>
              <a:t>ere</a:t>
            </a:r>
            <a:r>
              <a:rPr sz="2350" spc="-175" dirty="0">
                <a:latin typeface="Times New Roman"/>
                <a:cs typeface="Times New Roman"/>
              </a:rPr>
              <a:t> </a:t>
            </a:r>
            <a:r>
              <a:rPr sz="2350" spc="15" dirty="0">
                <a:latin typeface="Times New Roman"/>
                <a:cs typeface="Times New Roman"/>
              </a:rPr>
              <a:t>ex</a:t>
            </a:r>
            <a:r>
              <a:rPr sz="2350" dirty="0">
                <a:latin typeface="Times New Roman"/>
                <a:cs typeface="Times New Roman"/>
              </a:rPr>
              <a:t>i</a:t>
            </a:r>
            <a:r>
              <a:rPr sz="2350" spc="10" dirty="0">
                <a:latin typeface="Times New Roman"/>
                <a:cs typeface="Times New Roman"/>
              </a:rPr>
              <a:t>st</a:t>
            </a:r>
            <a:r>
              <a:rPr sz="2350" spc="-35" dirty="0">
                <a:latin typeface="Times New Roman"/>
                <a:cs typeface="Times New Roman"/>
              </a:rPr>
              <a:t> </a:t>
            </a:r>
            <a:r>
              <a:rPr sz="2350" spc="20" dirty="0">
                <a:latin typeface="Times New Roman"/>
                <a:cs typeface="Times New Roman"/>
              </a:rPr>
              <a:t>p</a:t>
            </a:r>
            <a:r>
              <a:rPr sz="2350" spc="5" dirty="0">
                <a:latin typeface="Times New Roman"/>
                <a:cs typeface="Times New Roman"/>
              </a:rPr>
              <a:t>o</a:t>
            </a:r>
            <a:r>
              <a:rPr sz="2350" spc="10" dirty="0">
                <a:latin typeface="Times New Roman"/>
                <a:cs typeface="Times New Roman"/>
              </a:rPr>
              <a:t>s</a:t>
            </a:r>
            <a:r>
              <a:rPr sz="2350" spc="5" dirty="0">
                <a:latin typeface="Times New Roman"/>
                <a:cs typeface="Times New Roman"/>
              </a:rPr>
              <a:t>i</a:t>
            </a:r>
            <a:r>
              <a:rPr sz="2350" spc="15" dirty="0">
                <a:latin typeface="Times New Roman"/>
                <a:cs typeface="Times New Roman"/>
              </a:rPr>
              <a:t>t</a:t>
            </a:r>
            <a:r>
              <a:rPr sz="2350" spc="5" dirty="0">
                <a:latin typeface="Times New Roman"/>
                <a:cs typeface="Times New Roman"/>
              </a:rPr>
              <a:t>i</a:t>
            </a:r>
            <a:r>
              <a:rPr sz="2350" dirty="0">
                <a:latin typeface="Times New Roman"/>
                <a:cs typeface="Times New Roman"/>
              </a:rPr>
              <a:t>v</a:t>
            </a:r>
            <a:r>
              <a:rPr sz="2350" spc="15" dirty="0">
                <a:latin typeface="Times New Roman"/>
                <a:cs typeface="Times New Roman"/>
              </a:rPr>
              <a:t>e</a:t>
            </a:r>
            <a:r>
              <a:rPr sz="2350" spc="-165" dirty="0">
                <a:latin typeface="Times New Roman"/>
                <a:cs typeface="Times New Roman"/>
              </a:rPr>
              <a:t> </a:t>
            </a:r>
            <a:r>
              <a:rPr sz="2350" spc="5" dirty="0">
                <a:latin typeface="Times New Roman"/>
                <a:cs typeface="Times New Roman"/>
              </a:rPr>
              <a:t>c</a:t>
            </a:r>
            <a:r>
              <a:rPr sz="2350" spc="15" dirty="0">
                <a:latin typeface="Times New Roman"/>
                <a:cs typeface="Times New Roman"/>
              </a:rPr>
              <a:t>on</a:t>
            </a:r>
            <a:r>
              <a:rPr sz="2350" spc="5" dirty="0">
                <a:latin typeface="Times New Roman"/>
                <a:cs typeface="Times New Roman"/>
              </a:rPr>
              <a:t>s</a:t>
            </a:r>
            <a:r>
              <a:rPr sz="2350" spc="15" dirty="0">
                <a:latin typeface="Times New Roman"/>
                <a:cs typeface="Times New Roman"/>
              </a:rPr>
              <a:t>ta</a:t>
            </a:r>
            <a:r>
              <a:rPr sz="2350" spc="5" dirty="0">
                <a:latin typeface="Times New Roman"/>
                <a:cs typeface="Times New Roman"/>
              </a:rPr>
              <a:t>nt</a:t>
            </a:r>
            <a:r>
              <a:rPr sz="2350" spc="10" dirty="0">
                <a:latin typeface="Times New Roman"/>
                <a:cs typeface="Times New Roman"/>
              </a:rPr>
              <a:t>s</a:t>
            </a:r>
            <a:r>
              <a:rPr sz="2350" dirty="0">
                <a:latin typeface="Times New Roman"/>
                <a:cs typeface="Times New Roman"/>
              </a:rPr>
              <a:t>	</a:t>
            </a:r>
            <a:r>
              <a:rPr sz="2350" i="1" spc="15" dirty="0">
                <a:latin typeface="Times New Roman"/>
                <a:cs typeface="Times New Roman"/>
              </a:rPr>
              <a:t>c</a:t>
            </a:r>
            <a:r>
              <a:rPr sz="2350" i="1" spc="180" dirty="0">
                <a:latin typeface="Times New Roman"/>
                <a:cs typeface="Times New Roman"/>
              </a:rPr>
              <a:t> </a:t>
            </a:r>
            <a:r>
              <a:rPr sz="2350" spc="15" dirty="0">
                <a:latin typeface="Times New Roman"/>
                <a:cs typeface="Times New Roman"/>
              </a:rPr>
              <a:t>a</a:t>
            </a:r>
            <a:r>
              <a:rPr sz="2350" spc="5" dirty="0">
                <a:latin typeface="Times New Roman"/>
                <a:cs typeface="Times New Roman"/>
              </a:rPr>
              <a:t>n</a:t>
            </a:r>
            <a:r>
              <a:rPr sz="2350" spc="15" dirty="0">
                <a:latin typeface="Times New Roman"/>
                <a:cs typeface="Times New Roman"/>
              </a:rPr>
              <a:t>d</a:t>
            </a:r>
            <a:r>
              <a:rPr sz="2350" spc="-229" dirty="0">
                <a:latin typeface="Times New Roman"/>
                <a:cs typeface="Times New Roman"/>
              </a:rPr>
              <a:t> </a:t>
            </a:r>
            <a:r>
              <a:rPr sz="2350" i="1" spc="15" dirty="0">
                <a:latin typeface="Times New Roman"/>
                <a:cs typeface="Times New Roman"/>
              </a:rPr>
              <a:t>n</a:t>
            </a:r>
            <a:r>
              <a:rPr sz="2350" i="1" dirty="0">
                <a:latin typeface="Times New Roman"/>
                <a:cs typeface="Times New Roman"/>
              </a:rPr>
              <a:t>	</a:t>
            </a:r>
            <a:r>
              <a:rPr sz="2350" spc="10" dirty="0">
                <a:latin typeface="Times New Roman"/>
                <a:cs typeface="Times New Roman"/>
              </a:rPr>
              <a:t>s.</a:t>
            </a:r>
            <a:r>
              <a:rPr sz="2350" spc="5" dirty="0">
                <a:latin typeface="Times New Roman"/>
                <a:cs typeface="Times New Roman"/>
              </a:rPr>
              <a:t>t.</a:t>
            </a:r>
            <a:endParaRPr sz="2350">
              <a:latin typeface="Times New Roman"/>
              <a:cs typeface="Times New Roman"/>
            </a:endParaRPr>
          </a:p>
        </p:txBody>
      </p:sp>
      <p:sp>
        <p:nvSpPr>
          <p:cNvPr id="15" name="object 15"/>
          <p:cNvSpPr txBox="1"/>
          <p:nvPr/>
        </p:nvSpPr>
        <p:spPr>
          <a:xfrm>
            <a:off x="2716531" y="3098799"/>
            <a:ext cx="1254125" cy="388620"/>
          </a:xfrm>
          <a:prstGeom prst="rect">
            <a:avLst/>
          </a:prstGeom>
        </p:spPr>
        <p:txBody>
          <a:bodyPr vert="horz" wrap="square" lIns="0" tIns="16510" rIns="0" bIns="0" rtlCol="0">
            <a:spAutoFit/>
          </a:bodyPr>
          <a:lstStyle/>
          <a:p>
            <a:pPr marL="12700">
              <a:spcBef>
                <a:spcPts val="130"/>
              </a:spcBef>
            </a:pPr>
            <a:r>
              <a:rPr sz="2350" i="1" spc="90" dirty="0">
                <a:latin typeface="Times New Roman"/>
                <a:cs typeface="Times New Roman"/>
              </a:rPr>
              <a:t>O</a:t>
            </a:r>
            <a:r>
              <a:rPr sz="2350" spc="90" dirty="0">
                <a:latin typeface="Times New Roman"/>
                <a:cs typeface="Times New Roman"/>
              </a:rPr>
              <a:t>(</a:t>
            </a:r>
            <a:r>
              <a:rPr sz="2350" i="1" spc="90" dirty="0">
                <a:latin typeface="Times New Roman"/>
                <a:cs typeface="Times New Roman"/>
              </a:rPr>
              <a:t>g</a:t>
            </a:r>
            <a:r>
              <a:rPr sz="2350" spc="90" dirty="0">
                <a:latin typeface="Times New Roman"/>
                <a:cs typeface="Times New Roman"/>
              </a:rPr>
              <a:t>(</a:t>
            </a:r>
            <a:r>
              <a:rPr sz="2350" i="1" spc="90" dirty="0">
                <a:latin typeface="Times New Roman"/>
                <a:cs typeface="Times New Roman"/>
              </a:rPr>
              <a:t>n</a:t>
            </a:r>
            <a:r>
              <a:rPr sz="2350" spc="90" dirty="0">
                <a:latin typeface="Times New Roman"/>
                <a:cs typeface="Times New Roman"/>
              </a:rPr>
              <a:t>))</a:t>
            </a:r>
            <a:r>
              <a:rPr sz="2350" spc="-135" dirty="0">
                <a:latin typeface="Times New Roman"/>
                <a:cs typeface="Times New Roman"/>
              </a:rPr>
              <a:t> </a:t>
            </a:r>
            <a:r>
              <a:rPr sz="2350" spc="20" dirty="0">
                <a:latin typeface="Symbol"/>
                <a:cs typeface="Symbol"/>
              </a:rPr>
              <a:t></a:t>
            </a:r>
            <a:endParaRPr sz="2350">
              <a:latin typeface="Symbol"/>
              <a:cs typeface="Symbo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49433" y="405448"/>
            <a:ext cx="3376733" cy="629660"/>
          </a:xfrm>
          <a:prstGeom prst="rect">
            <a:avLst/>
          </a:prstGeom>
        </p:spPr>
        <p:txBody>
          <a:bodyPr vert="horz" wrap="square" lIns="0" tIns="13970" rIns="0" bIns="0" rtlCol="0">
            <a:spAutoFit/>
          </a:bodyPr>
          <a:lstStyle/>
          <a:p>
            <a:pPr marL="12700">
              <a:lnSpc>
                <a:spcPct val="100000"/>
              </a:lnSpc>
              <a:spcBef>
                <a:spcPts val="110"/>
              </a:spcBef>
            </a:pPr>
            <a:r>
              <a:rPr sz="4000" b="1" spc="412" baseline="-5255" dirty="0">
                <a:solidFill>
                  <a:srgbClr val="FF0000"/>
                </a:solidFill>
                <a:latin typeface="Times New Roman"/>
                <a:cs typeface="Times New Roman"/>
              </a:rPr>
              <a:t>Θ</a:t>
            </a:r>
            <a:r>
              <a:rPr sz="4000" b="1" spc="-5" dirty="0">
                <a:solidFill>
                  <a:srgbClr val="FF0000"/>
                </a:solidFill>
              </a:rPr>
              <a:t>-</a:t>
            </a:r>
            <a:r>
              <a:rPr sz="4000" b="1" spc="5" dirty="0">
                <a:solidFill>
                  <a:srgbClr val="FF0000"/>
                </a:solidFill>
              </a:rPr>
              <a:t>n</a:t>
            </a:r>
            <a:r>
              <a:rPr sz="4000" b="1" spc="-5" dirty="0">
                <a:solidFill>
                  <a:srgbClr val="FF0000"/>
                </a:solidFill>
              </a:rPr>
              <a:t>o</a:t>
            </a:r>
            <a:r>
              <a:rPr sz="4000" b="1" dirty="0">
                <a:solidFill>
                  <a:srgbClr val="FF0000"/>
                </a:solidFill>
              </a:rPr>
              <a:t>t</a:t>
            </a:r>
            <a:r>
              <a:rPr sz="4000" b="1" spc="5" dirty="0">
                <a:solidFill>
                  <a:srgbClr val="FF0000"/>
                </a:solidFill>
              </a:rPr>
              <a:t>a</a:t>
            </a:r>
            <a:r>
              <a:rPr sz="4000" b="1" dirty="0">
                <a:solidFill>
                  <a:srgbClr val="FF0000"/>
                </a:solidFill>
              </a:rPr>
              <a:t>t</a:t>
            </a:r>
            <a:r>
              <a:rPr sz="4000" b="1" spc="-15" dirty="0">
                <a:solidFill>
                  <a:srgbClr val="FF0000"/>
                </a:solidFill>
              </a:rPr>
              <a:t>i</a:t>
            </a:r>
            <a:r>
              <a:rPr sz="4000" b="1" spc="5" dirty="0">
                <a:solidFill>
                  <a:srgbClr val="FF0000"/>
                </a:solidFill>
              </a:rPr>
              <a:t>o</a:t>
            </a:r>
            <a:r>
              <a:rPr sz="4000" b="1" dirty="0">
                <a:solidFill>
                  <a:srgbClr val="FF0000"/>
                </a:solidFill>
              </a:rPr>
              <a:t>n</a:t>
            </a:r>
            <a:endParaRPr sz="4000" b="1" dirty="0">
              <a:solidFill>
                <a:srgbClr val="FF0000"/>
              </a:solidFill>
              <a:latin typeface="Times New Roman"/>
              <a:cs typeface="Times New Roman"/>
            </a:endParaRPr>
          </a:p>
        </p:txBody>
      </p:sp>
      <p:sp>
        <p:nvSpPr>
          <p:cNvPr id="3" name="object 3"/>
          <p:cNvSpPr txBox="1"/>
          <p:nvPr/>
        </p:nvSpPr>
        <p:spPr>
          <a:xfrm>
            <a:off x="5395012" y="5401309"/>
            <a:ext cx="3391535" cy="452120"/>
          </a:xfrm>
          <a:prstGeom prst="rect">
            <a:avLst/>
          </a:prstGeom>
        </p:spPr>
        <p:txBody>
          <a:bodyPr vert="horz" wrap="square" lIns="0" tIns="12700" rIns="0" bIns="0" rtlCol="0">
            <a:spAutoFit/>
          </a:bodyPr>
          <a:lstStyle/>
          <a:p>
            <a:pPr marL="12700">
              <a:spcBef>
                <a:spcPts val="100"/>
              </a:spcBef>
            </a:pPr>
            <a:r>
              <a:rPr sz="2800" spc="-5" dirty="0">
                <a:solidFill>
                  <a:srgbClr val="0000CC"/>
                </a:solidFill>
                <a:latin typeface="Arial"/>
                <a:cs typeface="Arial"/>
              </a:rPr>
              <a:t>for sufficienly large</a:t>
            </a:r>
            <a:r>
              <a:rPr sz="2800" spc="5" dirty="0">
                <a:solidFill>
                  <a:srgbClr val="0000CC"/>
                </a:solidFill>
                <a:latin typeface="Arial"/>
                <a:cs typeface="Arial"/>
              </a:rPr>
              <a:t> </a:t>
            </a:r>
            <a:r>
              <a:rPr sz="2800" i="1" spc="-5" dirty="0">
                <a:solidFill>
                  <a:srgbClr val="0000CC"/>
                </a:solidFill>
                <a:latin typeface="Arial"/>
                <a:cs typeface="Arial"/>
              </a:rPr>
              <a:t>n.</a:t>
            </a:r>
            <a:endParaRPr sz="2800">
              <a:latin typeface="Arial"/>
              <a:cs typeface="Arial"/>
            </a:endParaRPr>
          </a:p>
        </p:txBody>
      </p:sp>
      <p:sp>
        <p:nvSpPr>
          <p:cNvPr id="4" name="object 4"/>
          <p:cNvSpPr txBox="1"/>
          <p:nvPr/>
        </p:nvSpPr>
        <p:spPr>
          <a:xfrm>
            <a:off x="2033270" y="1583690"/>
            <a:ext cx="8409305" cy="929640"/>
          </a:xfrm>
          <a:prstGeom prst="rect">
            <a:avLst/>
          </a:prstGeom>
        </p:spPr>
        <p:txBody>
          <a:bodyPr vert="horz" wrap="square" lIns="0" tIns="12700" rIns="0" bIns="0" rtlCol="0">
            <a:spAutoFit/>
          </a:bodyPr>
          <a:lstStyle/>
          <a:p>
            <a:pPr marL="381000" indent="-342900">
              <a:lnSpc>
                <a:spcPts val="3800"/>
              </a:lnSpc>
              <a:spcBef>
                <a:spcPts val="100"/>
              </a:spcBef>
              <a:buChar char="•"/>
              <a:tabLst>
                <a:tab pos="380365" algn="l"/>
                <a:tab pos="381000" algn="l"/>
                <a:tab pos="3739515" algn="l"/>
                <a:tab pos="4789170" algn="l"/>
              </a:tabLst>
            </a:pPr>
            <a:r>
              <a:rPr sz="2800" spc="-10" dirty="0">
                <a:solidFill>
                  <a:srgbClr val="0000CC"/>
                </a:solidFill>
                <a:latin typeface="Arial"/>
                <a:cs typeface="Arial"/>
              </a:rPr>
              <a:t>For </a:t>
            </a:r>
            <a:r>
              <a:rPr sz="2800" dirty="0">
                <a:solidFill>
                  <a:srgbClr val="0000CC"/>
                </a:solidFill>
                <a:latin typeface="Arial"/>
                <a:cs typeface="Arial"/>
              </a:rPr>
              <a:t>a</a:t>
            </a:r>
            <a:r>
              <a:rPr sz="2800" spc="25" dirty="0">
                <a:solidFill>
                  <a:srgbClr val="0000CC"/>
                </a:solidFill>
                <a:latin typeface="Arial"/>
                <a:cs typeface="Arial"/>
              </a:rPr>
              <a:t> </a:t>
            </a:r>
            <a:r>
              <a:rPr sz="2800" spc="-5" dirty="0">
                <a:solidFill>
                  <a:srgbClr val="0000CC"/>
                </a:solidFill>
                <a:latin typeface="Arial"/>
                <a:cs typeface="Arial"/>
              </a:rPr>
              <a:t>given</a:t>
            </a:r>
            <a:r>
              <a:rPr sz="2800" spc="20" dirty="0">
                <a:solidFill>
                  <a:srgbClr val="0000CC"/>
                </a:solidFill>
                <a:latin typeface="Arial"/>
                <a:cs typeface="Arial"/>
              </a:rPr>
              <a:t> </a:t>
            </a:r>
            <a:r>
              <a:rPr sz="2800" spc="-5" dirty="0">
                <a:solidFill>
                  <a:srgbClr val="0000CC"/>
                </a:solidFill>
                <a:latin typeface="Arial"/>
                <a:cs typeface="Arial"/>
              </a:rPr>
              <a:t>function	</a:t>
            </a:r>
            <a:r>
              <a:rPr sz="3200" i="1" spc="114" dirty="0">
                <a:latin typeface="Times New Roman"/>
                <a:cs typeface="Times New Roman"/>
              </a:rPr>
              <a:t>g</a:t>
            </a:r>
            <a:r>
              <a:rPr sz="3200" spc="114" dirty="0">
                <a:latin typeface="Times New Roman"/>
                <a:cs typeface="Times New Roman"/>
              </a:rPr>
              <a:t>(</a:t>
            </a:r>
            <a:r>
              <a:rPr sz="3200" i="1" spc="114" dirty="0">
                <a:latin typeface="Times New Roman"/>
                <a:cs typeface="Times New Roman"/>
              </a:rPr>
              <a:t>n</a:t>
            </a:r>
            <a:r>
              <a:rPr sz="3200" spc="114" dirty="0">
                <a:latin typeface="Times New Roman"/>
                <a:cs typeface="Times New Roman"/>
              </a:rPr>
              <a:t>)</a:t>
            </a:r>
            <a:r>
              <a:rPr sz="2800" spc="114" dirty="0">
                <a:solidFill>
                  <a:srgbClr val="0000CC"/>
                </a:solidFill>
                <a:latin typeface="Arial"/>
                <a:cs typeface="Arial"/>
              </a:rPr>
              <a:t>,	</a:t>
            </a:r>
            <a:r>
              <a:rPr sz="2800" spc="-10" dirty="0">
                <a:solidFill>
                  <a:srgbClr val="0000CC"/>
                </a:solidFill>
                <a:latin typeface="Arial"/>
                <a:cs typeface="Arial"/>
              </a:rPr>
              <a:t>we </a:t>
            </a:r>
            <a:r>
              <a:rPr sz="2800" spc="-5" dirty="0">
                <a:solidFill>
                  <a:srgbClr val="0000CC"/>
                </a:solidFill>
                <a:latin typeface="Arial"/>
                <a:cs typeface="Arial"/>
              </a:rPr>
              <a:t>denote by</a:t>
            </a:r>
            <a:r>
              <a:rPr sz="2800" spc="229" dirty="0">
                <a:solidFill>
                  <a:srgbClr val="0000CC"/>
                </a:solidFill>
                <a:latin typeface="Arial"/>
                <a:cs typeface="Arial"/>
              </a:rPr>
              <a:t> </a:t>
            </a:r>
            <a:r>
              <a:rPr sz="4800" spc="135" baseline="-6944" dirty="0">
                <a:latin typeface="Symbol"/>
                <a:cs typeface="Symbol"/>
              </a:rPr>
              <a:t></a:t>
            </a:r>
            <a:r>
              <a:rPr sz="4800" spc="135" baseline="-6944" dirty="0">
                <a:latin typeface="Times New Roman"/>
                <a:cs typeface="Times New Roman"/>
              </a:rPr>
              <a:t>(</a:t>
            </a:r>
            <a:r>
              <a:rPr sz="4800" i="1" spc="135" baseline="-6944" dirty="0">
                <a:latin typeface="Times New Roman"/>
                <a:cs typeface="Times New Roman"/>
              </a:rPr>
              <a:t>g</a:t>
            </a:r>
            <a:r>
              <a:rPr sz="4800" spc="135" baseline="-6944" dirty="0">
                <a:latin typeface="Times New Roman"/>
                <a:cs typeface="Times New Roman"/>
              </a:rPr>
              <a:t>(</a:t>
            </a:r>
            <a:r>
              <a:rPr sz="4800" i="1" spc="135" baseline="-6944" dirty="0">
                <a:latin typeface="Times New Roman"/>
                <a:cs typeface="Times New Roman"/>
              </a:rPr>
              <a:t>n</a:t>
            </a:r>
            <a:r>
              <a:rPr sz="4800" spc="135" baseline="-6944" dirty="0">
                <a:latin typeface="Times New Roman"/>
                <a:cs typeface="Times New Roman"/>
              </a:rPr>
              <a:t>))</a:t>
            </a:r>
            <a:endParaRPr sz="4800" baseline="-6944">
              <a:latin typeface="Times New Roman"/>
              <a:cs typeface="Times New Roman"/>
            </a:endParaRPr>
          </a:p>
          <a:p>
            <a:pPr marL="380365">
              <a:lnSpc>
                <a:spcPts val="3320"/>
              </a:lnSpc>
            </a:pPr>
            <a:r>
              <a:rPr sz="2800" spc="-5" dirty="0">
                <a:solidFill>
                  <a:srgbClr val="0000CC"/>
                </a:solidFill>
                <a:latin typeface="Arial"/>
                <a:cs typeface="Arial"/>
              </a:rPr>
              <a:t>the </a:t>
            </a:r>
            <a:r>
              <a:rPr sz="2800" dirty="0">
                <a:solidFill>
                  <a:srgbClr val="0000CC"/>
                </a:solidFill>
                <a:latin typeface="Arial"/>
                <a:cs typeface="Arial"/>
              </a:rPr>
              <a:t>set </a:t>
            </a:r>
            <a:r>
              <a:rPr sz="2800" spc="-5" dirty="0">
                <a:solidFill>
                  <a:srgbClr val="0000CC"/>
                </a:solidFill>
                <a:latin typeface="Arial"/>
                <a:cs typeface="Arial"/>
              </a:rPr>
              <a:t>of functions</a:t>
            </a:r>
            <a:endParaRPr sz="2800">
              <a:latin typeface="Arial"/>
              <a:cs typeface="Arial"/>
            </a:endParaRPr>
          </a:p>
        </p:txBody>
      </p:sp>
      <p:sp>
        <p:nvSpPr>
          <p:cNvPr id="5" name="object 5"/>
          <p:cNvSpPr txBox="1"/>
          <p:nvPr/>
        </p:nvSpPr>
        <p:spPr>
          <a:xfrm>
            <a:off x="10104120" y="3395979"/>
            <a:ext cx="175895" cy="388620"/>
          </a:xfrm>
          <a:prstGeom prst="rect">
            <a:avLst/>
          </a:prstGeom>
        </p:spPr>
        <p:txBody>
          <a:bodyPr vert="horz" wrap="square" lIns="0" tIns="16510" rIns="0" bIns="0" rtlCol="0">
            <a:spAutoFit/>
          </a:bodyPr>
          <a:lstStyle/>
          <a:p>
            <a:pPr marL="12700">
              <a:spcBef>
                <a:spcPts val="130"/>
              </a:spcBef>
            </a:pPr>
            <a:r>
              <a:rPr sz="2350" spc="15" dirty="0">
                <a:latin typeface="Symbol"/>
                <a:cs typeface="Symbol"/>
              </a:rPr>
              <a:t></a:t>
            </a:r>
            <a:endParaRPr sz="2350">
              <a:latin typeface="Symbol"/>
              <a:cs typeface="Symbol"/>
            </a:endParaRPr>
          </a:p>
        </p:txBody>
      </p:sp>
      <p:sp>
        <p:nvSpPr>
          <p:cNvPr id="6" name="object 6"/>
          <p:cNvSpPr txBox="1"/>
          <p:nvPr/>
        </p:nvSpPr>
        <p:spPr>
          <a:xfrm>
            <a:off x="10104120" y="3150869"/>
            <a:ext cx="175895" cy="388620"/>
          </a:xfrm>
          <a:prstGeom prst="rect">
            <a:avLst/>
          </a:prstGeom>
        </p:spPr>
        <p:txBody>
          <a:bodyPr vert="horz" wrap="square" lIns="0" tIns="16510" rIns="0" bIns="0" rtlCol="0">
            <a:spAutoFit/>
          </a:bodyPr>
          <a:lstStyle/>
          <a:p>
            <a:pPr marL="12700">
              <a:spcBef>
                <a:spcPts val="130"/>
              </a:spcBef>
            </a:pPr>
            <a:r>
              <a:rPr sz="2350" spc="15" dirty="0">
                <a:latin typeface="Symbol"/>
                <a:cs typeface="Symbol"/>
              </a:rPr>
              <a:t></a:t>
            </a:r>
            <a:endParaRPr sz="2350">
              <a:latin typeface="Symbol"/>
              <a:cs typeface="Symbol"/>
            </a:endParaRPr>
          </a:p>
        </p:txBody>
      </p:sp>
      <p:sp>
        <p:nvSpPr>
          <p:cNvPr id="7" name="object 7"/>
          <p:cNvSpPr txBox="1"/>
          <p:nvPr/>
        </p:nvSpPr>
        <p:spPr>
          <a:xfrm>
            <a:off x="10104120" y="2905760"/>
            <a:ext cx="175895" cy="388620"/>
          </a:xfrm>
          <a:prstGeom prst="rect">
            <a:avLst/>
          </a:prstGeom>
        </p:spPr>
        <p:txBody>
          <a:bodyPr vert="horz" wrap="square" lIns="0" tIns="16510" rIns="0" bIns="0" rtlCol="0">
            <a:spAutoFit/>
          </a:bodyPr>
          <a:lstStyle/>
          <a:p>
            <a:pPr marL="12700">
              <a:spcBef>
                <a:spcPts val="130"/>
              </a:spcBef>
            </a:pPr>
            <a:r>
              <a:rPr sz="2350" spc="15" dirty="0">
                <a:latin typeface="Symbol"/>
                <a:cs typeface="Symbol"/>
              </a:rPr>
              <a:t></a:t>
            </a:r>
            <a:endParaRPr sz="2350">
              <a:latin typeface="Symbol"/>
              <a:cs typeface="Symbol"/>
            </a:endParaRPr>
          </a:p>
        </p:txBody>
      </p:sp>
      <p:sp>
        <p:nvSpPr>
          <p:cNvPr id="8" name="object 8"/>
          <p:cNvSpPr txBox="1"/>
          <p:nvPr/>
        </p:nvSpPr>
        <p:spPr>
          <a:xfrm>
            <a:off x="3768090" y="3395979"/>
            <a:ext cx="175895" cy="388620"/>
          </a:xfrm>
          <a:prstGeom prst="rect">
            <a:avLst/>
          </a:prstGeom>
        </p:spPr>
        <p:txBody>
          <a:bodyPr vert="horz" wrap="square" lIns="0" tIns="16510" rIns="0" bIns="0" rtlCol="0">
            <a:spAutoFit/>
          </a:bodyPr>
          <a:lstStyle/>
          <a:p>
            <a:pPr marL="12700">
              <a:spcBef>
                <a:spcPts val="130"/>
              </a:spcBef>
            </a:pPr>
            <a:r>
              <a:rPr sz="2350" spc="15" dirty="0">
                <a:latin typeface="Symbol"/>
                <a:cs typeface="Symbol"/>
              </a:rPr>
              <a:t></a:t>
            </a:r>
            <a:endParaRPr sz="2350">
              <a:latin typeface="Symbol"/>
              <a:cs typeface="Symbol"/>
            </a:endParaRPr>
          </a:p>
        </p:txBody>
      </p:sp>
      <p:sp>
        <p:nvSpPr>
          <p:cNvPr id="9" name="object 9"/>
          <p:cNvSpPr txBox="1"/>
          <p:nvPr/>
        </p:nvSpPr>
        <p:spPr>
          <a:xfrm>
            <a:off x="3768090" y="3150869"/>
            <a:ext cx="175895" cy="388620"/>
          </a:xfrm>
          <a:prstGeom prst="rect">
            <a:avLst/>
          </a:prstGeom>
        </p:spPr>
        <p:txBody>
          <a:bodyPr vert="horz" wrap="square" lIns="0" tIns="16510" rIns="0" bIns="0" rtlCol="0">
            <a:spAutoFit/>
          </a:bodyPr>
          <a:lstStyle/>
          <a:p>
            <a:pPr marL="12700">
              <a:spcBef>
                <a:spcPts val="130"/>
              </a:spcBef>
            </a:pPr>
            <a:r>
              <a:rPr sz="2350" spc="15" dirty="0">
                <a:latin typeface="Symbol"/>
                <a:cs typeface="Symbol"/>
              </a:rPr>
              <a:t></a:t>
            </a:r>
            <a:endParaRPr sz="2350">
              <a:latin typeface="Symbol"/>
              <a:cs typeface="Symbol"/>
            </a:endParaRPr>
          </a:p>
        </p:txBody>
      </p:sp>
      <p:sp>
        <p:nvSpPr>
          <p:cNvPr id="10" name="object 10"/>
          <p:cNvSpPr txBox="1"/>
          <p:nvPr/>
        </p:nvSpPr>
        <p:spPr>
          <a:xfrm>
            <a:off x="3768090" y="2905760"/>
            <a:ext cx="175895" cy="388620"/>
          </a:xfrm>
          <a:prstGeom prst="rect">
            <a:avLst/>
          </a:prstGeom>
        </p:spPr>
        <p:txBody>
          <a:bodyPr vert="horz" wrap="square" lIns="0" tIns="16510" rIns="0" bIns="0" rtlCol="0">
            <a:spAutoFit/>
          </a:bodyPr>
          <a:lstStyle/>
          <a:p>
            <a:pPr marL="12700">
              <a:spcBef>
                <a:spcPts val="130"/>
              </a:spcBef>
            </a:pPr>
            <a:r>
              <a:rPr sz="2350" spc="15" dirty="0">
                <a:latin typeface="Symbol"/>
                <a:cs typeface="Symbol"/>
              </a:rPr>
              <a:t></a:t>
            </a:r>
            <a:endParaRPr sz="2350">
              <a:latin typeface="Symbol"/>
              <a:cs typeface="Symbol"/>
            </a:endParaRPr>
          </a:p>
        </p:txBody>
      </p:sp>
      <p:sp>
        <p:nvSpPr>
          <p:cNvPr id="11" name="object 11"/>
          <p:cNvSpPr txBox="1"/>
          <p:nvPr/>
        </p:nvSpPr>
        <p:spPr>
          <a:xfrm>
            <a:off x="8337550" y="3018790"/>
            <a:ext cx="1386840" cy="298450"/>
          </a:xfrm>
          <a:prstGeom prst="rect">
            <a:avLst/>
          </a:prstGeom>
        </p:spPr>
        <p:txBody>
          <a:bodyPr vert="horz" wrap="square" lIns="0" tIns="11430" rIns="0" bIns="0" rtlCol="0">
            <a:spAutoFit/>
          </a:bodyPr>
          <a:lstStyle/>
          <a:p>
            <a:pPr marL="12700">
              <a:spcBef>
                <a:spcPts val="90"/>
              </a:spcBef>
              <a:tabLst>
                <a:tab pos="380365" algn="l"/>
                <a:tab pos="1259205" algn="l"/>
              </a:tabLst>
            </a:pPr>
            <a:r>
              <a:rPr spc="-5" dirty="0">
                <a:latin typeface="Times New Roman"/>
                <a:cs typeface="Times New Roman"/>
              </a:rPr>
              <a:t>1	2	0</a:t>
            </a:r>
            <a:endParaRPr>
              <a:latin typeface="Times New Roman"/>
              <a:cs typeface="Times New Roman"/>
            </a:endParaRPr>
          </a:p>
        </p:txBody>
      </p:sp>
      <p:sp>
        <p:nvSpPr>
          <p:cNvPr id="12" name="object 12"/>
          <p:cNvSpPr txBox="1"/>
          <p:nvPr/>
        </p:nvSpPr>
        <p:spPr>
          <a:xfrm>
            <a:off x="4685029" y="3329940"/>
            <a:ext cx="4827270" cy="388620"/>
          </a:xfrm>
          <a:prstGeom prst="rect">
            <a:avLst/>
          </a:prstGeom>
        </p:spPr>
        <p:txBody>
          <a:bodyPr vert="horz" wrap="square" lIns="0" tIns="16510" rIns="0" bIns="0" rtlCol="0">
            <a:spAutoFit/>
          </a:bodyPr>
          <a:lstStyle/>
          <a:p>
            <a:pPr marL="38100">
              <a:spcBef>
                <a:spcPts val="130"/>
              </a:spcBef>
            </a:pPr>
            <a:r>
              <a:rPr sz="2350" spc="15" dirty="0">
                <a:latin typeface="Times New Roman"/>
                <a:cs typeface="Times New Roman"/>
              </a:rPr>
              <a:t>0</a:t>
            </a:r>
            <a:r>
              <a:rPr sz="2350" spc="-120" dirty="0">
                <a:latin typeface="Times New Roman"/>
                <a:cs typeface="Times New Roman"/>
              </a:rPr>
              <a:t> </a:t>
            </a:r>
            <a:r>
              <a:rPr sz="2350" spc="20" dirty="0">
                <a:latin typeface="Symbol"/>
                <a:cs typeface="Symbol"/>
              </a:rPr>
              <a:t></a:t>
            </a:r>
            <a:r>
              <a:rPr sz="2350" spc="-75" dirty="0">
                <a:latin typeface="Times New Roman"/>
                <a:cs typeface="Times New Roman"/>
              </a:rPr>
              <a:t> </a:t>
            </a:r>
            <a:r>
              <a:rPr sz="2350" spc="55" dirty="0">
                <a:latin typeface="Times New Roman"/>
                <a:cs typeface="Times New Roman"/>
              </a:rPr>
              <a:t>c</a:t>
            </a:r>
            <a:r>
              <a:rPr sz="2700" spc="82" baseline="-18518" dirty="0">
                <a:latin typeface="Times New Roman"/>
                <a:cs typeface="Times New Roman"/>
              </a:rPr>
              <a:t>1</a:t>
            </a:r>
            <a:r>
              <a:rPr sz="2350" i="1" spc="55" dirty="0">
                <a:latin typeface="Times New Roman"/>
                <a:cs typeface="Times New Roman"/>
              </a:rPr>
              <a:t>g</a:t>
            </a:r>
            <a:r>
              <a:rPr sz="2350" spc="55" dirty="0">
                <a:latin typeface="Times New Roman"/>
                <a:cs typeface="Times New Roman"/>
              </a:rPr>
              <a:t>(</a:t>
            </a:r>
            <a:r>
              <a:rPr sz="2350" i="1" spc="55" dirty="0">
                <a:latin typeface="Times New Roman"/>
                <a:cs typeface="Times New Roman"/>
              </a:rPr>
              <a:t>n</a:t>
            </a:r>
            <a:r>
              <a:rPr sz="2350" spc="55" dirty="0">
                <a:latin typeface="Times New Roman"/>
                <a:cs typeface="Times New Roman"/>
              </a:rPr>
              <a:t>)</a:t>
            </a:r>
            <a:r>
              <a:rPr sz="2350" spc="-75" dirty="0">
                <a:latin typeface="Times New Roman"/>
                <a:cs typeface="Times New Roman"/>
              </a:rPr>
              <a:t> </a:t>
            </a:r>
            <a:r>
              <a:rPr sz="2350" spc="20" dirty="0">
                <a:latin typeface="Symbol"/>
                <a:cs typeface="Symbol"/>
              </a:rPr>
              <a:t></a:t>
            </a:r>
            <a:r>
              <a:rPr sz="2350" spc="400" dirty="0">
                <a:latin typeface="Times New Roman"/>
                <a:cs typeface="Times New Roman"/>
              </a:rPr>
              <a:t> </a:t>
            </a:r>
            <a:r>
              <a:rPr sz="2350" i="1" spc="10" dirty="0">
                <a:latin typeface="Times New Roman"/>
                <a:cs typeface="Times New Roman"/>
              </a:rPr>
              <a:t>f</a:t>
            </a:r>
            <a:r>
              <a:rPr sz="2350" i="1" spc="-30" dirty="0">
                <a:latin typeface="Times New Roman"/>
                <a:cs typeface="Times New Roman"/>
              </a:rPr>
              <a:t> </a:t>
            </a:r>
            <a:r>
              <a:rPr sz="2350" spc="45" dirty="0">
                <a:latin typeface="Times New Roman"/>
                <a:cs typeface="Times New Roman"/>
              </a:rPr>
              <a:t>(</a:t>
            </a:r>
            <a:r>
              <a:rPr sz="2350" i="1" spc="45" dirty="0">
                <a:latin typeface="Times New Roman"/>
                <a:cs typeface="Times New Roman"/>
              </a:rPr>
              <a:t>n</a:t>
            </a:r>
            <a:r>
              <a:rPr sz="2350" spc="45" dirty="0">
                <a:latin typeface="Times New Roman"/>
                <a:cs typeface="Times New Roman"/>
              </a:rPr>
              <a:t>)</a:t>
            </a:r>
            <a:r>
              <a:rPr sz="2350" spc="-85" dirty="0">
                <a:latin typeface="Times New Roman"/>
                <a:cs typeface="Times New Roman"/>
              </a:rPr>
              <a:t> </a:t>
            </a:r>
            <a:r>
              <a:rPr sz="2350" spc="20" dirty="0">
                <a:latin typeface="Symbol"/>
                <a:cs typeface="Symbol"/>
              </a:rPr>
              <a:t></a:t>
            </a:r>
            <a:r>
              <a:rPr sz="2350" spc="-75" dirty="0">
                <a:latin typeface="Times New Roman"/>
                <a:cs typeface="Times New Roman"/>
              </a:rPr>
              <a:t> </a:t>
            </a:r>
            <a:r>
              <a:rPr sz="2350" i="1" spc="5" dirty="0">
                <a:latin typeface="Times New Roman"/>
                <a:cs typeface="Times New Roman"/>
              </a:rPr>
              <a:t>c</a:t>
            </a:r>
            <a:r>
              <a:rPr sz="2700" spc="7" baseline="-18518" dirty="0">
                <a:latin typeface="Times New Roman"/>
                <a:cs typeface="Times New Roman"/>
              </a:rPr>
              <a:t>2</a:t>
            </a:r>
            <a:r>
              <a:rPr sz="2700" spc="-375" baseline="-18518" dirty="0">
                <a:latin typeface="Times New Roman"/>
                <a:cs typeface="Times New Roman"/>
              </a:rPr>
              <a:t> </a:t>
            </a:r>
            <a:r>
              <a:rPr sz="2350" i="1" spc="85" dirty="0">
                <a:latin typeface="Times New Roman"/>
                <a:cs typeface="Times New Roman"/>
              </a:rPr>
              <a:t>g</a:t>
            </a:r>
            <a:r>
              <a:rPr sz="2350" spc="85" dirty="0">
                <a:latin typeface="Times New Roman"/>
                <a:cs typeface="Times New Roman"/>
              </a:rPr>
              <a:t>(</a:t>
            </a:r>
            <a:r>
              <a:rPr sz="2350" i="1" spc="85" dirty="0">
                <a:latin typeface="Times New Roman"/>
                <a:cs typeface="Times New Roman"/>
              </a:rPr>
              <a:t>n</a:t>
            </a:r>
            <a:r>
              <a:rPr sz="2350" spc="85" dirty="0">
                <a:latin typeface="Times New Roman"/>
                <a:cs typeface="Times New Roman"/>
              </a:rPr>
              <a:t>)</a:t>
            </a:r>
            <a:r>
              <a:rPr sz="2350" spc="-310" dirty="0">
                <a:latin typeface="Times New Roman"/>
                <a:cs typeface="Times New Roman"/>
              </a:rPr>
              <a:t> </a:t>
            </a:r>
            <a:r>
              <a:rPr sz="2350" spc="10" dirty="0">
                <a:latin typeface="Times New Roman"/>
                <a:cs typeface="Times New Roman"/>
              </a:rPr>
              <a:t>for</a:t>
            </a:r>
            <a:r>
              <a:rPr sz="2350" spc="-95" dirty="0">
                <a:latin typeface="Times New Roman"/>
                <a:cs typeface="Times New Roman"/>
              </a:rPr>
              <a:t> </a:t>
            </a:r>
            <a:r>
              <a:rPr sz="2350" spc="10" dirty="0">
                <a:latin typeface="Times New Roman"/>
                <a:cs typeface="Times New Roman"/>
              </a:rPr>
              <a:t>all</a:t>
            </a:r>
            <a:r>
              <a:rPr sz="2350" spc="-190" dirty="0">
                <a:latin typeface="Times New Roman"/>
                <a:cs typeface="Times New Roman"/>
              </a:rPr>
              <a:t> </a:t>
            </a:r>
            <a:r>
              <a:rPr sz="2350" i="1" spc="15" dirty="0">
                <a:latin typeface="Times New Roman"/>
                <a:cs typeface="Times New Roman"/>
              </a:rPr>
              <a:t>n</a:t>
            </a:r>
            <a:r>
              <a:rPr sz="2350" i="1" spc="-65" dirty="0">
                <a:latin typeface="Times New Roman"/>
                <a:cs typeface="Times New Roman"/>
              </a:rPr>
              <a:t> </a:t>
            </a:r>
            <a:r>
              <a:rPr sz="2350" spc="20" dirty="0">
                <a:latin typeface="Symbol"/>
                <a:cs typeface="Symbol"/>
              </a:rPr>
              <a:t></a:t>
            </a:r>
            <a:r>
              <a:rPr sz="2350" spc="-45" dirty="0">
                <a:latin typeface="Times New Roman"/>
                <a:cs typeface="Times New Roman"/>
              </a:rPr>
              <a:t> </a:t>
            </a:r>
            <a:r>
              <a:rPr sz="2350" i="1" spc="-15" dirty="0">
                <a:latin typeface="Times New Roman"/>
                <a:cs typeface="Times New Roman"/>
              </a:rPr>
              <a:t>n</a:t>
            </a:r>
            <a:r>
              <a:rPr sz="2700" spc="-22" baseline="-18518" dirty="0">
                <a:latin typeface="Times New Roman"/>
                <a:cs typeface="Times New Roman"/>
              </a:rPr>
              <a:t>0</a:t>
            </a:r>
            <a:endParaRPr sz="2700" baseline="-18518">
              <a:latin typeface="Times New Roman"/>
              <a:cs typeface="Times New Roman"/>
            </a:endParaRPr>
          </a:p>
        </p:txBody>
      </p:sp>
      <p:sp>
        <p:nvSpPr>
          <p:cNvPr id="13" name="object 13"/>
          <p:cNvSpPr txBox="1"/>
          <p:nvPr/>
        </p:nvSpPr>
        <p:spPr>
          <a:xfrm>
            <a:off x="3976370" y="2868930"/>
            <a:ext cx="6160770" cy="388620"/>
          </a:xfrm>
          <a:prstGeom prst="rect">
            <a:avLst/>
          </a:prstGeom>
        </p:spPr>
        <p:txBody>
          <a:bodyPr vert="horz" wrap="square" lIns="0" tIns="16510" rIns="0" bIns="0" rtlCol="0">
            <a:spAutoFit/>
          </a:bodyPr>
          <a:lstStyle/>
          <a:p>
            <a:pPr marL="12700">
              <a:spcBef>
                <a:spcPts val="130"/>
              </a:spcBef>
              <a:tabLst>
                <a:tab pos="4264025" algn="l"/>
                <a:tab pos="4882515" algn="l"/>
                <a:tab pos="5793105" algn="l"/>
              </a:tabLst>
            </a:pPr>
            <a:r>
              <a:rPr sz="2350" i="1" spc="10" dirty="0">
                <a:latin typeface="Times New Roman"/>
                <a:cs typeface="Times New Roman"/>
              </a:rPr>
              <a:t>f</a:t>
            </a:r>
            <a:r>
              <a:rPr sz="2350" i="1" spc="-25" dirty="0">
                <a:latin typeface="Times New Roman"/>
                <a:cs typeface="Times New Roman"/>
              </a:rPr>
              <a:t> </a:t>
            </a:r>
            <a:r>
              <a:rPr sz="2350" spc="70" dirty="0">
                <a:latin typeface="Times New Roman"/>
                <a:cs typeface="Times New Roman"/>
              </a:rPr>
              <a:t>(</a:t>
            </a:r>
            <a:r>
              <a:rPr sz="2350" i="1" spc="50" dirty="0">
                <a:latin typeface="Times New Roman"/>
                <a:cs typeface="Times New Roman"/>
              </a:rPr>
              <a:t>n</a:t>
            </a:r>
            <a:r>
              <a:rPr sz="2350" spc="10" dirty="0">
                <a:latin typeface="Times New Roman"/>
                <a:cs typeface="Times New Roman"/>
              </a:rPr>
              <a:t>)</a:t>
            </a:r>
            <a:r>
              <a:rPr sz="2350" spc="-225" dirty="0">
                <a:latin typeface="Times New Roman"/>
                <a:cs typeface="Times New Roman"/>
              </a:rPr>
              <a:t> </a:t>
            </a:r>
            <a:r>
              <a:rPr sz="2350" spc="204" dirty="0">
                <a:latin typeface="Times New Roman"/>
                <a:cs typeface="Times New Roman"/>
              </a:rPr>
              <a:t>:</a:t>
            </a:r>
            <a:r>
              <a:rPr sz="2350" spc="10" dirty="0">
                <a:latin typeface="Times New Roman"/>
                <a:cs typeface="Times New Roman"/>
              </a:rPr>
              <a:t>th</a:t>
            </a:r>
            <a:r>
              <a:rPr sz="2350" spc="5" dirty="0">
                <a:latin typeface="Times New Roman"/>
                <a:cs typeface="Times New Roman"/>
              </a:rPr>
              <a:t>e</a:t>
            </a:r>
            <a:r>
              <a:rPr sz="2350" spc="15" dirty="0">
                <a:latin typeface="Times New Roman"/>
                <a:cs typeface="Times New Roman"/>
              </a:rPr>
              <a:t>re</a:t>
            </a:r>
            <a:r>
              <a:rPr sz="2350" spc="-180" dirty="0">
                <a:latin typeface="Times New Roman"/>
                <a:cs typeface="Times New Roman"/>
              </a:rPr>
              <a:t> </a:t>
            </a:r>
            <a:r>
              <a:rPr sz="2350" spc="5" dirty="0">
                <a:latin typeface="Times New Roman"/>
                <a:cs typeface="Times New Roman"/>
              </a:rPr>
              <a:t>e</a:t>
            </a:r>
            <a:r>
              <a:rPr sz="2350" spc="15" dirty="0">
                <a:latin typeface="Times New Roman"/>
                <a:cs typeface="Times New Roman"/>
              </a:rPr>
              <a:t>xi</a:t>
            </a:r>
            <a:r>
              <a:rPr sz="2350" spc="10" dirty="0">
                <a:latin typeface="Times New Roman"/>
                <a:cs typeface="Times New Roman"/>
              </a:rPr>
              <a:t>st</a:t>
            </a:r>
            <a:r>
              <a:rPr sz="2350" spc="-20" dirty="0">
                <a:latin typeface="Times New Roman"/>
                <a:cs typeface="Times New Roman"/>
              </a:rPr>
              <a:t> </a:t>
            </a:r>
            <a:r>
              <a:rPr sz="2350" spc="5" dirty="0">
                <a:latin typeface="Times New Roman"/>
                <a:cs typeface="Times New Roman"/>
              </a:rPr>
              <a:t>p</a:t>
            </a:r>
            <a:r>
              <a:rPr sz="2350" spc="15" dirty="0">
                <a:latin typeface="Times New Roman"/>
                <a:cs typeface="Times New Roman"/>
              </a:rPr>
              <a:t>os</a:t>
            </a:r>
            <a:r>
              <a:rPr sz="2350" spc="-5" dirty="0">
                <a:latin typeface="Times New Roman"/>
                <a:cs typeface="Times New Roman"/>
              </a:rPr>
              <a:t>i</a:t>
            </a:r>
            <a:r>
              <a:rPr sz="2350" spc="15" dirty="0">
                <a:latin typeface="Times New Roman"/>
                <a:cs typeface="Times New Roman"/>
              </a:rPr>
              <a:t>t</a:t>
            </a:r>
            <a:r>
              <a:rPr sz="2350" spc="5" dirty="0">
                <a:latin typeface="Times New Roman"/>
                <a:cs typeface="Times New Roman"/>
              </a:rPr>
              <a:t>i</a:t>
            </a:r>
            <a:r>
              <a:rPr sz="2350" dirty="0">
                <a:latin typeface="Times New Roman"/>
                <a:cs typeface="Times New Roman"/>
              </a:rPr>
              <a:t>v</a:t>
            </a:r>
            <a:r>
              <a:rPr sz="2350" spc="15" dirty="0">
                <a:latin typeface="Times New Roman"/>
                <a:cs typeface="Times New Roman"/>
              </a:rPr>
              <a:t>e</a:t>
            </a:r>
            <a:r>
              <a:rPr sz="2350" spc="-160" dirty="0">
                <a:latin typeface="Times New Roman"/>
                <a:cs typeface="Times New Roman"/>
              </a:rPr>
              <a:t> </a:t>
            </a:r>
            <a:r>
              <a:rPr sz="2350" spc="5" dirty="0">
                <a:latin typeface="Times New Roman"/>
                <a:cs typeface="Times New Roman"/>
              </a:rPr>
              <a:t>c</a:t>
            </a:r>
            <a:r>
              <a:rPr sz="2350" spc="15" dirty="0">
                <a:latin typeface="Times New Roman"/>
                <a:cs typeface="Times New Roman"/>
              </a:rPr>
              <a:t>o</a:t>
            </a:r>
            <a:r>
              <a:rPr sz="2350" spc="20" dirty="0">
                <a:latin typeface="Times New Roman"/>
                <a:cs typeface="Times New Roman"/>
              </a:rPr>
              <a:t>n</a:t>
            </a:r>
            <a:r>
              <a:rPr sz="2350" spc="5" dirty="0">
                <a:latin typeface="Times New Roman"/>
                <a:cs typeface="Times New Roman"/>
              </a:rPr>
              <a:t>st</a:t>
            </a:r>
            <a:r>
              <a:rPr sz="2350" spc="15" dirty="0">
                <a:latin typeface="Times New Roman"/>
                <a:cs typeface="Times New Roman"/>
              </a:rPr>
              <a:t>a</a:t>
            </a:r>
            <a:r>
              <a:rPr sz="2350" spc="5" dirty="0">
                <a:latin typeface="Times New Roman"/>
                <a:cs typeface="Times New Roman"/>
              </a:rPr>
              <a:t>n</a:t>
            </a:r>
            <a:r>
              <a:rPr sz="2350" spc="15" dirty="0">
                <a:latin typeface="Times New Roman"/>
                <a:cs typeface="Times New Roman"/>
              </a:rPr>
              <a:t>ts</a:t>
            </a:r>
            <a:r>
              <a:rPr sz="2350" dirty="0">
                <a:latin typeface="Times New Roman"/>
                <a:cs typeface="Times New Roman"/>
              </a:rPr>
              <a:t>	</a:t>
            </a:r>
            <a:r>
              <a:rPr sz="2350" i="1" spc="15" dirty="0">
                <a:latin typeface="Times New Roman"/>
                <a:cs typeface="Times New Roman"/>
              </a:rPr>
              <a:t>c</a:t>
            </a:r>
            <a:r>
              <a:rPr sz="2350" i="1" spc="190" dirty="0">
                <a:latin typeface="Times New Roman"/>
                <a:cs typeface="Times New Roman"/>
              </a:rPr>
              <a:t> </a:t>
            </a:r>
            <a:r>
              <a:rPr sz="2350" spc="5" dirty="0">
                <a:latin typeface="Times New Roman"/>
                <a:cs typeface="Times New Roman"/>
              </a:rPr>
              <a:t>,</a:t>
            </a:r>
            <a:r>
              <a:rPr sz="2350" spc="-335" dirty="0">
                <a:latin typeface="Times New Roman"/>
                <a:cs typeface="Times New Roman"/>
              </a:rPr>
              <a:t> </a:t>
            </a:r>
            <a:r>
              <a:rPr sz="2350" i="1" spc="15" dirty="0">
                <a:latin typeface="Times New Roman"/>
                <a:cs typeface="Times New Roman"/>
              </a:rPr>
              <a:t>c</a:t>
            </a:r>
            <a:r>
              <a:rPr sz="2350" i="1" dirty="0">
                <a:latin typeface="Times New Roman"/>
                <a:cs typeface="Times New Roman"/>
              </a:rPr>
              <a:t>	</a:t>
            </a:r>
            <a:r>
              <a:rPr sz="2350" spc="5" dirty="0">
                <a:latin typeface="Times New Roman"/>
                <a:cs typeface="Times New Roman"/>
              </a:rPr>
              <a:t>,</a:t>
            </a:r>
            <a:r>
              <a:rPr sz="2350" spc="-325" dirty="0">
                <a:latin typeface="Times New Roman"/>
                <a:cs typeface="Times New Roman"/>
              </a:rPr>
              <a:t> </a:t>
            </a:r>
            <a:r>
              <a:rPr sz="2350" spc="15" dirty="0">
                <a:latin typeface="Times New Roman"/>
                <a:cs typeface="Times New Roman"/>
              </a:rPr>
              <a:t>a</a:t>
            </a:r>
            <a:r>
              <a:rPr sz="2350" spc="5" dirty="0">
                <a:latin typeface="Times New Roman"/>
                <a:cs typeface="Times New Roman"/>
              </a:rPr>
              <a:t>n</a:t>
            </a:r>
            <a:r>
              <a:rPr sz="2350" spc="15" dirty="0">
                <a:latin typeface="Times New Roman"/>
                <a:cs typeface="Times New Roman"/>
              </a:rPr>
              <a:t>d</a:t>
            </a:r>
            <a:r>
              <a:rPr sz="2350" spc="-229" dirty="0">
                <a:latin typeface="Times New Roman"/>
                <a:cs typeface="Times New Roman"/>
              </a:rPr>
              <a:t> </a:t>
            </a:r>
            <a:r>
              <a:rPr sz="2350" i="1" spc="15" dirty="0">
                <a:latin typeface="Times New Roman"/>
                <a:cs typeface="Times New Roman"/>
              </a:rPr>
              <a:t>n</a:t>
            </a:r>
            <a:r>
              <a:rPr sz="2350" i="1" dirty="0">
                <a:latin typeface="Times New Roman"/>
                <a:cs typeface="Times New Roman"/>
              </a:rPr>
              <a:t>	</a:t>
            </a:r>
            <a:r>
              <a:rPr sz="2350" spc="10" dirty="0">
                <a:latin typeface="Times New Roman"/>
                <a:cs typeface="Times New Roman"/>
              </a:rPr>
              <a:t>s.</a:t>
            </a:r>
            <a:r>
              <a:rPr sz="2350" spc="5" dirty="0">
                <a:latin typeface="Times New Roman"/>
                <a:cs typeface="Times New Roman"/>
              </a:rPr>
              <a:t>t.</a:t>
            </a:r>
            <a:endParaRPr sz="2350">
              <a:latin typeface="Times New Roman"/>
              <a:cs typeface="Times New Roman"/>
            </a:endParaRPr>
          </a:p>
        </p:txBody>
      </p:sp>
      <p:sp>
        <p:nvSpPr>
          <p:cNvPr id="14" name="object 14"/>
          <p:cNvSpPr txBox="1"/>
          <p:nvPr/>
        </p:nvSpPr>
        <p:spPr>
          <a:xfrm>
            <a:off x="2468881" y="3098799"/>
            <a:ext cx="1254125" cy="388620"/>
          </a:xfrm>
          <a:prstGeom prst="rect">
            <a:avLst/>
          </a:prstGeom>
        </p:spPr>
        <p:txBody>
          <a:bodyPr vert="horz" wrap="square" lIns="0" tIns="16510" rIns="0" bIns="0" rtlCol="0">
            <a:spAutoFit/>
          </a:bodyPr>
          <a:lstStyle/>
          <a:p>
            <a:pPr marL="12700">
              <a:spcBef>
                <a:spcPts val="130"/>
              </a:spcBef>
            </a:pPr>
            <a:r>
              <a:rPr sz="2350" spc="80" dirty="0">
                <a:latin typeface="Symbol"/>
                <a:cs typeface="Symbol"/>
              </a:rPr>
              <a:t></a:t>
            </a:r>
            <a:r>
              <a:rPr sz="2350" spc="80" dirty="0">
                <a:latin typeface="Times New Roman"/>
                <a:cs typeface="Times New Roman"/>
              </a:rPr>
              <a:t>(</a:t>
            </a:r>
            <a:r>
              <a:rPr sz="2350" i="1" spc="80" dirty="0">
                <a:latin typeface="Times New Roman"/>
                <a:cs typeface="Times New Roman"/>
              </a:rPr>
              <a:t>g</a:t>
            </a:r>
            <a:r>
              <a:rPr sz="2350" spc="80" dirty="0">
                <a:latin typeface="Times New Roman"/>
                <a:cs typeface="Times New Roman"/>
              </a:rPr>
              <a:t>(</a:t>
            </a:r>
            <a:r>
              <a:rPr sz="2350" i="1" spc="80" dirty="0">
                <a:latin typeface="Times New Roman"/>
                <a:cs typeface="Times New Roman"/>
              </a:rPr>
              <a:t>n</a:t>
            </a:r>
            <a:r>
              <a:rPr sz="2350" spc="80" dirty="0">
                <a:latin typeface="Times New Roman"/>
                <a:cs typeface="Times New Roman"/>
              </a:rPr>
              <a:t>))</a:t>
            </a:r>
            <a:r>
              <a:rPr sz="2350" spc="-120" dirty="0">
                <a:latin typeface="Times New Roman"/>
                <a:cs typeface="Times New Roman"/>
              </a:rPr>
              <a:t> </a:t>
            </a:r>
            <a:r>
              <a:rPr sz="2350" spc="20" dirty="0">
                <a:latin typeface="Symbol"/>
                <a:cs typeface="Symbol"/>
              </a:rPr>
              <a:t></a:t>
            </a:r>
            <a:endParaRPr sz="2350">
              <a:latin typeface="Symbol"/>
              <a:cs typeface="Symbol"/>
            </a:endParaRPr>
          </a:p>
        </p:txBody>
      </p:sp>
      <p:sp>
        <p:nvSpPr>
          <p:cNvPr id="15" name="object 15"/>
          <p:cNvSpPr txBox="1"/>
          <p:nvPr/>
        </p:nvSpPr>
        <p:spPr>
          <a:xfrm>
            <a:off x="2058669" y="4090670"/>
            <a:ext cx="7505700" cy="488950"/>
          </a:xfrm>
          <a:prstGeom prst="rect">
            <a:avLst/>
          </a:prstGeom>
        </p:spPr>
        <p:txBody>
          <a:bodyPr vert="horz" wrap="square" lIns="0" tIns="11430" rIns="0" bIns="0" rtlCol="0">
            <a:spAutoFit/>
          </a:bodyPr>
          <a:lstStyle/>
          <a:p>
            <a:pPr marL="355600" indent="-342900">
              <a:spcBef>
                <a:spcPts val="90"/>
              </a:spcBef>
              <a:buChar char="•"/>
              <a:tabLst>
                <a:tab pos="354965" algn="l"/>
                <a:tab pos="355600" algn="l"/>
                <a:tab pos="2240915" algn="l"/>
                <a:tab pos="5920105" algn="l"/>
              </a:tabLst>
            </a:pPr>
            <a:r>
              <a:rPr sz="2800" dirty="0">
                <a:solidFill>
                  <a:srgbClr val="0000CC"/>
                </a:solidFill>
                <a:latin typeface="Arial"/>
                <a:cs typeface="Arial"/>
              </a:rPr>
              <a:t>A</a:t>
            </a:r>
            <a:r>
              <a:rPr sz="2800" spc="-5" dirty="0">
                <a:solidFill>
                  <a:srgbClr val="0000CC"/>
                </a:solidFill>
                <a:latin typeface="Arial"/>
                <a:cs typeface="Arial"/>
              </a:rPr>
              <a:t> function	</a:t>
            </a:r>
            <a:r>
              <a:rPr sz="2550" i="1" spc="-5" dirty="0">
                <a:latin typeface="Times New Roman"/>
                <a:cs typeface="Times New Roman"/>
              </a:rPr>
              <a:t>f </a:t>
            </a:r>
            <a:r>
              <a:rPr sz="2550" spc="30" dirty="0">
                <a:latin typeface="Times New Roman"/>
                <a:cs typeface="Times New Roman"/>
              </a:rPr>
              <a:t>(</a:t>
            </a:r>
            <a:r>
              <a:rPr sz="2550" i="1" spc="30" dirty="0">
                <a:latin typeface="Times New Roman"/>
                <a:cs typeface="Times New Roman"/>
              </a:rPr>
              <a:t>n</a:t>
            </a:r>
            <a:r>
              <a:rPr sz="2550" spc="30" dirty="0">
                <a:latin typeface="Times New Roman"/>
                <a:cs typeface="Times New Roman"/>
              </a:rPr>
              <a:t>)  </a:t>
            </a:r>
            <a:r>
              <a:rPr sz="2800" spc="-5" dirty="0">
                <a:solidFill>
                  <a:srgbClr val="0000CC"/>
                </a:solidFill>
                <a:latin typeface="Arial"/>
                <a:cs typeface="Arial"/>
              </a:rPr>
              <a:t>belongs </a:t>
            </a:r>
            <a:r>
              <a:rPr sz="2800" dirty="0">
                <a:solidFill>
                  <a:srgbClr val="0000CC"/>
                </a:solidFill>
                <a:latin typeface="Arial"/>
                <a:cs typeface="Arial"/>
              </a:rPr>
              <a:t>to</a:t>
            </a:r>
            <a:r>
              <a:rPr sz="2800" spc="-365" dirty="0">
                <a:solidFill>
                  <a:srgbClr val="0000CC"/>
                </a:solidFill>
                <a:latin typeface="Arial"/>
                <a:cs typeface="Arial"/>
              </a:rPr>
              <a:t> </a:t>
            </a:r>
            <a:r>
              <a:rPr sz="2800" spc="-5" dirty="0">
                <a:solidFill>
                  <a:srgbClr val="0000CC"/>
                </a:solidFill>
                <a:latin typeface="Arial"/>
                <a:cs typeface="Arial"/>
              </a:rPr>
              <a:t>the</a:t>
            </a:r>
            <a:r>
              <a:rPr sz="2800" spc="5" dirty="0">
                <a:solidFill>
                  <a:srgbClr val="0000CC"/>
                </a:solidFill>
                <a:latin typeface="Arial"/>
                <a:cs typeface="Arial"/>
              </a:rPr>
              <a:t> </a:t>
            </a:r>
            <a:r>
              <a:rPr sz="2800" dirty="0">
                <a:solidFill>
                  <a:srgbClr val="0000CC"/>
                </a:solidFill>
                <a:latin typeface="Arial"/>
                <a:cs typeface="Arial"/>
              </a:rPr>
              <a:t>set	</a:t>
            </a:r>
            <a:r>
              <a:rPr sz="4575" spc="112" baseline="2732" dirty="0">
                <a:latin typeface="Symbol"/>
                <a:cs typeface="Symbol"/>
              </a:rPr>
              <a:t></a:t>
            </a:r>
            <a:r>
              <a:rPr sz="4575" spc="112" baseline="2732" dirty="0">
                <a:latin typeface="Times New Roman"/>
                <a:cs typeface="Times New Roman"/>
              </a:rPr>
              <a:t>(</a:t>
            </a:r>
            <a:r>
              <a:rPr sz="4575" i="1" spc="112" baseline="2732" dirty="0">
                <a:latin typeface="Times New Roman"/>
                <a:cs typeface="Times New Roman"/>
              </a:rPr>
              <a:t>g</a:t>
            </a:r>
            <a:r>
              <a:rPr sz="4575" spc="112" baseline="2732" dirty="0">
                <a:latin typeface="Times New Roman"/>
                <a:cs typeface="Times New Roman"/>
              </a:rPr>
              <a:t>(</a:t>
            </a:r>
            <a:r>
              <a:rPr sz="4575" i="1" spc="112" baseline="2732" dirty="0">
                <a:latin typeface="Times New Roman"/>
                <a:cs typeface="Times New Roman"/>
              </a:rPr>
              <a:t>n</a:t>
            </a:r>
            <a:r>
              <a:rPr sz="4575" spc="112" baseline="2732" dirty="0">
                <a:latin typeface="Times New Roman"/>
                <a:cs typeface="Times New Roman"/>
              </a:rPr>
              <a:t>))</a:t>
            </a:r>
            <a:r>
              <a:rPr sz="4575" spc="315" baseline="2732" dirty="0">
                <a:latin typeface="Times New Roman"/>
                <a:cs typeface="Times New Roman"/>
              </a:rPr>
              <a:t> </a:t>
            </a:r>
            <a:r>
              <a:rPr sz="2800" spc="-5" dirty="0">
                <a:solidFill>
                  <a:srgbClr val="0000CC"/>
                </a:solidFill>
                <a:latin typeface="Arial"/>
                <a:cs typeface="Arial"/>
              </a:rPr>
              <a:t>if</a:t>
            </a:r>
            <a:endParaRPr sz="2800">
              <a:latin typeface="Arial"/>
              <a:cs typeface="Arial"/>
            </a:endParaRPr>
          </a:p>
        </p:txBody>
      </p:sp>
      <p:sp>
        <p:nvSpPr>
          <p:cNvPr id="16" name="object 16"/>
          <p:cNvSpPr txBox="1"/>
          <p:nvPr/>
        </p:nvSpPr>
        <p:spPr>
          <a:xfrm>
            <a:off x="7195821" y="4513579"/>
            <a:ext cx="330835" cy="438784"/>
          </a:xfrm>
          <a:prstGeom prst="rect">
            <a:avLst/>
          </a:prstGeom>
        </p:spPr>
        <p:txBody>
          <a:bodyPr vert="horz" wrap="square" lIns="0" tIns="13970" rIns="0" bIns="0" rtlCol="0">
            <a:spAutoFit/>
          </a:bodyPr>
          <a:lstStyle/>
          <a:p>
            <a:pPr marL="38100">
              <a:spcBef>
                <a:spcPts val="110"/>
              </a:spcBef>
            </a:pPr>
            <a:r>
              <a:rPr sz="2700" i="1" spc="-100" dirty="0">
                <a:latin typeface="Times New Roman"/>
                <a:cs typeface="Times New Roman"/>
              </a:rPr>
              <a:t>c</a:t>
            </a:r>
            <a:r>
              <a:rPr sz="3000" spc="-150" baseline="-19444" dirty="0">
                <a:latin typeface="Times New Roman"/>
                <a:cs typeface="Times New Roman"/>
              </a:rPr>
              <a:t>1</a:t>
            </a:r>
            <a:endParaRPr sz="3000" baseline="-19444">
              <a:latin typeface="Times New Roman"/>
              <a:cs typeface="Times New Roman"/>
            </a:endParaRPr>
          </a:p>
        </p:txBody>
      </p:sp>
      <p:sp>
        <p:nvSpPr>
          <p:cNvPr id="17" name="object 17"/>
          <p:cNvSpPr txBox="1"/>
          <p:nvPr/>
        </p:nvSpPr>
        <p:spPr>
          <a:xfrm>
            <a:off x="2376169" y="4547870"/>
            <a:ext cx="7385050" cy="452120"/>
          </a:xfrm>
          <a:prstGeom prst="rect">
            <a:avLst/>
          </a:prstGeom>
        </p:spPr>
        <p:txBody>
          <a:bodyPr vert="horz" wrap="square" lIns="0" tIns="12700" rIns="0" bIns="0" rtlCol="0">
            <a:spAutoFit/>
          </a:bodyPr>
          <a:lstStyle/>
          <a:p>
            <a:pPr marL="38100">
              <a:spcBef>
                <a:spcPts val="100"/>
              </a:spcBef>
              <a:tabLst>
                <a:tab pos="5295900" algn="l"/>
                <a:tab pos="6091555" algn="l"/>
                <a:tab pos="6581140" algn="l"/>
              </a:tabLst>
            </a:pPr>
            <a:r>
              <a:rPr sz="2800" spc="-5" dirty="0">
                <a:solidFill>
                  <a:srgbClr val="0000CC"/>
                </a:solidFill>
                <a:latin typeface="Arial"/>
                <a:cs typeface="Arial"/>
              </a:rPr>
              <a:t>there exist</a:t>
            </a:r>
            <a:r>
              <a:rPr sz="2800" spc="15" dirty="0">
                <a:solidFill>
                  <a:srgbClr val="0000CC"/>
                </a:solidFill>
                <a:latin typeface="Arial"/>
                <a:cs typeface="Arial"/>
              </a:rPr>
              <a:t> </a:t>
            </a:r>
            <a:r>
              <a:rPr sz="2800" spc="-5" dirty="0">
                <a:solidFill>
                  <a:srgbClr val="0000CC"/>
                </a:solidFill>
                <a:latin typeface="Arial"/>
                <a:cs typeface="Arial"/>
              </a:rPr>
              <a:t>positive</a:t>
            </a:r>
            <a:r>
              <a:rPr sz="2800" spc="5" dirty="0">
                <a:solidFill>
                  <a:srgbClr val="0000CC"/>
                </a:solidFill>
                <a:latin typeface="Arial"/>
                <a:cs typeface="Arial"/>
              </a:rPr>
              <a:t> </a:t>
            </a:r>
            <a:r>
              <a:rPr sz="2800" dirty="0">
                <a:solidFill>
                  <a:srgbClr val="0000CC"/>
                </a:solidFill>
                <a:latin typeface="Arial"/>
                <a:cs typeface="Arial"/>
              </a:rPr>
              <a:t>constants	</a:t>
            </a:r>
            <a:r>
              <a:rPr sz="2800" spc="-5" dirty="0">
                <a:solidFill>
                  <a:srgbClr val="0000CC"/>
                </a:solidFill>
                <a:latin typeface="Arial"/>
                <a:cs typeface="Arial"/>
              </a:rPr>
              <a:t>and	</a:t>
            </a:r>
            <a:r>
              <a:rPr sz="4050" i="1" spc="15" baseline="7201" dirty="0">
                <a:latin typeface="Times New Roman"/>
                <a:cs typeface="Times New Roman"/>
              </a:rPr>
              <a:t>c</a:t>
            </a:r>
            <a:r>
              <a:rPr sz="3000" spc="15" baseline="-8333" dirty="0">
                <a:latin typeface="Times New Roman"/>
                <a:cs typeface="Times New Roman"/>
              </a:rPr>
              <a:t>2	</a:t>
            </a:r>
            <a:r>
              <a:rPr sz="2800" dirty="0">
                <a:solidFill>
                  <a:srgbClr val="0000CC"/>
                </a:solidFill>
                <a:latin typeface="Arial"/>
                <a:cs typeface="Arial"/>
              </a:rPr>
              <a:t>such</a:t>
            </a:r>
            <a:endParaRPr sz="2800">
              <a:latin typeface="Arial"/>
              <a:cs typeface="Arial"/>
            </a:endParaRPr>
          </a:p>
        </p:txBody>
      </p:sp>
      <p:sp>
        <p:nvSpPr>
          <p:cNvPr id="18" name="object 18"/>
          <p:cNvSpPr txBox="1"/>
          <p:nvPr/>
        </p:nvSpPr>
        <p:spPr>
          <a:xfrm>
            <a:off x="2376170" y="4945379"/>
            <a:ext cx="7647305" cy="487680"/>
          </a:xfrm>
          <a:prstGeom prst="rect">
            <a:avLst/>
          </a:prstGeom>
        </p:spPr>
        <p:txBody>
          <a:bodyPr vert="horz" wrap="square" lIns="0" tIns="16510" rIns="0" bIns="0" rtlCol="0">
            <a:spAutoFit/>
          </a:bodyPr>
          <a:lstStyle/>
          <a:p>
            <a:pPr marL="38100">
              <a:spcBef>
                <a:spcPts val="130"/>
              </a:spcBef>
              <a:tabLst>
                <a:tab pos="5890895" algn="l"/>
              </a:tabLst>
            </a:pPr>
            <a:r>
              <a:rPr sz="2800" spc="-5" dirty="0">
                <a:solidFill>
                  <a:srgbClr val="0000CC"/>
                </a:solidFill>
                <a:latin typeface="Arial"/>
                <a:cs typeface="Arial"/>
              </a:rPr>
              <a:t>that it can be</a:t>
            </a:r>
            <a:r>
              <a:rPr sz="2800" spc="55" dirty="0">
                <a:solidFill>
                  <a:srgbClr val="0000CC"/>
                </a:solidFill>
                <a:latin typeface="Arial"/>
                <a:cs typeface="Arial"/>
              </a:rPr>
              <a:t> </a:t>
            </a:r>
            <a:r>
              <a:rPr sz="2800" spc="-5" dirty="0">
                <a:solidFill>
                  <a:srgbClr val="0000CC"/>
                </a:solidFill>
                <a:latin typeface="Arial"/>
                <a:cs typeface="Arial"/>
              </a:rPr>
              <a:t>“sandwiched”</a:t>
            </a:r>
            <a:r>
              <a:rPr sz="2800" spc="5" dirty="0">
                <a:solidFill>
                  <a:srgbClr val="0000CC"/>
                </a:solidFill>
                <a:latin typeface="Arial"/>
                <a:cs typeface="Arial"/>
              </a:rPr>
              <a:t> </a:t>
            </a:r>
            <a:r>
              <a:rPr sz="2800" spc="-5" dirty="0">
                <a:solidFill>
                  <a:srgbClr val="0000CC"/>
                </a:solidFill>
                <a:latin typeface="Arial"/>
                <a:cs typeface="Arial"/>
              </a:rPr>
              <a:t>between	</a:t>
            </a:r>
            <a:r>
              <a:rPr sz="4500" i="1" spc="67" baseline="7407" dirty="0">
                <a:latin typeface="Times New Roman"/>
                <a:cs typeface="Times New Roman"/>
              </a:rPr>
              <a:t>c</a:t>
            </a:r>
            <a:r>
              <a:rPr sz="3375" spc="67" baseline="-8641" dirty="0">
                <a:latin typeface="Times New Roman"/>
                <a:cs typeface="Times New Roman"/>
              </a:rPr>
              <a:t>1</a:t>
            </a:r>
            <a:r>
              <a:rPr sz="4500" i="1" spc="67" baseline="7407" dirty="0">
                <a:latin typeface="Times New Roman"/>
                <a:cs typeface="Times New Roman"/>
              </a:rPr>
              <a:t>g</a:t>
            </a:r>
            <a:r>
              <a:rPr sz="4500" spc="67" baseline="7407" dirty="0">
                <a:latin typeface="Times New Roman"/>
                <a:cs typeface="Times New Roman"/>
              </a:rPr>
              <a:t>(</a:t>
            </a:r>
            <a:r>
              <a:rPr sz="4500" i="1" spc="67" baseline="7407" dirty="0">
                <a:latin typeface="Times New Roman"/>
                <a:cs typeface="Times New Roman"/>
              </a:rPr>
              <a:t>n</a:t>
            </a:r>
            <a:r>
              <a:rPr sz="4500" spc="67" baseline="7407" dirty="0">
                <a:latin typeface="Times New Roman"/>
                <a:cs typeface="Times New Roman"/>
              </a:rPr>
              <a:t>)</a:t>
            </a:r>
            <a:r>
              <a:rPr sz="4500" spc="419" baseline="7407" dirty="0">
                <a:latin typeface="Times New Roman"/>
                <a:cs typeface="Times New Roman"/>
              </a:rPr>
              <a:t> </a:t>
            </a:r>
            <a:r>
              <a:rPr sz="2800" spc="-5" dirty="0">
                <a:solidFill>
                  <a:srgbClr val="0000CC"/>
                </a:solidFill>
                <a:latin typeface="Arial"/>
                <a:cs typeface="Arial"/>
              </a:rPr>
              <a:t>and</a:t>
            </a:r>
            <a:endParaRPr sz="2800">
              <a:latin typeface="Arial"/>
              <a:cs typeface="Arial"/>
            </a:endParaRPr>
          </a:p>
        </p:txBody>
      </p:sp>
      <p:sp>
        <p:nvSpPr>
          <p:cNvPr id="19" name="object 19"/>
          <p:cNvSpPr txBox="1"/>
          <p:nvPr/>
        </p:nvSpPr>
        <p:spPr>
          <a:xfrm>
            <a:off x="2397760" y="5339079"/>
            <a:ext cx="1104900" cy="481330"/>
          </a:xfrm>
          <a:prstGeom prst="rect">
            <a:avLst/>
          </a:prstGeom>
        </p:spPr>
        <p:txBody>
          <a:bodyPr vert="horz" wrap="square" lIns="0" tIns="11430" rIns="0" bIns="0" rtlCol="0">
            <a:spAutoFit/>
          </a:bodyPr>
          <a:lstStyle/>
          <a:p>
            <a:pPr marL="38100">
              <a:spcBef>
                <a:spcPts val="90"/>
              </a:spcBef>
            </a:pPr>
            <a:r>
              <a:rPr sz="3000" i="1" dirty="0">
                <a:latin typeface="Times New Roman"/>
                <a:cs typeface="Times New Roman"/>
              </a:rPr>
              <a:t>c</a:t>
            </a:r>
            <a:r>
              <a:rPr sz="3375" baseline="-18518" dirty="0">
                <a:latin typeface="Times New Roman"/>
                <a:cs typeface="Times New Roman"/>
              </a:rPr>
              <a:t>2</a:t>
            </a:r>
            <a:r>
              <a:rPr sz="3375" spc="-494" baseline="-18518" dirty="0">
                <a:latin typeface="Times New Roman"/>
                <a:cs typeface="Times New Roman"/>
              </a:rPr>
              <a:t> </a:t>
            </a:r>
            <a:r>
              <a:rPr sz="3000" i="1" spc="85" dirty="0">
                <a:latin typeface="Times New Roman"/>
                <a:cs typeface="Times New Roman"/>
              </a:rPr>
              <a:t>g</a:t>
            </a:r>
            <a:r>
              <a:rPr sz="3000" spc="85" dirty="0">
                <a:latin typeface="Times New Roman"/>
                <a:cs typeface="Times New Roman"/>
              </a:rPr>
              <a:t>(</a:t>
            </a:r>
            <a:r>
              <a:rPr sz="3000" i="1" spc="85" dirty="0">
                <a:latin typeface="Times New Roman"/>
                <a:cs typeface="Times New Roman"/>
              </a:rPr>
              <a:t>n</a:t>
            </a:r>
            <a:r>
              <a:rPr sz="3000" spc="85" dirty="0">
                <a:latin typeface="Times New Roman"/>
                <a:cs typeface="Times New Roman"/>
              </a:rPr>
              <a:t>)</a:t>
            </a:r>
            <a:endParaRPr sz="3000">
              <a:latin typeface="Times New Roman"/>
              <a:cs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2322" y="314700"/>
            <a:ext cx="3736571" cy="689932"/>
          </a:xfrm>
          <a:prstGeom prst="rect">
            <a:avLst/>
          </a:prstGeom>
        </p:spPr>
        <p:txBody>
          <a:bodyPr vert="horz" wrap="square" lIns="0" tIns="12700" rIns="0" bIns="0" rtlCol="0">
            <a:spAutoFit/>
          </a:bodyPr>
          <a:lstStyle/>
          <a:p>
            <a:pPr marL="12700">
              <a:lnSpc>
                <a:spcPct val="100000"/>
              </a:lnSpc>
              <a:spcBef>
                <a:spcPts val="100"/>
              </a:spcBef>
            </a:pPr>
            <a:r>
              <a:rPr dirty="0">
                <a:solidFill>
                  <a:srgbClr val="FF0000"/>
                </a:solidFill>
                <a:latin typeface="Arial"/>
                <a:cs typeface="Arial"/>
              </a:rPr>
              <a:t>Ω-</a:t>
            </a:r>
            <a:r>
              <a:rPr spc="-5" dirty="0">
                <a:solidFill>
                  <a:srgbClr val="FF0000"/>
                </a:solidFill>
                <a:latin typeface="Arial"/>
                <a:cs typeface="Arial"/>
              </a:rPr>
              <a:t>n</a:t>
            </a:r>
            <a:r>
              <a:rPr dirty="0">
                <a:solidFill>
                  <a:srgbClr val="FF0000"/>
                </a:solidFill>
                <a:latin typeface="Arial"/>
                <a:cs typeface="Arial"/>
              </a:rPr>
              <a:t>otati</a:t>
            </a:r>
            <a:r>
              <a:rPr spc="5" dirty="0">
                <a:solidFill>
                  <a:srgbClr val="FF0000"/>
                </a:solidFill>
                <a:latin typeface="Arial"/>
                <a:cs typeface="Arial"/>
              </a:rPr>
              <a:t>o</a:t>
            </a:r>
            <a:r>
              <a:rPr dirty="0">
                <a:solidFill>
                  <a:srgbClr val="FF0000"/>
                </a:solidFill>
                <a:latin typeface="Arial"/>
                <a:cs typeface="Arial"/>
              </a:rPr>
              <a:t>n</a:t>
            </a:r>
          </a:p>
        </p:txBody>
      </p:sp>
      <p:sp>
        <p:nvSpPr>
          <p:cNvPr id="3" name="object 3"/>
          <p:cNvSpPr txBox="1"/>
          <p:nvPr/>
        </p:nvSpPr>
        <p:spPr>
          <a:xfrm>
            <a:off x="2058670" y="4121150"/>
            <a:ext cx="7822565" cy="878840"/>
          </a:xfrm>
          <a:prstGeom prst="rect">
            <a:avLst/>
          </a:prstGeom>
        </p:spPr>
        <p:txBody>
          <a:bodyPr vert="horz" wrap="square" lIns="0" tIns="12700" rIns="0" bIns="0" rtlCol="0">
            <a:spAutoFit/>
          </a:bodyPr>
          <a:lstStyle/>
          <a:p>
            <a:pPr marL="354965" marR="5080" indent="-342900">
              <a:spcBef>
                <a:spcPts val="100"/>
              </a:spcBef>
              <a:buChar char="•"/>
              <a:tabLst>
                <a:tab pos="354965" algn="l"/>
                <a:tab pos="355600" algn="l"/>
              </a:tabLst>
            </a:pPr>
            <a:r>
              <a:rPr sz="2800" spc="-5" dirty="0">
                <a:solidFill>
                  <a:srgbClr val="0000CC"/>
                </a:solidFill>
                <a:latin typeface="Arial"/>
                <a:cs typeface="Arial"/>
              </a:rPr>
              <a:t>We use </a:t>
            </a:r>
            <a:r>
              <a:rPr sz="2800" i="1" spc="-5" dirty="0">
                <a:solidFill>
                  <a:srgbClr val="0000CC"/>
                </a:solidFill>
                <a:latin typeface="Arial"/>
                <a:cs typeface="Arial"/>
              </a:rPr>
              <a:t>O</a:t>
            </a:r>
            <a:r>
              <a:rPr sz="2800" spc="-5" dirty="0">
                <a:solidFill>
                  <a:srgbClr val="0000CC"/>
                </a:solidFill>
                <a:latin typeface="Arial"/>
                <a:cs typeface="Arial"/>
              </a:rPr>
              <a:t>-notation </a:t>
            </a:r>
            <a:r>
              <a:rPr sz="2800" dirty="0">
                <a:solidFill>
                  <a:srgbClr val="0000CC"/>
                </a:solidFill>
                <a:latin typeface="Arial"/>
                <a:cs typeface="Arial"/>
              </a:rPr>
              <a:t>to give </a:t>
            </a:r>
            <a:r>
              <a:rPr sz="2800" spc="-5" dirty="0">
                <a:solidFill>
                  <a:srgbClr val="0000CC"/>
                </a:solidFill>
                <a:latin typeface="Arial"/>
                <a:cs typeface="Arial"/>
              </a:rPr>
              <a:t>an asymptotic </a:t>
            </a:r>
            <a:r>
              <a:rPr sz="2800" spc="-10" dirty="0">
                <a:solidFill>
                  <a:srgbClr val="0000CC"/>
                </a:solidFill>
                <a:latin typeface="Arial"/>
                <a:cs typeface="Arial"/>
              </a:rPr>
              <a:t>lower  </a:t>
            </a:r>
            <a:r>
              <a:rPr sz="2800" spc="-5" dirty="0">
                <a:solidFill>
                  <a:srgbClr val="0000CC"/>
                </a:solidFill>
                <a:latin typeface="Arial"/>
                <a:cs typeface="Arial"/>
              </a:rPr>
              <a:t>bound on </a:t>
            </a:r>
            <a:r>
              <a:rPr sz="2800" dirty="0">
                <a:solidFill>
                  <a:srgbClr val="0000CC"/>
                </a:solidFill>
                <a:latin typeface="Arial"/>
                <a:cs typeface="Arial"/>
              </a:rPr>
              <a:t>a </a:t>
            </a:r>
            <a:r>
              <a:rPr sz="2800" spc="-5" dirty="0">
                <a:solidFill>
                  <a:srgbClr val="0000CC"/>
                </a:solidFill>
                <a:latin typeface="Arial"/>
                <a:cs typeface="Arial"/>
              </a:rPr>
              <a:t>function, </a:t>
            </a:r>
            <a:r>
              <a:rPr sz="2800" dirty="0">
                <a:solidFill>
                  <a:srgbClr val="0000CC"/>
                </a:solidFill>
                <a:latin typeface="Arial"/>
                <a:cs typeface="Arial"/>
              </a:rPr>
              <a:t>to </a:t>
            </a:r>
            <a:r>
              <a:rPr sz="2800" spc="-5" dirty="0">
                <a:solidFill>
                  <a:srgbClr val="0000CC"/>
                </a:solidFill>
                <a:latin typeface="Arial"/>
                <a:cs typeface="Arial"/>
              </a:rPr>
              <a:t>within </a:t>
            </a:r>
            <a:r>
              <a:rPr sz="2800" dirty="0">
                <a:solidFill>
                  <a:srgbClr val="0000CC"/>
                </a:solidFill>
                <a:latin typeface="Arial"/>
                <a:cs typeface="Arial"/>
              </a:rPr>
              <a:t>a constant</a:t>
            </a:r>
            <a:r>
              <a:rPr sz="2800" spc="-40" dirty="0">
                <a:solidFill>
                  <a:srgbClr val="0000CC"/>
                </a:solidFill>
                <a:latin typeface="Arial"/>
                <a:cs typeface="Arial"/>
              </a:rPr>
              <a:t> </a:t>
            </a:r>
            <a:r>
              <a:rPr sz="2800" spc="-5" dirty="0">
                <a:solidFill>
                  <a:srgbClr val="0000CC"/>
                </a:solidFill>
                <a:latin typeface="Arial"/>
                <a:cs typeface="Arial"/>
              </a:rPr>
              <a:t>factor.</a:t>
            </a:r>
            <a:endParaRPr sz="2800">
              <a:latin typeface="Arial"/>
              <a:cs typeface="Arial"/>
            </a:endParaRPr>
          </a:p>
        </p:txBody>
      </p:sp>
      <p:sp>
        <p:nvSpPr>
          <p:cNvPr id="4" name="object 4"/>
          <p:cNvSpPr txBox="1"/>
          <p:nvPr/>
        </p:nvSpPr>
        <p:spPr>
          <a:xfrm>
            <a:off x="2033270" y="1583690"/>
            <a:ext cx="8415655" cy="929640"/>
          </a:xfrm>
          <a:prstGeom prst="rect">
            <a:avLst/>
          </a:prstGeom>
        </p:spPr>
        <p:txBody>
          <a:bodyPr vert="horz" wrap="square" lIns="0" tIns="12700" rIns="0" bIns="0" rtlCol="0">
            <a:spAutoFit/>
          </a:bodyPr>
          <a:lstStyle/>
          <a:p>
            <a:pPr marL="381000" indent="-342900">
              <a:lnSpc>
                <a:spcPts val="3800"/>
              </a:lnSpc>
              <a:spcBef>
                <a:spcPts val="100"/>
              </a:spcBef>
              <a:buChar char="•"/>
              <a:tabLst>
                <a:tab pos="380365" algn="l"/>
                <a:tab pos="381000" algn="l"/>
                <a:tab pos="3739515" algn="l"/>
                <a:tab pos="4789170" algn="l"/>
              </a:tabLst>
            </a:pPr>
            <a:r>
              <a:rPr sz="2800" spc="-10" dirty="0">
                <a:solidFill>
                  <a:srgbClr val="0000CC"/>
                </a:solidFill>
                <a:latin typeface="Arial"/>
                <a:cs typeface="Arial"/>
              </a:rPr>
              <a:t>For </a:t>
            </a:r>
            <a:r>
              <a:rPr sz="2800" dirty="0">
                <a:solidFill>
                  <a:srgbClr val="0000CC"/>
                </a:solidFill>
                <a:latin typeface="Arial"/>
                <a:cs typeface="Arial"/>
              </a:rPr>
              <a:t>a</a:t>
            </a:r>
            <a:r>
              <a:rPr sz="2800" spc="25" dirty="0">
                <a:solidFill>
                  <a:srgbClr val="0000CC"/>
                </a:solidFill>
                <a:latin typeface="Arial"/>
                <a:cs typeface="Arial"/>
              </a:rPr>
              <a:t> </a:t>
            </a:r>
            <a:r>
              <a:rPr sz="2800" spc="-5" dirty="0">
                <a:solidFill>
                  <a:srgbClr val="0000CC"/>
                </a:solidFill>
                <a:latin typeface="Arial"/>
                <a:cs typeface="Arial"/>
              </a:rPr>
              <a:t>given</a:t>
            </a:r>
            <a:r>
              <a:rPr sz="2800" spc="20" dirty="0">
                <a:solidFill>
                  <a:srgbClr val="0000CC"/>
                </a:solidFill>
                <a:latin typeface="Arial"/>
                <a:cs typeface="Arial"/>
              </a:rPr>
              <a:t> </a:t>
            </a:r>
            <a:r>
              <a:rPr sz="2800" spc="-5" dirty="0">
                <a:solidFill>
                  <a:srgbClr val="0000CC"/>
                </a:solidFill>
                <a:latin typeface="Arial"/>
                <a:cs typeface="Arial"/>
              </a:rPr>
              <a:t>function	</a:t>
            </a:r>
            <a:r>
              <a:rPr sz="3200" i="1" spc="114" dirty="0">
                <a:latin typeface="Times New Roman"/>
                <a:cs typeface="Times New Roman"/>
              </a:rPr>
              <a:t>g</a:t>
            </a:r>
            <a:r>
              <a:rPr sz="3200" spc="114" dirty="0">
                <a:latin typeface="Times New Roman"/>
                <a:cs typeface="Times New Roman"/>
              </a:rPr>
              <a:t>(</a:t>
            </a:r>
            <a:r>
              <a:rPr sz="3200" i="1" spc="114" dirty="0">
                <a:latin typeface="Times New Roman"/>
                <a:cs typeface="Times New Roman"/>
              </a:rPr>
              <a:t>n</a:t>
            </a:r>
            <a:r>
              <a:rPr sz="3200" spc="114" dirty="0">
                <a:latin typeface="Times New Roman"/>
                <a:cs typeface="Times New Roman"/>
              </a:rPr>
              <a:t>)</a:t>
            </a:r>
            <a:r>
              <a:rPr sz="2800" spc="114" dirty="0">
                <a:solidFill>
                  <a:srgbClr val="0000CC"/>
                </a:solidFill>
                <a:latin typeface="Arial"/>
                <a:cs typeface="Arial"/>
              </a:rPr>
              <a:t>,	</a:t>
            </a:r>
            <a:r>
              <a:rPr sz="2800" spc="-10" dirty="0">
                <a:solidFill>
                  <a:srgbClr val="0000CC"/>
                </a:solidFill>
                <a:latin typeface="Arial"/>
                <a:cs typeface="Arial"/>
              </a:rPr>
              <a:t>we </a:t>
            </a:r>
            <a:r>
              <a:rPr sz="2800" spc="-5" dirty="0">
                <a:solidFill>
                  <a:srgbClr val="0000CC"/>
                </a:solidFill>
                <a:latin typeface="Arial"/>
                <a:cs typeface="Arial"/>
              </a:rPr>
              <a:t>denote by</a:t>
            </a:r>
            <a:r>
              <a:rPr sz="2800" spc="190" dirty="0">
                <a:solidFill>
                  <a:srgbClr val="0000CC"/>
                </a:solidFill>
                <a:latin typeface="Arial"/>
                <a:cs typeface="Arial"/>
              </a:rPr>
              <a:t> </a:t>
            </a:r>
            <a:r>
              <a:rPr sz="4800" spc="135" baseline="-6944" dirty="0">
                <a:latin typeface="Symbol"/>
                <a:cs typeface="Symbol"/>
              </a:rPr>
              <a:t></a:t>
            </a:r>
            <a:r>
              <a:rPr sz="4800" spc="135" baseline="-6944" dirty="0">
                <a:latin typeface="Times New Roman"/>
                <a:cs typeface="Times New Roman"/>
              </a:rPr>
              <a:t>(</a:t>
            </a:r>
            <a:r>
              <a:rPr sz="4800" i="1" spc="135" baseline="-6944" dirty="0">
                <a:latin typeface="Times New Roman"/>
                <a:cs typeface="Times New Roman"/>
              </a:rPr>
              <a:t>g</a:t>
            </a:r>
            <a:r>
              <a:rPr sz="4800" spc="135" baseline="-6944" dirty="0">
                <a:latin typeface="Times New Roman"/>
                <a:cs typeface="Times New Roman"/>
              </a:rPr>
              <a:t>(</a:t>
            </a:r>
            <a:r>
              <a:rPr sz="4800" i="1" spc="135" baseline="-6944" dirty="0">
                <a:latin typeface="Times New Roman"/>
                <a:cs typeface="Times New Roman"/>
              </a:rPr>
              <a:t>n</a:t>
            </a:r>
            <a:r>
              <a:rPr sz="4800" spc="135" baseline="-6944" dirty="0">
                <a:latin typeface="Times New Roman"/>
                <a:cs typeface="Times New Roman"/>
              </a:rPr>
              <a:t>))</a:t>
            </a:r>
            <a:endParaRPr sz="4800" baseline="-6944">
              <a:latin typeface="Times New Roman"/>
              <a:cs typeface="Times New Roman"/>
            </a:endParaRPr>
          </a:p>
          <a:p>
            <a:pPr marL="380365">
              <a:lnSpc>
                <a:spcPts val="3320"/>
              </a:lnSpc>
            </a:pPr>
            <a:r>
              <a:rPr sz="2800" spc="-5" dirty="0">
                <a:solidFill>
                  <a:srgbClr val="0000CC"/>
                </a:solidFill>
                <a:latin typeface="Arial"/>
                <a:cs typeface="Arial"/>
              </a:rPr>
              <a:t>the </a:t>
            </a:r>
            <a:r>
              <a:rPr sz="2800" dirty="0">
                <a:solidFill>
                  <a:srgbClr val="0000CC"/>
                </a:solidFill>
                <a:latin typeface="Arial"/>
                <a:cs typeface="Arial"/>
              </a:rPr>
              <a:t>set </a:t>
            </a:r>
            <a:r>
              <a:rPr sz="2800" spc="-5" dirty="0">
                <a:solidFill>
                  <a:srgbClr val="0000CC"/>
                </a:solidFill>
                <a:latin typeface="Arial"/>
                <a:cs typeface="Arial"/>
              </a:rPr>
              <a:t>of functions</a:t>
            </a:r>
            <a:endParaRPr sz="2800">
              <a:latin typeface="Arial"/>
              <a:cs typeface="Arial"/>
            </a:endParaRPr>
          </a:p>
        </p:txBody>
      </p:sp>
      <p:sp>
        <p:nvSpPr>
          <p:cNvPr id="5" name="object 5"/>
          <p:cNvSpPr txBox="1"/>
          <p:nvPr/>
        </p:nvSpPr>
        <p:spPr>
          <a:xfrm>
            <a:off x="9859010" y="3395979"/>
            <a:ext cx="175895" cy="388620"/>
          </a:xfrm>
          <a:prstGeom prst="rect">
            <a:avLst/>
          </a:prstGeom>
        </p:spPr>
        <p:txBody>
          <a:bodyPr vert="horz" wrap="square" lIns="0" tIns="16510" rIns="0" bIns="0" rtlCol="0">
            <a:spAutoFit/>
          </a:bodyPr>
          <a:lstStyle/>
          <a:p>
            <a:pPr marL="12700">
              <a:spcBef>
                <a:spcPts val="130"/>
              </a:spcBef>
            </a:pPr>
            <a:r>
              <a:rPr sz="2350" spc="15" dirty="0">
                <a:latin typeface="Symbol"/>
                <a:cs typeface="Symbol"/>
              </a:rPr>
              <a:t></a:t>
            </a:r>
            <a:endParaRPr sz="2350">
              <a:latin typeface="Symbol"/>
              <a:cs typeface="Symbol"/>
            </a:endParaRPr>
          </a:p>
        </p:txBody>
      </p:sp>
      <p:sp>
        <p:nvSpPr>
          <p:cNvPr id="6" name="object 6"/>
          <p:cNvSpPr txBox="1"/>
          <p:nvPr/>
        </p:nvSpPr>
        <p:spPr>
          <a:xfrm>
            <a:off x="9859010" y="3150869"/>
            <a:ext cx="175895" cy="388620"/>
          </a:xfrm>
          <a:prstGeom prst="rect">
            <a:avLst/>
          </a:prstGeom>
        </p:spPr>
        <p:txBody>
          <a:bodyPr vert="horz" wrap="square" lIns="0" tIns="16510" rIns="0" bIns="0" rtlCol="0">
            <a:spAutoFit/>
          </a:bodyPr>
          <a:lstStyle/>
          <a:p>
            <a:pPr marL="12700">
              <a:spcBef>
                <a:spcPts val="130"/>
              </a:spcBef>
            </a:pPr>
            <a:r>
              <a:rPr sz="2350" spc="15" dirty="0">
                <a:latin typeface="Symbol"/>
                <a:cs typeface="Symbol"/>
              </a:rPr>
              <a:t></a:t>
            </a:r>
            <a:endParaRPr sz="2350">
              <a:latin typeface="Symbol"/>
              <a:cs typeface="Symbol"/>
            </a:endParaRPr>
          </a:p>
        </p:txBody>
      </p:sp>
      <p:sp>
        <p:nvSpPr>
          <p:cNvPr id="7" name="object 7"/>
          <p:cNvSpPr txBox="1"/>
          <p:nvPr/>
        </p:nvSpPr>
        <p:spPr>
          <a:xfrm>
            <a:off x="9859010" y="2905760"/>
            <a:ext cx="175895" cy="388620"/>
          </a:xfrm>
          <a:prstGeom prst="rect">
            <a:avLst/>
          </a:prstGeom>
        </p:spPr>
        <p:txBody>
          <a:bodyPr vert="horz" wrap="square" lIns="0" tIns="16510" rIns="0" bIns="0" rtlCol="0">
            <a:spAutoFit/>
          </a:bodyPr>
          <a:lstStyle/>
          <a:p>
            <a:pPr marL="12700">
              <a:spcBef>
                <a:spcPts val="130"/>
              </a:spcBef>
            </a:pPr>
            <a:r>
              <a:rPr sz="2350" spc="15" dirty="0">
                <a:latin typeface="Symbol"/>
                <a:cs typeface="Symbol"/>
              </a:rPr>
              <a:t></a:t>
            </a:r>
            <a:endParaRPr sz="2350">
              <a:latin typeface="Symbol"/>
              <a:cs typeface="Symbol"/>
            </a:endParaRPr>
          </a:p>
        </p:txBody>
      </p:sp>
      <p:sp>
        <p:nvSpPr>
          <p:cNvPr id="8" name="object 8"/>
          <p:cNvSpPr txBox="1"/>
          <p:nvPr/>
        </p:nvSpPr>
        <p:spPr>
          <a:xfrm>
            <a:off x="4018280" y="3395979"/>
            <a:ext cx="175895" cy="388620"/>
          </a:xfrm>
          <a:prstGeom prst="rect">
            <a:avLst/>
          </a:prstGeom>
        </p:spPr>
        <p:txBody>
          <a:bodyPr vert="horz" wrap="square" lIns="0" tIns="16510" rIns="0" bIns="0" rtlCol="0">
            <a:spAutoFit/>
          </a:bodyPr>
          <a:lstStyle/>
          <a:p>
            <a:pPr marL="12700">
              <a:spcBef>
                <a:spcPts val="130"/>
              </a:spcBef>
            </a:pPr>
            <a:r>
              <a:rPr sz="2350" spc="15" dirty="0">
                <a:latin typeface="Symbol"/>
                <a:cs typeface="Symbol"/>
              </a:rPr>
              <a:t></a:t>
            </a:r>
            <a:endParaRPr sz="2350">
              <a:latin typeface="Symbol"/>
              <a:cs typeface="Symbol"/>
            </a:endParaRPr>
          </a:p>
        </p:txBody>
      </p:sp>
      <p:sp>
        <p:nvSpPr>
          <p:cNvPr id="9" name="object 9"/>
          <p:cNvSpPr txBox="1"/>
          <p:nvPr/>
        </p:nvSpPr>
        <p:spPr>
          <a:xfrm>
            <a:off x="4018280" y="3150869"/>
            <a:ext cx="175895" cy="388620"/>
          </a:xfrm>
          <a:prstGeom prst="rect">
            <a:avLst/>
          </a:prstGeom>
        </p:spPr>
        <p:txBody>
          <a:bodyPr vert="horz" wrap="square" lIns="0" tIns="16510" rIns="0" bIns="0" rtlCol="0">
            <a:spAutoFit/>
          </a:bodyPr>
          <a:lstStyle/>
          <a:p>
            <a:pPr marL="12700">
              <a:spcBef>
                <a:spcPts val="130"/>
              </a:spcBef>
            </a:pPr>
            <a:r>
              <a:rPr sz="2350" spc="15" dirty="0">
                <a:latin typeface="Symbol"/>
                <a:cs typeface="Symbol"/>
              </a:rPr>
              <a:t></a:t>
            </a:r>
            <a:endParaRPr sz="2350">
              <a:latin typeface="Symbol"/>
              <a:cs typeface="Symbol"/>
            </a:endParaRPr>
          </a:p>
        </p:txBody>
      </p:sp>
      <p:sp>
        <p:nvSpPr>
          <p:cNvPr id="10" name="object 10"/>
          <p:cNvSpPr txBox="1"/>
          <p:nvPr/>
        </p:nvSpPr>
        <p:spPr>
          <a:xfrm>
            <a:off x="4018280" y="2905760"/>
            <a:ext cx="175895" cy="388620"/>
          </a:xfrm>
          <a:prstGeom prst="rect">
            <a:avLst/>
          </a:prstGeom>
        </p:spPr>
        <p:txBody>
          <a:bodyPr vert="horz" wrap="square" lIns="0" tIns="16510" rIns="0" bIns="0" rtlCol="0">
            <a:spAutoFit/>
          </a:bodyPr>
          <a:lstStyle/>
          <a:p>
            <a:pPr marL="12700">
              <a:spcBef>
                <a:spcPts val="130"/>
              </a:spcBef>
            </a:pPr>
            <a:r>
              <a:rPr sz="2350" spc="15" dirty="0">
                <a:latin typeface="Symbol"/>
                <a:cs typeface="Symbol"/>
              </a:rPr>
              <a:t></a:t>
            </a:r>
            <a:endParaRPr sz="2350">
              <a:latin typeface="Symbol"/>
              <a:cs typeface="Symbol"/>
            </a:endParaRPr>
          </a:p>
        </p:txBody>
      </p:sp>
      <p:sp>
        <p:nvSpPr>
          <p:cNvPr id="11" name="object 11"/>
          <p:cNvSpPr txBox="1"/>
          <p:nvPr/>
        </p:nvSpPr>
        <p:spPr>
          <a:xfrm>
            <a:off x="8483600" y="3481070"/>
            <a:ext cx="139700" cy="298450"/>
          </a:xfrm>
          <a:prstGeom prst="rect">
            <a:avLst/>
          </a:prstGeom>
        </p:spPr>
        <p:txBody>
          <a:bodyPr vert="horz" wrap="square" lIns="0" tIns="11430" rIns="0" bIns="0" rtlCol="0">
            <a:spAutoFit/>
          </a:bodyPr>
          <a:lstStyle/>
          <a:p>
            <a:pPr marL="12700">
              <a:spcBef>
                <a:spcPts val="90"/>
              </a:spcBef>
            </a:pPr>
            <a:r>
              <a:rPr spc="-5" dirty="0">
                <a:latin typeface="Times New Roman"/>
                <a:cs typeface="Times New Roman"/>
              </a:rPr>
              <a:t>0</a:t>
            </a:r>
            <a:endParaRPr>
              <a:latin typeface="Times New Roman"/>
              <a:cs typeface="Times New Roman"/>
            </a:endParaRPr>
          </a:p>
        </p:txBody>
      </p:sp>
      <p:sp>
        <p:nvSpPr>
          <p:cNvPr id="12" name="object 12"/>
          <p:cNvSpPr txBox="1"/>
          <p:nvPr/>
        </p:nvSpPr>
        <p:spPr>
          <a:xfrm>
            <a:off x="9339580" y="3018790"/>
            <a:ext cx="139700" cy="298450"/>
          </a:xfrm>
          <a:prstGeom prst="rect">
            <a:avLst/>
          </a:prstGeom>
        </p:spPr>
        <p:txBody>
          <a:bodyPr vert="horz" wrap="square" lIns="0" tIns="11430" rIns="0" bIns="0" rtlCol="0">
            <a:spAutoFit/>
          </a:bodyPr>
          <a:lstStyle/>
          <a:p>
            <a:pPr marL="12700">
              <a:spcBef>
                <a:spcPts val="90"/>
              </a:spcBef>
            </a:pPr>
            <a:r>
              <a:rPr spc="-5" dirty="0">
                <a:latin typeface="Times New Roman"/>
                <a:cs typeface="Times New Roman"/>
              </a:rPr>
              <a:t>0</a:t>
            </a:r>
            <a:endParaRPr>
              <a:latin typeface="Times New Roman"/>
              <a:cs typeface="Times New Roman"/>
            </a:endParaRPr>
          </a:p>
        </p:txBody>
      </p:sp>
      <p:sp>
        <p:nvSpPr>
          <p:cNvPr id="13" name="object 13"/>
          <p:cNvSpPr txBox="1"/>
          <p:nvPr/>
        </p:nvSpPr>
        <p:spPr>
          <a:xfrm>
            <a:off x="4960621" y="3329940"/>
            <a:ext cx="3554095" cy="388620"/>
          </a:xfrm>
          <a:prstGeom prst="rect">
            <a:avLst/>
          </a:prstGeom>
        </p:spPr>
        <p:txBody>
          <a:bodyPr vert="horz" wrap="square" lIns="0" tIns="16510" rIns="0" bIns="0" rtlCol="0">
            <a:spAutoFit/>
          </a:bodyPr>
          <a:lstStyle/>
          <a:p>
            <a:pPr marL="12700">
              <a:spcBef>
                <a:spcPts val="130"/>
              </a:spcBef>
              <a:tabLst>
                <a:tab pos="2163445" algn="l"/>
              </a:tabLst>
            </a:pPr>
            <a:r>
              <a:rPr sz="2350" spc="15" dirty="0">
                <a:latin typeface="Times New Roman"/>
                <a:cs typeface="Times New Roman"/>
              </a:rPr>
              <a:t>0 </a:t>
            </a:r>
            <a:r>
              <a:rPr sz="2350" spc="20" dirty="0">
                <a:latin typeface="Symbol"/>
                <a:cs typeface="Symbol"/>
              </a:rPr>
              <a:t></a:t>
            </a:r>
            <a:r>
              <a:rPr sz="2350" spc="20" dirty="0">
                <a:latin typeface="Times New Roman"/>
                <a:cs typeface="Times New Roman"/>
              </a:rPr>
              <a:t> </a:t>
            </a:r>
            <a:r>
              <a:rPr sz="2350" i="1" spc="65" dirty="0">
                <a:latin typeface="Times New Roman"/>
                <a:cs typeface="Times New Roman"/>
              </a:rPr>
              <a:t>cg</a:t>
            </a:r>
            <a:r>
              <a:rPr sz="2350" spc="65" dirty="0">
                <a:latin typeface="Times New Roman"/>
                <a:cs typeface="Times New Roman"/>
              </a:rPr>
              <a:t>(</a:t>
            </a:r>
            <a:r>
              <a:rPr sz="2350" i="1" spc="65" dirty="0">
                <a:latin typeface="Times New Roman"/>
                <a:cs typeface="Times New Roman"/>
              </a:rPr>
              <a:t>n</a:t>
            </a:r>
            <a:r>
              <a:rPr sz="2350" spc="65" dirty="0">
                <a:latin typeface="Times New Roman"/>
                <a:cs typeface="Times New Roman"/>
              </a:rPr>
              <a:t>) </a:t>
            </a:r>
            <a:r>
              <a:rPr sz="2350" spc="20" dirty="0">
                <a:latin typeface="Symbol"/>
                <a:cs typeface="Symbol"/>
              </a:rPr>
              <a:t></a:t>
            </a:r>
            <a:r>
              <a:rPr sz="2350" spc="70" dirty="0">
                <a:latin typeface="Times New Roman"/>
                <a:cs typeface="Times New Roman"/>
              </a:rPr>
              <a:t> </a:t>
            </a:r>
            <a:r>
              <a:rPr sz="2350" i="1" spc="10" dirty="0">
                <a:latin typeface="Times New Roman"/>
                <a:cs typeface="Times New Roman"/>
              </a:rPr>
              <a:t>f</a:t>
            </a:r>
            <a:r>
              <a:rPr sz="2350" i="1" spc="-20" dirty="0">
                <a:latin typeface="Times New Roman"/>
                <a:cs typeface="Times New Roman"/>
              </a:rPr>
              <a:t> </a:t>
            </a:r>
            <a:r>
              <a:rPr sz="2350" spc="45" dirty="0">
                <a:latin typeface="Times New Roman"/>
                <a:cs typeface="Times New Roman"/>
              </a:rPr>
              <a:t>(</a:t>
            </a:r>
            <a:r>
              <a:rPr sz="2350" i="1" spc="45" dirty="0">
                <a:latin typeface="Times New Roman"/>
                <a:cs typeface="Times New Roman"/>
              </a:rPr>
              <a:t>n</a:t>
            </a:r>
            <a:r>
              <a:rPr sz="2350" spc="45" dirty="0">
                <a:latin typeface="Times New Roman"/>
                <a:cs typeface="Times New Roman"/>
              </a:rPr>
              <a:t>)	</a:t>
            </a:r>
            <a:r>
              <a:rPr sz="2350" spc="10" dirty="0">
                <a:latin typeface="Times New Roman"/>
                <a:cs typeface="Times New Roman"/>
              </a:rPr>
              <a:t>for</a:t>
            </a:r>
            <a:r>
              <a:rPr sz="2350" spc="-114" dirty="0">
                <a:latin typeface="Times New Roman"/>
                <a:cs typeface="Times New Roman"/>
              </a:rPr>
              <a:t> </a:t>
            </a:r>
            <a:r>
              <a:rPr sz="2350" spc="5" dirty="0">
                <a:latin typeface="Times New Roman"/>
                <a:cs typeface="Times New Roman"/>
              </a:rPr>
              <a:t>all</a:t>
            </a:r>
            <a:r>
              <a:rPr sz="2350" spc="-195" dirty="0">
                <a:latin typeface="Times New Roman"/>
                <a:cs typeface="Times New Roman"/>
              </a:rPr>
              <a:t> </a:t>
            </a:r>
            <a:r>
              <a:rPr sz="2350" i="1" spc="15" dirty="0">
                <a:latin typeface="Times New Roman"/>
                <a:cs typeface="Times New Roman"/>
              </a:rPr>
              <a:t>n</a:t>
            </a:r>
            <a:r>
              <a:rPr sz="2350" i="1" spc="-80" dirty="0">
                <a:latin typeface="Times New Roman"/>
                <a:cs typeface="Times New Roman"/>
              </a:rPr>
              <a:t> </a:t>
            </a:r>
            <a:r>
              <a:rPr sz="2350" spc="20" dirty="0">
                <a:latin typeface="Symbol"/>
                <a:cs typeface="Symbol"/>
              </a:rPr>
              <a:t></a:t>
            </a:r>
            <a:r>
              <a:rPr sz="2350" spc="-60" dirty="0">
                <a:latin typeface="Times New Roman"/>
                <a:cs typeface="Times New Roman"/>
              </a:rPr>
              <a:t> </a:t>
            </a:r>
            <a:r>
              <a:rPr sz="2350" i="1" spc="15" dirty="0">
                <a:latin typeface="Times New Roman"/>
                <a:cs typeface="Times New Roman"/>
              </a:rPr>
              <a:t>n</a:t>
            </a:r>
            <a:endParaRPr sz="2350">
              <a:latin typeface="Times New Roman"/>
              <a:cs typeface="Times New Roman"/>
            </a:endParaRPr>
          </a:p>
        </p:txBody>
      </p:sp>
      <p:sp>
        <p:nvSpPr>
          <p:cNvPr id="14" name="object 14"/>
          <p:cNvSpPr txBox="1"/>
          <p:nvPr/>
        </p:nvSpPr>
        <p:spPr>
          <a:xfrm>
            <a:off x="4227830" y="2868930"/>
            <a:ext cx="5664835" cy="388620"/>
          </a:xfrm>
          <a:prstGeom prst="rect">
            <a:avLst/>
          </a:prstGeom>
        </p:spPr>
        <p:txBody>
          <a:bodyPr vert="horz" wrap="square" lIns="0" tIns="16510" rIns="0" bIns="0" rtlCol="0">
            <a:spAutoFit/>
          </a:bodyPr>
          <a:lstStyle/>
          <a:p>
            <a:pPr marL="12700">
              <a:spcBef>
                <a:spcPts val="130"/>
              </a:spcBef>
              <a:tabLst>
                <a:tab pos="4262755" algn="l"/>
                <a:tab pos="5297805" algn="l"/>
              </a:tabLst>
            </a:pPr>
            <a:r>
              <a:rPr sz="2350" i="1" spc="10" dirty="0">
                <a:latin typeface="Times New Roman"/>
                <a:cs typeface="Times New Roman"/>
              </a:rPr>
              <a:t>f</a:t>
            </a:r>
            <a:r>
              <a:rPr sz="2350" i="1" spc="-25" dirty="0">
                <a:latin typeface="Times New Roman"/>
                <a:cs typeface="Times New Roman"/>
              </a:rPr>
              <a:t> </a:t>
            </a:r>
            <a:r>
              <a:rPr sz="2350" spc="70" dirty="0">
                <a:latin typeface="Times New Roman"/>
                <a:cs typeface="Times New Roman"/>
              </a:rPr>
              <a:t>(</a:t>
            </a:r>
            <a:r>
              <a:rPr sz="2350" i="1" spc="50" dirty="0">
                <a:latin typeface="Times New Roman"/>
                <a:cs typeface="Times New Roman"/>
              </a:rPr>
              <a:t>n</a:t>
            </a:r>
            <a:r>
              <a:rPr sz="2350" spc="10" dirty="0">
                <a:latin typeface="Times New Roman"/>
                <a:cs typeface="Times New Roman"/>
              </a:rPr>
              <a:t>)</a:t>
            </a:r>
            <a:r>
              <a:rPr sz="2350" spc="-235" dirty="0">
                <a:latin typeface="Times New Roman"/>
                <a:cs typeface="Times New Roman"/>
              </a:rPr>
              <a:t> </a:t>
            </a:r>
            <a:r>
              <a:rPr sz="2350" spc="204" dirty="0">
                <a:latin typeface="Times New Roman"/>
                <a:cs typeface="Times New Roman"/>
              </a:rPr>
              <a:t>:</a:t>
            </a:r>
            <a:r>
              <a:rPr sz="2350" spc="15" dirty="0">
                <a:latin typeface="Times New Roman"/>
                <a:cs typeface="Times New Roman"/>
              </a:rPr>
              <a:t>th</a:t>
            </a:r>
            <a:r>
              <a:rPr sz="2350" spc="10" dirty="0">
                <a:latin typeface="Times New Roman"/>
                <a:cs typeface="Times New Roman"/>
              </a:rPr>
              <a:t>er</a:t>
            </a:r>
            <a:r>
              <a:rPr sz="2350" spc="15" dirty="0">
                <a:latin typeface="Times New Roman"/>
                <a:cs typeface="Times New Roman"/>
              </a:rPr>
              <a:t>e</a:t>
            </a:r>
            <a:r>
              <a:rPr sz="2350" spc="-185" dirty="0">
                <a:latin typeface="Times New Roman"/>
                <a:cs typeface="Times New Roman"/>
              </a:rPr>
              <a:t> </a:t>
            </a:r>
            <a:r>
              <a:rPr sz="2350" spc="5" dirty="0">
                <a:latin typeface="Times New Roman"/>
                <a:cs typeface="Times New Roman"/>
              </a:rPr>
              <a:t>e</a:t>
            </a:r>
            <a:r>
              <a:rPr sz="2350" spc="15" dirty="0">
                <a:latin typeface="Times New Roman"/>
                <a:cs typeface="Times New Roman"/>
              </a:rPr>
              <a:t>xi</a:t>
            </a:r>
            <a:r>
              <a:rPr sz="2350" spc="5" dirty="0">
                <a:latin typeface="Times New Roman"/>
                <a:cs typeface="Times New Roman"/>
              </a:rPr>
              <a:t>s</a:t>
            </a:r>
            <a:r>
              <a:rPr sz="2350" spc="10" dirty="0">
                <a:latin typeface="Times New Roman"/>
                <a:cs typeface="Times New Roman"/>
              </a:rPr>
              <a:t>t</a:t>
            </a:r>
            <a:r>
              <a:rPr sz="2350" spc="-30" dirty="0">
                <a:latin typeface="Times New Roman"/>
                <a:cs typeface="Times New Roman"/>
              </a:rPr>
              <a:t> </a:t>
            </a:r>
            <a:r>
              <a:rPr sz="2350" spc="15" dirty="0">
                <a:latin typeface="Times New Roman"/>
                <a:cs typeface="Times New Roman"/>
              </a:rPr>
              <a:t>pos</a:t>
            </a:r>
            <a:r>
              <a:rPr sz="2350" spc="5" dirty="0">
                <a:latin typeface="Times New Roman"/>
                <a:cs typeface="Times New Roman"/>
              </a:rPr>
              <a:t>itiv</a:t>
            </a:r>
            <a:r>
              <a:rPr sz="2350" spc="15" dirty="0">
                <a:latin typeface="Times New Roman"/>
                <a:cs typeface="Times New Roman"/>
              </a:rPr>
              <a:t>e</a:t>
            </a:r>
            <a:r>
              <a:rPr sz="2350" spc="-170" dirty="0">
                <a:latin typeface="Times New Roman"/>
                <a:cs typeface="Times New Roman"/>
              </a:rPr>
              <a:t> </a:t>
            </a:r>
            <a:r>
              <a:rPr sz="2350" spc="15" dirty="0">
                <a:latin typeface="Times New Roman"/>
                <a:cs typeface="Times New Roman"/>
              </a:rPr>
              <a:t>c</a:t>
            </a:r>
            <a:r>
              <a:rPr sz="2350" spc="5" dirty="0">
                <a:latin typeface="Times New Roman"/>
                <a:cs typeface="Times New Roman"/>
              </a:rPr>
              <a:t>o</a:t>
            </a:r>
            <a:r>
              <a:rPr sz="2350" spc="15" dirty="0">
                <a:latin typeface="Times New Roman"/>
                <a:cs typeface="Times New Roman"/>
              </a:rPr>
              <a:t>ns</a:t>
            </a:r>
            <a:r>
              <a:rPr sz="2350" spc="5" dirty="0">
                <a:latin typeface="Times New Roman"/>
                <a:cs typeface="Times New Roman"/>
              </a:rPr>
              <a:t>t</a:t>
            </a:r>
            <a:r>
              <a:rPr sz="2350" spc="15" dirty="0">
                <a:latin typeface="Times New Roman"/>
                <a:cs typeface="Times New Roman"/>
              </a:rPr>
              <a:t>an</a:t>
            </a:r>
            <a:r>
              <a:rPr sz="2350" dirty="0">
                <a:latin typeface="Times New Roman"/>
                <a:cs typeface="Times New Roman"/>
              </a:rPr>
              <a:t>t</a:t>
            </a:r>
            <a:r>
              <a:rPr sz="2350" spc="15" dirty="0">
                <a:latin typeface="Times New Roman"/>
                <a:cs typeface="Times New Roman"/>
              </a:rPr>
              <a:t>s</a:t>
            </a:r>
            <a:r>
              <a:rPr sz="2350" dirty="0">
                <a:latin typeface="Times New Roman"/>
                <a:cs typeface="Times New Roman"/>
              </a:rPr>
              <a:t>	</a:t>
            </a:r>
            <a:r>
              <a:rPr sz="2350" i="1" spc="15" dirty="0">
                <a:latin typeface="Times New Roman"/>
                <a:cs typeface="Times New Roman"/>
              </a:rPr>
              <a:t>c</a:t>
            </a:r>
            <a:r>
              <a:rPr sz="2350" i="1" spc="180" dirty="0">
                <a:latin typeface="Times New Roman"/>
                <a:cs typeface="Times New Roman"/>
              </a:rPr>
              <a:t> </a:t>
            </a:r>
            <a:r>
              <a:rPr sz="2350" spc="5" dirty="0">
                <a:latin typeface="Times New Roman"/>
                <a:cs typeface="Times New Roman"/>
              </a:rPr>
              <a:t>a</a:t>
            </a:r>
            <a:r>
              <a:rPr sz="2350" spc="15" dirty="0">
                <a:latin typeface="Times New Roman"/>
                <a:cs typeface="Times New Roman"/>
              </a:rPr>
              <a:t>nd</a:t>
            </a:r>
            <a:r>
              <a:rPr sz="2350" spc="-229" dirty="0">
                <a:latin typeface="Times New Roman"/>
                <a:cs typeface="Times New Roman"/>
              </a:rPr>
              <a:t> </a:t>
            </a:r>
            <a:r>
              <a:rPr sz="2350" i="1" spc="15" dirty="0">
                <a:latin typeface="Times New Roman"/>
                <a:cs typeface="Times New Roman"/>
              </a:rPr>
              <a:t>n</a:t>
            </a:r>
            <a:r>
              <a:rPr sz="2350" i="1" dirty="0">
                <a:latin typeface="Times New Roman"/>
                <a:cs typeface="Times New Roman"/>
              </a:rPr>
              <a:t>	</a:t>
            </a:r>
            <a:r>
              <a:rPr sz="2350" spc="15" dirty="0">
                <a:latin typeface="Times New Roman"/>
                <a:cs typeface="Times New Roman"/>
              </a:rPr>
              <a:t>s</a:t>
            </a:r>
            <a:r>
              <a:rPr sz="2350" spc="-10" dirty="0">
                <a:latin typeface="Times New Roman"/>
                <a:cs typeface="Times New Roman"/>
              </a:rPr>
              <a:t>.</a:t>
            </a:r>
            <a:r>
              <a:rPr sz="2350" spc="15" dirty="0">
                <a:latin typeface="Times New Roman"/>
                <a:cs typeface="Times New Roman"/>
              </a:rPr>
              <a:t>t</a:t>
            </a:r>
            <a:r>
              <a:rPr sz="2350" spc="5" dirty="0">
                <a:latin typeface="Times New Roman"/>
                <a:cs typeface="Times New Roman"/>
              </a:rPr>
              <a:t>.</a:t>
            </a:r>
            <a:endParaRPr sz="2350">
              <a:latin typeface="Times New Roman"/>
              <a:cs typeface="Times New Roman"/>
            </a:endParaRPr>
          </a:p>
        </p:txBody>
      </p:sp>
      <p:sp>
        <p:nvSpPr>
          <p:cNvPr id="15" name="object 15"/>
          <p:cNvSpPr txBox="1"/>
          <p:nvPr/>
        </p:nvSpPr>
        <p:spPr>
          <a:xfrm>
            <a:off x="2710181" y="3098799"/>
            <a:ext cx="1264285" cy="388620"/>
          </a:xfrm>
          <a:prstGeom prst="rect">
            <a:avLst/>
          </a:prstGeom>
        </p:spPr>
        <p:txBody>
          <a:bodyPr vert="horz" wrap="square" lIns="0" tIns="16510" rIns="0" bIns="0" rtlCol="0">
            <a:spAutoFit/>
          </a:bodyPr>
          <a:lstStyle/>
          <a:p>
            <a:pPr marL="12700">
              <a:spcBef>
                <a:spcPts val="130"/>
              </a:spcBef>
            </a:pPr>
            <a:r>
              <a:rPr sz="2350" spc="85" dirty="0">
                <a:latin typeface="Symbol"/>
                <a:cs typeface="Symbol"/>
              </a:rPr>
              <a:t></a:t>
            </a:r>
            <a:r>
              <a:rPr sz="2350" spc="85" dirty="0">
                <a:latin typeface="Times New Roman"/>
                <a:cs typeface="Times New Roman"/>
              </a:rPr>
              <a:t>(</a:t>
            </a:r>
            <a:r>
              <a:rPr sz="2350" i="1" spc="85" dirty="0">
                <a:latin typeface="Times New Roman"/>
                <a:cs typeface="Times New Roman"/>
              </a:rPr>
              <a:t>g</a:t>
            </a:r>
            <a:r>
              <a:rPr sz="2350" spc="85" dirty="0">
                <a:latin typeface="Times New Roman"/>
                <a:cs typeface="Times New Roman"/>
              </a:rPr>
              <a:t>(</a:t>
            </a:r>
            <a:r>
              <a:rPr sz="2350" i="1" spc="85" dirty="0">
                <a:latin typeface="Times New Roman"/>
                <a:cs typeface="Times New Roman"/>
              </a:rPr>
              <a:t>n</a:t>
            </a:r>
            <a:r>
              <a:rPr sz="2350" spc="85" dirty="0">
                <a:latin typeface="Times New Roman"/>
                <a:cs typeface="Times New Roman"/>
              </a:rPr>
              <a:t>))</a:t>
            </a:r>
            <a:r>
              <a:rPr sz="2350" spc="-130" dirty="0">
                <a:latin typeface="Times New Roman"/>
                <a:cs typeface="Times New Roman"/>
              </a:rPr>
              <a:t> </a:t>
            </a:r>
            <a:r>
              <a:rPr sz="2350" spc="20" dirty="0">
                <a:latin typeface="Symbol"/>
                <a:cs typeface="Symbol"/>
              </a:rPr>
              <a:t></a:t>
            </a:r>
            <a:endParaRPr sz="2350">
              <a:latin typeface="Symbol"/>
              <a:cs typeface="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DA8E7DF-0A9F-4126-A2B1-7FC9C0D2FD2E}"/>
              </a:ext>
            </a:extLst>
          </p:cNvPr>
          <p:cNvSpPr txBox="1">
            <a:spLocks/>
          </p:cNvSpPr>
          <p:nvPr/>
        </p:nvSpPr>
        <p:spPr>
          <a:xfrm>
            <a:off x="661012" y="77118"/>
            <a:ext cx="9911097" cy="1656002"/>
          </a:xfrm>
          <a:prstGeom prst="rect">
            <a:avLst/>
          </a:prstGeom>
          <a:solidFill>
            <a:schemeClr val="bg1"/>
          </a:solidFill>
        </p:spPr>
        <p:txBody>
          <a:bodyPr vert="horz" wrap="square" lIns="0" tIns="60960" rIns="0" bIns="0" rtlCol="0">
            <a:spAutoFit/>
          </a:bodyPr>
          <a:lstStyle>
            <a:lvl1pPr>
              <a:defRPr sz="4000" b="0" i="0">
                <a:solidFill>
                  <a:srgbClr val="FF0066"/>
                </a:solidFill>
                <a:latin typeface="Trebuchet MS"/>
                <a:ea typeface="+mj-ea"/>
                <a:cs typeface="Trebuchet MS"/>
              </a:defRPr>
            </a:lvl1pPr>
          </a:lstStyle>
          <a:p>
            <a:pPr marL="12700" marR="5080" indent="93980">
              <a:lnSpc>
                <a:spcPts val="3020"/>
              </a:lnSpc>
              <a:spcBef>
                <a:spcPts val="480"/>
              </a:spcBef>
            </a:pPr>
            <a:r>
              <a:rPr lang="en-US" sz="2500" kern="0" spc="-5" dirty="0">
                <a:solidFill>
                  <a:srgbClr val="FF0000"/>
                </a:solidFill>
                <a:latin typeface="Verdana"/>
                <a:cs typeface="Verdana"/>
              </a:rPr>
              <a:t>Data structures and algorithms are </a:t>
            </a:r>
            <a:r>
              <a:rPr lang="en-US" sz="2500" kern="0" spc="-10" dirty="0">
                <a:solidFill>
                  <a:srgbClr val="FF0000"/>
                </a:solidFill>
                <a:latin typeface="Verdana"/>
                <a:cs typeface="Verdana"/>
              </a:rPr>
              <a:t>the fundamentals </a:t>
            </a:r>
            <a:r>
              <a:rPr lang="en-US" sz="2500" kern="0" spc="-5" dirty="0">
                <a:solidFill>
                  <a:srgbClr val="FF0000"/>
                </a:solidFill>
                <a:latin typeface="Verdana"/>
                <a:cs typeface="Verdana"/>
              </a:rPr>
              <a:t>of  </a:t>
            </a:r>
            <a:r>
              <a:rPr lang="en-US" sz="2500" kern="0" spc="-15" dirty="0">
                <a:solidFill>
                  <a:srgbClr val="FF0000"/>
                </a:solidFill>
                <a:latin typeface="Verdana"/>
                <a:cs typeface="Verdana"/>
              </a:rPr>
              <a:t>programming. </a:t>
            </a:r>
            <a:r>
              <a:rPr lang="en-US" sz="2500" kern="0" dirty="0">
                <a:solidFill>
                  <a:srgbClr val="FF0000"/>
                </a:solidFill>
                <a:latin typeface="Verdana"/>
                <a:cs typeface="Verdana"/>
              </a:rPr>
              <a:t>In </a:t>
            </a:r>
            <a:r>
              <a:rPr lang="en-US" sz="2500" kern="0" spc="-10" dirty="0">
                <a:solidFill>
                  <a:srgbClr val="FF0000"/>
                </a:solidFill>
                <a:latin typeface="Verdana"/>
                <a:cs typeface="Verdana"/>
              </a:rPr>
              <a:t>order </a:t>
            </a:r>
            <a:r>
              <a:rPr lang="en-US" sz="2500" kern="0" spc="-5" dirty="0">
                <a:solidFill>
                  <a:srgbClr val="FF0000"/>
                </a:solidFill>
                <a:latin typeface="Verdana"/>
                <a:cs typeface="Verdana"/>
              </a:rPr>
              <a:t>to </a:t>
            </a:r>
            <a:r>
              <a:rPr lang="en-US" sz="2500" kern="0" spc="-10" dirty="0">
                <a:solidFill>
                  <a:srgbClr val="FF0000"/>
                </a:solidFill>
                <a:latin typeface="Verdana"/>
                <a:cs typeface="Verdana"/>
              </a:rPr>
              <a:t>become </a:t>
            </a:r>
            <a:r>
              <a:rPr lang="en-US" sz="2500" kern="0" spc="-5" dirty="0">
                <a:solidFill>
                  <a:srgbClr val="FF0000"/>
                </a:solidFill>
                <a:latin typeface="Verdana"/>
                <a:cs typeface="Verdana"/>
              </a:rPr>
              <a:t>a </a:t>
            </a:r>
            <a:r>
              <a:rPr lang="en-US" sz="2500" kern="0" spc="-10" dirty="0">
                <a:solidFill>
                  <a:srgbClr val="FF0000"/>
                </a:solidFill>
                <a:latin typeface="Verdana"/>
                <a:cs typeface="Verdana"/>
              </a:rPr>
              <a:t>good developer it </a:t>
            </a:r>
            <a:r>
              <a:rPr lang="en-US" sz="2500" kern="0" spc="-15" dirty="0">
                <a:solidFill>
                  <a:srgbClr val="FF0000"/>
                </a:solidFill>
                <a:latin typeface="Verdana"/>
                <a:cs typeface="Verdana"/>
              </a:rPr>
              <a:t>is  </a:t>
            </a:r>
            <a:r>
              <a:rPr lang="en-US" sz="2500" kern="0" spc="-10" dirty="0">
                <a:solidFill>
                  <a:srgbClr val="FF0000"/>
                </a:solidFill>
                <a:latin typeface="Verdana"/>
                <a:cs typeface="Verdana"/>
              </a:rPr>
              <a:t>essential </a:t>
            </a:r>
            <a:r>
              <a:rPr lang="en-US" sz="2500" kern="0" spc="-5" dirty="0">
                <a:solidFill>
                  <a:srgbClr val="FF0000"/>
                </a:solidFill>
                <a:latin typeface="Verdana"/>
                <a:cs typeface="Verdana"/>
              </a:rPr>
              <a:t>to master </a:t>
            </a:r>
            <a:r>
              <a:rPr lang="en-US" sz="2500" kern="0" spc="-10" dirty="0">
                <a:solidFill>
                  <a:srgbClr val="FF0000"/>
                </a:solidFill>
                <a:latin typeface="Verdana"/>
                <a:cs typeface="Verdana"/>
              </a:rPr>
              <a:t>the basic data </a:t>
            </a:r>
            <a:r>
              <a:rPr lang="en-US" sz="2500" kern="0" spc="-5" dirty="0">
                <a:solidFill>
                  <a:srgbClr val="FF0000"/>
                </a:solidFill>
                <a:latin typeface="Verdana"/>
                <a:cs typeface="Verdana"/>
              </a:rPr>
              <a:t>structures and </a:t>
            </a:r>
          </a:p>
          <a:p>
            <a:pPr marL="12700" marR="5080" indent="93980">
              <a:lnSpc>
                <a:spcPts val="3020"/>
              </a:lnSpc>
              <a:spcBef>
                <a:spcPts val="480"/>
              </a:spcBef>
            </a:pPr>
            <a:r>
              <a:rPr lang="en-US" sz="2500" kern="0" spc="-10" dirty="0">
                <a:solidFill>
                  <a:srgbClr val="FF0000"/>
                </a:solidFill>
                <a:latin typeface="Verdana"/>
                <a:cs typeface="Verdana"/>
              </a:rPr>
              <a:t>algorithms </a:t>
            </a:r>
            <a:r>
              <a:rPr lang="en-US" sz="2500" kern="0" spc="-5" dirty="0">
                <a:solidFill>
                  <a:srgbClr val="FF0000"/>
                </a:solidFill>
                <a:latin typeface="Verdana"/>
                <a:cs typeface="Verdana"/>
              </a:rPr>
              <a:t>and </a:t>
            </a:r>
            <a:r>
              <a:rPr lang="en-US" sz="2500" kern="0" spc="-15" dirty="0">
                <a:solidFill>
                  <a:srgbClr val="FF0000"/>
                </a:solidFill>
                <a:latin typeface="Verdana"/>
                <a:cs typeface="Verdana"/>
              </a:rPr>
              <a:t>learn </a:t>
            </a:r>
            <a:r>
              <a:rPr lang="en-US" sz="2500" kern="0" spc="-5" dirty="0">
                <a:solidFill>
                  <a:srgbClr val="FF0000"/>
                </a:solidFill>
                <a:latin typeface="Verdana"/>
                <a:cs typeface="Verdana"/>
              </a:rPr>
              <a:t>to apply </a:t>
            </a:r>
            <a:r>
              <a:rPr lang="en-US" sz="2500" kern="0" spc="-10" dirty="0">
                <a:solidFill>
                  <a:srgbClr val="FF0000"/>
                </a:solidFill>
                <a:latin typeface="Verdana"/>
                <a:cs typeface="Verdana"/>
              </a:rPr>
              <a:t>them in the right</a:t>
            </a:r>
            <a:r>
              <a:rPr lang="en-US" sz="2500" kern="0" spc="265" dirty="0">
                <a:solidFill>
                  <a:srgbClr val="FF0000"/>
                </a:solidFill>
                <a:latin typeface="Verdana"/>
                <a:cs typeface="Verdana"/>
              </a:rPr>
              <a:t> </a:t>
            </a:r>
            <a:r>
              <a:rPr lang="en-US" sz="2500" kern="0" spc="-85" dirty="0">
                <a:solidFill>
                  <a:srgbClr val="FF0000"/>
                </a:solidFill>
                <a:latin typeface="Verdana"/>
                <a:cs typeface="Verdana"/>
              </a:rPr>
              <a:t>way.</a:t>
            </a:r>
            <a:endParaRPr lang="en-US" sz="2500" kern="0" dirty="0">
              <a:solidFill>
                <a:srgbClr val="FF0000"/>
              </a:solidFill>
              <a:latin typeface="Verdana"/>
              <a:cs typeface="Verdana"/>
            </a:endParaRPr>
          </a:p>
        </p:txBody>
      </p:sp>
      <p:sp>
        <p:nvSpPr>
          <p:cNvPr id="4" name="Rectangle 3">
            <a:extLst>
              <a:ext uri="{FF2B5EF4-FFF2-40B4-BE49-F238E27FC236}">
                <a16:creationId xmlns:a16="http://schemas.microsoft.com/office/drawing/2014/main" id="{5A614F0B-4A58-480E-A9E1-E54B67D42FFE}"/>
              </a:ext>
            </a:extLst>
          </p:cNvPr>
          <p:cNvSpPr/>
          <p:nvPr/>
        </p:nvSpPr>
        <p:spPr>
          <a:xfrm>
            <a:off x="2589088" y="2270589"/>
            <a:ext cx="6544638" cy="31130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Algorithm + Data structure </a:t>
            </a:r>
          </a:p>
          <a:p>
            <a:pPr algn="ctr"/>
            <a:r>
              <a:rPr lang="en-US" dirty="0">
                <a:solidFill>
                  <a:srgbClr val="FF0000"/>
                </a:solidFill>
                <a:highlight>
                  <a:srgbClr val="FFFF00"/>
                </a:highlight>
              </a:rPr>
              <a:t>=</a:t>
            </a:r>
          </a:p>
          <a:p>
            <a:pPr algn="ctr"/>
            <a:r>
              <a:rPr lang="en-US" dirty="0">
                <a:solidFill>
                  <a:srgbClr val="FF0000"/>
                </a:solidFill>
                <a:highlight>
                  <a:srgbClr val="FFFF00"/>
                </a:highlight>
              </a:rPr>
              <a:t>Program</a:t>
            </a:r>
          </a:p>
        </p:txBody>
      </p:sp>
    </p:spTree>
    <p:extLst>
      <p:ext uri="{BB962C8B-B14F-4D97-AF65-F5344CB8AC3E}">
        <p14:creationId xmlns:p14="http://schemas.microsoft.com/office/powerpoint/2010/main" val="3706015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3093" y="373523"/>
            <a:ext cx="5683635" cy="689932"/>
          </a:xfrm>
          <a:prstGeom prst="rect">
            <a:avLst/>
          </a:prstGeom>
        </p:spPr>
        <p:txBody>
          <a:bodyPr vert="horz" wrap="square" lIns="0" tIns="12700" rIns="0" bIns="0" rtlCol="0">
            <a:spAutoFit/>
          </a:bodyPr>
          <a:lstStyle/>
          <a:p>
            <a:pPr marL="12700">
              <a:lnSpc>
                <a:spcPct val="100000"/>
              </a:lnSpc>
              <a:spcBef>
                <a:spcPts val="100"/>
              </a:spcBef>
            </a:pPr>
            <a:r>
              <a:rPr spc="-5" dirty="0">
                <a:solidFill>
                  <a:srgbClr val="FF0000"/>
                </a:solidFill>
                <a:latin typeface="Arial"/>
                <a:cs typeface="Arial"/>
              </a:rPr>
              <a:t>Asymptotic</a:t>
            </a:r>
            <a:r>
              <a:rPr spc="-40" dirty="0">
                <a:solidFill>
                  <a:srgbClr val="FF0000"/>
                </a:solidFill>
                <a:latin typeface="Arial"/>
                <a:cs typeface="Arial"/>
              </a:rPr>
              <a:t> </a:t>
            </a:r>
            <a:r>
              <a:rPr spc="-5" dirty="0">
                <a:solidFill>
                  <a:srgbClr val="FF0000"/>
                </a:solidFill>
                <a:latin typeface="Arial"/>
                <a:cs typeface="Arial"/>
              </a:rPr>
              <a:t>notation</a:t>
            </a:r>
          </a:p>
        </p:txBody>
      </p:sp>
      <p:sp>
        <p:nvSpPr>
          <p:cNvPr id="3" name="object 3"/>
          <p:cNvSpPr/>
          <p:nvPr/>
        </p:nvSpPr>
        <p:spPr>
          <a:xfrm>
            <a:off x="1611804" y="1954531"/>
            <a:ext cx="9056197" cy="302325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011930" y="4903471"/>
            <a:ext cx="4234815" cy="417195"/>
          </a:xfrm>
          <a:prstGeom prst="rect">
            <a:avLst/>
          </a:prstGeom>
        </p:spPr>
        <p:txBody>
          <a:bodyPr vert="horz" wrap="square" lIns="0" tIns="15240" rIns="0" bIns="0" rtlCol="0">
            <a:spAutoFit/>
          </a:bodyPr>
          <a:lstStyle/>
          <a:p>
            <a:pPr marL="38100">
              <a:spcBef>
                <a:spcPts val="120"/>
              </a:spcBef>
              <a:tabLst>
                <a:tab pos="2512695" algn="l"/>
              </a:tabLst>
            </a:pPr>
            <a:r>
              <a:rPr sz="2000" dirty="0">
                <a:solidFill>
                  <a:srgbClr val="0000CC"/>
                </a:solidFill>
                <a:latin typeface="Arial"/>
                <a:cs typeface="Arial"/>
              </a:rPr>
              <a:t>Graphic</a:t>
            </a:r>
            <a:r>
              <a:rPr sz="2000" spc="10" dirty="0">
                <a:solidFill>
                  <a:srgbClr val="0000CC"/>
                </a:solidFill>
                <a:latin typeface="Arial"/>
                <a:cs typeface="Arial"/>
              </a:rPr>
              <a:t> </a:t>
            </a:r>
            <a:r>
              <a:rPr sz="2000" spc="-5" dirty="0">
                <a:solidFill>
                  <a:srgbClr val="0000CC"/>
                </a:solidFill>
                <a:latin typeface="Arial"/>
                <a:cs typeface="Arial"/>
              </a:rPr>
              <a:t>examples</a:t>
            </a:r>
            <a:r>
              <a:rPr sz="2000" spc="10" dirty="0">
                <a:solidFill>
                  <a:srgbClr val="0000CC"/>
                </a:solidFill>
                <a:latin typeface="Arial"/>
                <a:cs typeface="Arial"/>
              </a:rPr>
              <a:t> </a:t>
            </a:r>
            <a:r>
              <a:rPr sz="2000" dirty="0">
                <a:solidFill>
                  <a:srgbClr val="0000CC"/>
                </a:solidFill>
                <a:latin typeface="Arial"/>
                <a:cs typeface="Arial"/>
              </a:rPr>
              <a:t>of	</a:t>
            </a:r>
            <a:r>
              <a:rPr sz="3825" baseline="-7625" dirty="0">
                <a:latin typeface="Symbol"/>
                <a:cs typeface="Symbol"/>
              </a:rPr>
              <a:t></a:t>
            </a:r>
            <a:r>
              <a:rPr sz="3825" baseline="-7625" dirty="0">
                <a:latin typeface="Times New Roman"/>
                <a:cs typeface="Times New Roman"/>
              </a:rPr>
              <a:t>, </a:t>
            </a:r>
            <a:r>
              <a:rPr sz="3825" i="1" spc="30" baseline="-7625" dirty="0">
                <a:latin typeface="Times New Roman"/>
                <a:cs typeface="Times New Roman"/>
              </a:rPr>
              <a:t>O</a:t>
            </a:r>
            <a:r>
              <a:rPr sz="3825" spc="30" baseline="-7625" dirty="0">
                <a:latin typeface="Times New Roman"/>
                <a:cs typeface="Times New Roman"/>
              </a:rPr>
              <a:t>, </a:t>
            </a:r>
            <a:r>
              <a:rPr sz="2000" dirty="0">
                <a:solidFill>
                  <a:srgbClr val="0000CC"/>
                </a:solidFill>
                <a:latin typeface="Arial"/>
                <a:cs typeface="Arial"/>
              </a:rPr>
              <a:t>and </a:t>
            </a:r>
            <a:r>
              <a:rPr sz="3825" spc="7" baseline="-7625" dirty="0">
                <a:latin typeface="Symbol"/>
                <a:cs typeface="Symbol"/>
              </a:rPr>
              <a:t></a:t>
            </a:r>
            <a:r>
              <a:rPr sz="3825" spc="-359" baseline="-7625" dirty="0">
                <a:latin typeface="Times New Roman"/>
                <a:cs typeface="Times New Roman"/>
              </a:rPr>
              <a:t> </a:t>
            </a:r>
            <a:r>
              <a:rPr sz="2000" dirty="0">
                <a:solidFill>
                  <a:srgbClr val="0000CC"/>
                </a:solidFill>
                <a:latin typeface="Arial"/>
                <a:cs typeface="Arial"/>
              </a:rPr>
              <a:t>.</a:t>
            </a:r>
            <a:endParaRPr sz="2000">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963159" y="3831590"/>
            <a:ext cx="203200" cy="0"/>
          </a:xfrm>
          <a:custGeom>
            <a:avLst/>
            <a:gdLst/>
            <a:ahLst/>
            <a:cxnLst/>
            <a:rect l="l" t="t" r="r" b="b"/>
            <a:pathLst>
              <a:path w="203200">
                <a:moveTo>
                  <a:pt x="0" y="0"/>
                </a:moveTo>
                <a:lnTo>
                  <a:pt x="203200" y="0"/>
                </a:lnTo>
              </a:path>
            </a:pathLst>
          </a:custGeom>
          <a:ln w="11430">
            <a:solidFill>
              <a:srgbClr val="000000"/>
            </a:solidFill>
          </a:ln>
        </p:spPr>
        <p:txBody>
          <a:bodyPr wrap="square" lIns="0" tIns="0" rIns="0" bIns="0" rtlCol="0"/>
          <a:lstStyle/>
          <a:p>
            <a:endParaRPr/>
          </a:p>
        </p:txBody>
      </p:sp>
      <p:sp>
        <p:nvSpPr>
          <p:cNvPr id="3" name="object 3"/>
          <p:cNvSpPr txBox="1"/>
          <p:nvPr/>
        </p:nvSpPr>
        <p:spPr>
          <a:xfrm>
            <a:off x="3931920" y="3548379"/>
            <a:ext cx="3379470" cy="458470"/>
          </a:xfrm>
          <a:prstGeom prst="rect">
            <a:avLst/>
          </a:prstGeom>
        </p:spPr>
        <p:txBody>
          <a:bodyPr vert="horz" wrap="square" lIns="0" tIns="11430" rIns="0" bIns="0" rtlCol="0">
            <a:spAutoFit/>
          </a:bodyPr>
          <a:lstStyle/>
          <a:p>
            <a:pPr marL="38100">
              <a:spcBef>
                <a:spcPts val="90"/>
              </a:spcBef>
            </a:pPr>
            <a:r>
              <a:rPr sz="2850" i="1" spc="-30" dirty="0">
                <a:latin typeface="Times New Roman"/>
                <a:cs typeface="Times New Roman"/>
              </a:rPr>
              <a:t>c</a:t>
            </a:r>
            <a:r>
              <a:rPr sz="3150" spc="-44" baseline="-18518" dirty="0">
                <a:latin typeface="Times New Roman"/>
                <a:cs typeface="Times New Roman"/>
              </a:rPr>
              <a:t>1</a:t>
            </a:r>
            <a:r>
              <a:rPr sz="2850" i="1" spc="-30" dirty="0">
                <a:latin typeface="Times New Roman"/>
                <a:cs typeface="Times New Roman"/>
              </a:rPr>
              <a:t>n</a:t>
            </a:r>
            <a:r>
              <a:rPr sz="3150" spc="-44" baseline="34391" dirty="0">
                <a:latin typeface="Times New Roman"/>
                <a:cs typeface="Times New Roman"/>
              </a:rPr>
              <a:t>2 </a:t>
            </a:r>
            <a:r>
              <a:rPr sz="2850" spc="-5" dirty="0">
                <a:latin typeface="Symbol"/>
                <a:cs typeface="Symbol"/>
              </a:rPr>
              <a:t></a:t>
            </a:r>
            <a:r>
              <a:rPr sz="2850" spc="-5" dirty="0">
                <a:latin typeface="Times New Roman"/>
                <a:cs typeface="Times New Roman"/>
              </a:rPr>
              <a:t> </a:t>
            </a:r>
            <a:r>
              <a:rPr sz="4275" spc="-7" baseline="34113" dirty="0">
                <a:latin typeface="Times New Roman"/>
                <a:cs typeface="Times New Roman"/>
              </a:rPr>
              <a:t>1 </a:t>
            </a:r>
            <a:r>
              <a:rPr sz="2850" i="1" spc="70" dirty="0">
                <a:latin typeface="Times New Roman"/>
                <a:cs typeface="Times New Roman"/>
              </a:rPr>
              <a:t>n</a:t>
            </a:r>
            <a:r>
              <a:rPr sz="3150" spc="104" baseline="34391" dirty="0">
                <a:latin typeface="Times New Roman"/>
                <a:cs typeface="Times New Roman"/>
              </a:rPr>
              <a:t>2 </a:t>
            </a:r>
            <a:r>
              <a:rPr sz="2850" spc="-5" dirty="0">
                <a:latin typeface="Symbol"/>
                <a:cs typeface="Symbol"/>
              </a:rPr>
              <a:t></a:t>
            </a:r>
            <a:r>
              <a:rPr sz="2850" spc="-5" dirty="0">
                <a:latin typeface="Times New Roman"/>
                <a:cs typeface="Times New Roman"/>
              </a:rPr>
              <a:t> </a:t>
            </a:r>
            <a:r>
              <a:rPr sz="2850" spc="-35" dirty="0">
                <a:latin typeface="Times New Roman"/>
                <a:cs typeface="Times New Roman"/>
              </a:rPr>
              <a:t>3</a:t>
            </a:r>
            <a:r>
              <a:rPr sz="2850" i="1" spc="-35" dirty="0">
                <a:latin typeface="Times New Roman"/>
                <a:cs typeface="Times New Roman"/>
              </a:rPr>
              <a:t>n </a:t>
            </a:r>
            <a:r>
              <a:rPr sz="2850" spc="-5" dirty="0">
                <a:latin typeface="Symbol"/>
                <a:cs typeface="Symbol"/>
              </a:rPr>
              <a:t></a:t>
            </a:r>
            <a:r>
              <a:rPr sz="2850" spc="-480" dirty="0">
                <a:latin typeface="Times New Roman"/>
                <a:cs typeface="Times New Roman"/>
              </a:rPr>
              <a:t> </a:t>
            </a:r>
            <a:r>
              <a:rPr sz="2850" i="1" spc="70" dirty="0">
                <a:latin typeface="Times New Roman"/>
                <a:cs typeface="Times New Roman"/>
              </a:rPr>
              <a:t>c</a:t>
            </a:r>
            <a:r>
              <a:rPr sz="3150" spc="104" baseline="-18518" dirty="0">
                <a:latin typeface="Times New Roman"/>
                <a:cs typeface="Times New Roman"/>
              </a:rPr>
              <a:t>2</a:t>
            </a:r>
            <a:r>
              <a:rPr sz="2850" i="1" spc="70" dirty="0">
                <a:latin typeface="Times New Roman"/>
                <a:cs typeface="Times New Roman"/>
              </a:rPr>
              <a:t>n</a:t>
            </a:r>
            <a:r>
              <a:rPr sz="3150" spc="104" baseline="34391" dirty="0">
                <a:latin typeface="Times New Roman"/>
                <a:cs typeface="Times New Roman"/>
              </a:rPr>
              <a:t>2</a:t>
            </a:r>
            <a:endParaRPr sz="3150" baseline="34391">
              <a:latin typeface="Times New Roman"/>
              <a:cs typeface="Times New Roman"/>
            </a:endParaRPr>
          </a:p>
        </p:txBody>
      </p:sp>
      <p:sp>
        <p:nvSpPr>
          <p:cNvPr id="4" name="object 4"/>
          <p:cNvSpPr/>
          <p:nvPr/>
        </p:nvSpPr>
        <p:spPr>
          <a:xfrm>
            <a:off x="4597400" y="5186679"/>
            <a:ext cx="198120" cy="0"/>
          </a:xfrm>
          <a:custGeom>
            <a:avLst/>
            <a:gdLst/>
            <a:ahLst/>
            <a:cxnLst/>
            <a:rect l="l" t="t" r="r" b="b"/>
            <a:pathLst>
              <a:path w="198120">
                <a:moveTo>
                  <a:pt x="0" y="0"/>
                </a:moveTo>
                <a:lnTo>
                  <a:pt x="198120" y="0"/>
                </a:lnTo>
              </a:path>
            </a:pathLst>
          </a:custGeom>
          <a:ln w="11430">
            <a:solidFill>
              <a:srgbClr val="000000"/>
            </a:solidFill>
          </a:ln>
        </p:spPr>
        <p:txBody>
          <a:bodyPr wrap="square" lIns="0" tIns="0" rIns="0" bIns="0" rtlCol="0"/>
          <a:lstStyle/>
          <a:p>
            <a:endParaRPr/>
          </a:p>
        </p:txBody>
      </p:sp>
      <p:sp>
        <p:nvSpPr>
          <p:cNvPr id="5" name="object 5"/>
          <p:cNvSpPr/>
          <p:nvPr/>
        </p:nvSpPr>
        <p:spPr>
          <a:xfrm>
            <a:off x="5137150" y="5186679"/>
            <a:ext cx="203200" cy="0"/>
          </a:xfrm>
          <a:custGeom>
            <a:avLst/>
            <a:gdLst/>
            <a:ahLst/>
            <a:cxnLst/>
            <a:rect l="l" t="t" r="r" b="b"/>
            <a:pathLst>
              <a:path w="203200">
                <a:moveTo>
                  <a:pt x="0" y="0"/>
                </a:moveTo>
                <a:lnTo>
                  <a:pt x="203200" y="0"/>
                </a:lnTo>
              </a:path>
            </a:pathLst>
          </a:custGeom>
          <a:ln w="11430">
            <a:solidFill>
              <a:srgbClr val="000000"/>
            </a:solidFill>
          </a:ln>
        </p:spPr>
        <p:txBody>
          <a:bodyPr wrap="square" lIns="0" tIns="0" rIns="0" bIns="0" rtlCol="0"/>
          <a:lstStyle/>
          <a:p>
            <a:endParaRPr/>
          </a:p>
        </p:txBody>
      </p:sp>
      <p:sp>
        <p:nvSpPr>
          <p:cNvPr id="6" name="object 6"/>
          <p:cNvSpPr txBox="1"/>
          <p:nvPr/>
        </p:nvSpPr>
        <p:spPr>
          <a:xfrm>
            <a:off x="3917950" y="4909821"/>
            <a:ext cx="2120900" cy="720725"/>
          </a:xfrm>
          <a:prstGeom prst="rect">
            <a:avLst/>
          </a:prstGeom>
        </p:spPr>
        <p:txBody>
          <a:bodyPr vert="horz" wrap="square" lIns="0" tIns="15240" rIns="0" bIns="0" rtlCol="0">
            <a:spAutoFit/>
          </a:bodyPr>
          <a:lstStyle/>
          <a:p>
            <a:pPr marL="50800">
              <a:lnSpc>
                <a:spcPts val="2725"/>
              </a:lnSpc>
              <a:spcBef>
                <a:spcPts val="120"/>
              </a:spcBef>
            </a:pPr>
            <a:r>
              <a:rPr sz="2750" i="1" spc="-105" dirty="0">
                <a:latin typeface="Times New Roman"/>
                <a:cs typeface="Times New Roman"/>
              </a:rPr>
              <a:t>c</a:t>
            </a:r>
            <a:r>
              <a:rPr sz="3075" spc="-157" baseline="-18970" dirty="0">
                <a:latin typeface="Times New Roman"/>
                <a:cs typeface="Times New Roman"/>
              </a:rPr>
              <a:t>1 </a:t>
            </a:r>
            <a:r>
              <a:rPr sz="2750" spc="10" dirty="0">
                <a:latin typeface="Symbol"/>
                <a:cs typeface="Symbol"/>
              </a:rPr>
              <a:t></a:t>
            </a:r>
            <a:r>
              <a:rPr sz="2750" spc="10" dirty="0">
                <a:latin typeface="Times New Roman"/>
                <a:cs typeface="Times New Roman"/>
              </a:rPr>
              <a:t> </a:t>
            </a:r>
            <a:r>
              <a:rPr sz="4125" spc="15" baseline="35353" dirty="0">
                <a:latin typeface="Times New Roman"/>
                <a:cs typeface="Times New Roman"/>
              </a:rPr>
              <a:t>1 </a:t>
            </a:r>
            <a:r>
              <a:rPr sz="2750" spc="10" dirty="0">
                <a:latin typeface="Symbol"/>
                <a:cs typeface="Symbol"/>
              </a:rPr>
              <a:t></a:t>
            </a:r>
            <a:r>
              <a:rPr sz="2750" spc="10" dirty="0">
                <a:latin typeface="Times New Roman"/>
                <a:cs typeface="Times New Roman"/>
              </a:rPr>
              <a:t> </a:t>
            </a:r>
            <a:r>
              <a:rPr sz="4125" spc="15" baseline="35353" dirty="0">
                <a:latin typeface="Times New Roman"/>
                <a:cs typeface="Times New Roman"/>
              </a:rPr>
              <a:t>3 </a:t>
            </a:r>
            <a:r>
              <a:rPr sz="2750" spc="10" dirty="0">
                <a:latin typeface="Symbol"/>
                <a:cs typeface="Symbol"/>
              </a:rPr>
              <a:t></a:t>
            </a:r>
            <a:r>
              <a:rPr sz="2750" spc="-135" dirty="0">
                <a:latin typeface="Times New Roman"/>
                <a:cs typeface="Times New Roman"/>
              </a:rPr>
              <a:t> </a:t>
            </a:r>
            <a:r>
              <a:rPr sz="2750" i="1" spc="10" dirty="0">
                <a:latin typeface="Times New Roman"/>
                <a:cs typeface="Times New Roman"/>
              </a:rPr>
              <a:t>c</a:t>
            </a:r>
            <a:r>
              <a:rPr sz="3075" spc="15" baseline="-18970" dirty="0">
                <a:latin typeface="Times New Roman"/>
                <a:cs typeface="Times New Roman"/>
              </a:rPr>
              <a:t>2</a:t>
            </a:r>
            <a:endParaRPr sz="3075" baseline="-18970">
              <a:latin typeface="Times New Roman"/>
              <a:cs typeface="Times New Roman"/>
            </a:endParaRPr>
          </a:p>
          <a:p>
            <a:pPr marL="695960">
              <a:lnSpc>
                <a:spcPts val="2725"/>
              </a:lnSpc>
              <a:tabLst>
                <a:tab pos="1235075" algn="l"/>
              </a:tabLst>
            </a:pPr>
            <a:r>
              <a:rPr sz="2750" spc="10" dirty="0">
                <a:latin typeface="Times New Roman"/>
                <a:cs typeface="Times New Roman"/>
              </a:rPr>
              <a:t>2	</a:t>
            </a:r>
            <a:r>
              <a:rPr sz="2750" i="1" spc="10" dirty="0">
                <a:latin typeface="Times New Roman"/>
                <a:cs typeface="Times New Roman"/>
              </a:rPr>
              <a:t>n</a:t>
            </a:r>
            <a:endParaRPr sz="2750">
              <a:latin typeface="Times New Roman"/>
              <a:cs typeface="Times New Roman"/>
            </a:endParaRPr>
          </a:p>
        </p:txBody>
      </p:sp>
      <p:sp>
        <p:nvSpPr>
          <p:cNvPr id="7" name="object 7"/>
          <p:cNvSpPr txBox="1"/>
          <p:nvPr/>
        </p:nvSpPr>
        <p:spPr>
          <a:xfrm>
            <a:off x="6031229" y="6123941"/>
            <a:ext cx="204470" cy="455295"/>
          </a:xfrm>
          <a:prstGeom prst="rect">
            <a:avLst/>
          </a:prstGeom>
        </p:spPr>
        <p:txBody>
          <a:bodyPr vert="horz" wrap="square" lIns="0" tIns="15240" rIns="0" bIns="0" rtlCol="0">
            <a:spAutoFit/>
          </a:bodyPr>
          <a:lstStyle/>
          <a:p>
            <a:pPr marL="12700">
              <a:spcBef>
                <a:spcPts val="120"/>
              </a:spcBef>
            </a:pPr>
            <a:r>
              <a:rPr sz="2800" spc="5" dirty="0">
                <a:latin typeface="Times New Roman"/>
                <a:cs typeface="Times New Roman"/>
              </a:rPr>
              <a:t>2</a:t>
            </a:r>
            <a:endParaRPr sz="2800">
              <a:latin typeface="Times New Roman"/>
              <a:cs typeface="Times New Roman"/>
            </a:endParaRPr>
          </a:p>
        </p:txBody>
      </p:sp>
      <p:sp>
        <p:nvSpPr>
          <p:cNvPr id="8" name="object 8"/>
          <p:cNvSpPr txBox="1"/>
          <p:nvPr/>
        </p:nvSpPr>
        <p:spPr>
          <a:xfrm>
            <a:off x="6000750" y="5847080"/>
            <a:ext cx="2602230" cy="455295"/>
          </a:xfrm>
          <a:prstGeom prst="rect">
            <a:avLst/>
          </a:prstGeom>
        </p:spPr>
        <p:txBody>
          <a:bodyPr vert="horz" wrap="square" lIns="0" tIns="15240" rIns="0" bIns="0" rtlCol="0">
            <a:spAutoFit/>
          </a:bodyPr>
          <a:lstStyle/>
          <a:p>
            <a:pPr marL="38100">
              <a:spcBef>
                <a:spcPts val="120"/>
              </a:spcBef>
            </a:pPr>
            <a:r>
              <a:rPr sz="4200" u="sng" spc="7" baseline="34722" dirty="0">
                <a:uFill>
                  <a:solidFill>
                    <a:srgbClr val="000000"/>
                  </a:solidFill>
                </a:uFill>
                <a:latin typeface="Times New Roman"/>
                <a:cs typeface="Times New Roman"/>
              </a:rPr>
              <a:t>1</a:t>
            </a:r>
            <a:r>
              <a:rPr sz="4200" spc="-217" baseline="34722" dirty="0">
                <a:latin typeface="Times New Roman"/>
                <a:cs typeface="Times New Roman"/>
              </a:rPr>
              <a:t> </a:t>
            </a:r>
            <a:r>
              <a:rPr sz="2800" i="1" spc="75" dirty="0">
                <a:latin typeface="Times New Roman"/>
                <a:cs typeface="Times New Roman"/>
              </a:rPr>
              <a:t>n</a:t>
            </a:r>
            <a:r>
              <a:rPr sz="3150" spc="112" baseline="33068" dirty="0">
                <a:latin typeface="Times New Roman"/>
                <a:cs typeface="Times New Roman"/>
              </a:rPr>
              <a:t>2</a:t>
            </a:r>
            <a:r>
              <a:rPr sz="3150" spc="359" baseline="33068" dirty="0">
                <a:latin typeface="Times New Roman"/>
                <a:cs typeface="Times New Roman"/>
              </a:rPr>
              <a:t> </a:t>
            </a:r>
            <a:r>
              <a:rPr sz="2800" spc="5" dirty="0">
                <a:latin typeface="Symbol"/>
                <a:cs typeface="Symbol"/>
              </a:rPr>
              <a:t></a:t>
            </a:r>
            <a:r>
              <a:rPr sz="2800" spc="-275" dirty="0">
                <a:latin typeface="Times New Roman"/>
                <a:cs typeface="Times New Roman"/>
              </a:rPr>
              <a:t> </a:t>
            </a:r>
            <a:r>
              <a:rPr sz="2800" spc="-15" dirty="0">
                <a:latin typeface="Times New Roman"/>
                <a:cs typeface="Times New Roman"/>
              </a:rPr>
              <a:t>3</a:t>
            </a:r>
            <a:r>
              <a:rPr sz="2800" i="1" spc="-15" dirty="0">
                <a:latin typeface="Times New Roman"/>
                <a:cs typeface="Times New Roman"/>
              </a:rPr>
              <a:t>n</a:t>
            </a:r>
            <a:r>
              <a:rPr sz="2800" i="1" spc="-60" dirty="0">
                <a:latin typeface="Times New Roman"/>
                <a:cs typeface="Times New Roman"/>
              </a:rPr>
              <a:t> </a:t>
            </a:r>
            <a:r>
              <a:rPr sz="2800" spc="5" dirty="0">
                <a:latin typeface="Symbol"/>
                <a:cs typeface="Symbol"/>
              </a:rPr>
              <a:t></a:t>
            </a:r>
            <a:r>
              <a:rPr sz="2800" spc="-100" dirty="0">
                <a:latin typeface="Times New Roman"/>
                <a:cs typeface="Times New Roman"/>
              </a:rPr>
              <a:t> </a:t>
            </a:r>
            <a:r>
              <a:rPr sz="2800" spc="60" dirty="0">
                <a:latin typeface="Symbol"/>
                <a:cs typeface="Symbol"/>
              </a:rPr>
              <a:t></a:t>
            </a:r>
            <a:r>
              <a:rPr sz="2800" spc="60" dirty="0">
                <a:latin typeface="Times New Roman"/>
                <a:cs typeface="Times New Roman"/>
              </a:rPr>
              <a:t>(</a:t>
            </a:r>
            <a:r>
              <a:rPr sz="2800" i="1" spc="60" dirty="0">
                <a:latin typeface="Times New Roman"/>
                <a:cs typeface="Times New Roman"/>
              </a:rPr>
              <a:t>n</a:t>
            </a:r>
            <a:r>
              <a:rPr sz="3150" spc="89" baseline="33068" dirty="0">
                <a:latin typeface="Times New Roman"/>
                <a:cs typeface="Times New Roman"/>
              </a:rPr>
              <a:t>2</a:t>
            </a:r>
            <a:r>
              <a:rPr sz="3150" spc="-352" baseline="33068" dirty="0">
                <a:latin typeface="Times New Roman"/>
                <a:cs typeface="Times New Roman"/>
              </a:rPr>
              <a:t> </a:t>
            </a:r>
            <a:r>
              <a:rPr sz="2800" dirty="0">
                <a:latin typeface="Times New Roman"/>
                <a:cs typeface="Times New Roman"/>
              </a:rPr>
              <a:t>)</a:t>
            </a:r>
            <a:endParaRPr sz="2800">
              <a:latin typeface="Times New Roman"/>
              <a:cs typeface="Times New Roman"/>
            </a:endParaRPr>
          </a:p>
        </p:txBody>
      </p:sp>
      <p:sp>
        <p:nvSpPr>
          <p:cNvPr id="9" name="object 9"/>
          <p:cNvSpPr txBox="1"/>
          <p:nvPr/>
        </p:nvSpPr>
        <p:spPr>
          <a:xfrm>
            <a:off x="4729479" y="5847080"/>
            <a:ext cx="944880" cy="455295"/>
          </a:xfrm>
          <a:prstGeom prst="rect">
            <a:avLst/>
          </a:prstGeom>
        </p:spPr>
        <p:txBody>
          <a:bodyPr vert="horz" wrap="square" lIns="0" tIns="15240" rIns="0" bIns="0" rtlCol="0">
            <a:spAutoFit/>
          </a:bodyPr>
          <a:lstStyle/>
          <a:p>
            <a:pPr marL="38100">
              <a:spcBef>
                <a:spcPts val="120"/>
              </a:spcBef>
            </a:pPr>
            <a:r>
              <a:rPr sz="2800" i="1" spc="-20" dirty="0">
                <a:latin typeface="Times New Roman"/>
                <a:cs typeface="Times New Roman"/>
              </a:rPr>
              <a:t>n</a:t>
            </a:r>
            <a:r>
              <a:rPr sz="3150" spc="-30" baseline="-18518" dirty="0">
                <a:latin typeface="Times New Roman"/>
                <a:cs typeface="Times New Roman"/>
              </a:rPr>
              <a:t>0 </a:t>
            </a:r>
            <a:r>
              <a:rPr sz="2800" spc="5" dirty="0">
                <a:latin typeface="Symbol"/>
                <a:cs typeface="Symbol"/>
              </a:rPr>
              <a:t></a:t>
            </a:r>
            <a:r>
              <a:rPr sz="2800" spc="-320" dirty="0">
                <a:latin typeface="Times New Roman"/>
                <a:cs typeface="Times New Roman"/>
              </a:rPr>
              <a:t> </a:t>
            </a:r>
            <a:r>
              <a:rPr sz="2800" spc="5" dirty="0">
                <a:latin typeface="Times New Roman"/>
                <a:cs typeface="Times New Roman"/>
              </a:rPr>
              <a:t>7</a:t>
            </a:r>
            <a:endParaRPr sz="2800">
              <a:latin typeface="Times New Roman"/>
              <a:cs typeface="Times New Roman"/>
            </a:endParaRPr>
          </a:p>
        </p:txBody>
      </p:sp>
      <p:sp>
        <p:nvSpPr>
          <p:cNvPr id="10" name="object 10"/>
          <p:cNvSpPr txBox="1">
            <a:spLocks noGrp="1"/>
          </p:cNvSpPr>
          <p:nvPr>
            <p:ph type="title"/>
          </p:nvPr>
        </p:nvSpPr>
        <p:spPr>
          <a:xfrm>
            <a:off x="2760433" y="329818"/>
            <a:ext cx="3780609" cy="689932"/>
          </a:xfrm>
          <a:prstGeom prst="rect">
            <a:avLst/>
          </a:prstGeom>
        </p:spPr>
        <p:txBody>
          <a:bodyPr vert="horz" wrap="square" lIns="0" tIns="12700" rIns="0" bIns="0" rtlCol="0">
            <a:spAutoFit/>
          </a:bodyPr>
          <a:lstStyle/>
          <a:p>
            <a:pPr marL="12700">
              <a:lnSpc>
                <a:spcPct val="100000"/>
              </a:lnSpc>
              <a:spcBef>
                <a:spcPts val="100"/>
              </a:spcBef>
            </a:pPr>
            <a:r>
              <a:rPr dirty="0">
                <a:latin typeface="Arial"/>
                <a:cs typeface="Arial"/>
              </a:rPr>
              <a:t>E</a:t>
            </a:r>
            <a:r>
              <a:rPr spc="-5" dirty="0">
                <a:latin typeface="Arial"/>
                <a:cs typeface="Arial"/>
              </a:rPr>
              <a:t>x</a:t>
            </a:r>
            <a:r>
              <a:rPr spc="5" dirty="0">
                <a:latin typeface="Arial"/>
                <a:cs typeface="Arial"/>
              </a:rPr>
              <a:t>a</a:t>
            </a:r>
            <a:r>
              <a:rPr dirty="0">
                <a:latin typeface="Arial"/>
                <a:cs typeface="Arial"/>
              </a:rPr>
              <a:t>m</a:t>
            </a:r>
            <a:r>
              <a:rPr spc="-10" dirty="0">
                <a:latin typeface="Arial"/>
                <a:cs typeface="Arial"/>
              </a:rPr>
              <a:t>p</a:t>
            </a:r>
            <a:r>
              <a:rPr spc="-5" dirty="0">
                <a:latin typeface="Arial"/>
                <a:cs typeface="Arial"/>
              </a:rPr>
              <a:t>le</a:t>
            </a:r>
          </a:p>
        </p:txBody>
      </p:sp>
      <p:sp>
        <p:nvSpPr>
          <p:cNvPr id="11" name="object 11"/>
          <p:cNvSpPr txBox="1"/>
          <p:nvPr/>
        </p:nvSpPr>
        <p:spPr>
          <a:xfrm>
            <a:off x="3724910" y="1780540"/>
            <a:ext cx="1602740" cy="452120"/>
          </a:xfrm>
          <a:prstGeom prst="rect">
            <a:avLst/>
          </a:prstGeom>
        </p:spPr>
        <p:txBody>
          <a:bodyPr vert="horz" wrap="square" lIns="0" tIns="12700" rIns="0" bIns="0" rtlCol="0">
            <a:spAutoFit/>
          </a:bodyPr>
          <a:lstStyle/>
          <a:p>
            <a:pPr marL="12700">
              <a:spcBef>
                <a:spcPts val="100"/>
              </a:spcBef>
            </a:pPr>
            <a:r>
              <a:rPr sz="2800" spc="-5" dirty="0">
                <a:latin typeface="Arial"/>
                <a:cs typeface="Arial"/>
              </a:rPr>
              <a:t>Show</a:t>
            </a:r>
            <a:r>
              <a:rPr sz="2800" spc="-110" dirty="0">
                <a:latin typeface="Arial"/>
                <a:cs typeface="Arial"/>
              </a:rPr>
              <a:t> </a:t>
            </a:r>
            <a:r>
              <a:rPr sz="2800" spc="-5" dirty="0">
                <a:latin typeface="Arial"/>
                <a:cs typeface="Arial"/>
              </a:rPr>
              <a:t>that</a:t>
            </a:r>
            <a:endParaRPr sz="2800">
              <a:latin typeface="Arial"/>
              <a:cs typeface="Arial"/>
            </a:endParaRPr>
          </a:p>
        </p:txBody>
      </p:sp>
      <p:sp>
        <p:nvSpPr>
          <p:cNvPr id="12" name="object 12"/>
          <p:cNvSpPr txBox="1"/>
          <p:nvPr/>
        </p:nvSpPr>
        <p:spPr>
          <a:xfrm>
            <a:off x="3699510" y="2810509"/>
            <a:ext cx="5134610" cy="452120"/>
          </a:xfrm>
          <a:prstGeom prst="rect">
            <a:avLst/>
          </a:prstGeom>
        </p:spPr>
        <p:txBody>
          <a:bodyPr vert="horz" wrap="square" lIns="0" tIns="12700" rIns="0" bIns="0" rtlCol="0">
            <a:spAutoFit/>
          </a:bodyPr>
          <a:lstStyle/>
          <a:p>
            <a:pPr marL="38100">
              <a:spcBef>
                <a:spcPts val="100"/>
              </a:spcBef>
            </a:pPr>
            <a:r>
              <a:rPr sz="2800" spc="-5" dirty="0">
                <a:solidFill>
                  <a:srgbClr val="0000CC"/>
                </a:solidFill>
                <a:latin typeface="Arial"/>
                <a:cs typeface="Arial"/>
              </a:rPr>
              <a:t>We </a:t>
            </a:r>
            <a:r>
              <a:rPr sz="2800" dirty="0">
                <a:solidFill>
                  <a:srgbClr val="0000CC"/>
                </a:solidFill>
                <a:latin typeface="Arial"/>
                <a:cs typeface="Arial"/>
              </a:rPr>
              <a:t>must </a:t>
            </a:r>
            <a:r>
              <a:rPr sz="2800" spc="-5" dirty="0">
                <a:solidFill>
                  <a:srgbClr val="0000CC"/>
                </a:solidFill>
                <a:latin typeface="Arial"/>
                <a:cs typeface="Arial"/>
              </a:rPr>
              <a:t>find </a:t>
            </a:r>
            <a:r>
              <a:rPr sz="2800" i="1" spc="5" dirty="0">
                <a:solidFill>
                  <a:srgbClr val="0000CC"/>
                </a:solidFill>
                <a:latin typeface="Arial"/>
                <a:cs typeface="Arial"/>
              </a:rPr>
              <a:t>c</a:t>
            </a:r>
            <a:r>
              <a:rPr sz="2400" i="1" spc="7" baseline="-17361" dirty="0">
                <a:solidFill>
                  <a:srgbClr val="0000CC"/>
                </a:solidFill>
                <a:latin typeface="Arial"/>
                <a:cs typeface="Arial"/>
              </a:rPr>
              <a:t>1 </a:t>
            </a:r>
            <a:r>
              <a:rPr sz="2800" spc="-5" dirty="0">
                <a:solidFill>
                  <a:srgbClr val="0000CC"/>
                </a:solidFill>
                <a:latin typeface="Arial"/>
                <a:cs typeface="Arial"/>
              </a:rPr>
              <a:t>and </a:t>
            </a:r>
            <a:r>
              <a:rPr sz="2800" i="1" spc="5" dirty="0">
                <a:solidFill>
                  <a:srgbClr val="0000CC"/>
                </a:solidFill>
                <a:latin typeface="Arial"/>
                <a:cs typeface="Arial"/>
              </a:rPr>
              <a:t>c</a:t>
            </a:r>
            <a:r>
              <a:rPr sz="2400" i="1" spc="7" baseline="-17361" dirty="0">
                <a:solidFill>
                  <a:srgbClr val="0000CC"/>
                </a:solidFill>
                <a:latin typeface="Arial"/>
                <a:cs typeface="Arial"/>
              </a:rPr>
              <a:t>2 </a:t>
            </a:r>
            <a:r>
              <a:rPr sz="2800" spc="-5" dirty="0">
                <a:solidFill>
                  <a:srgbClr val="0000CC"/>
                </a:solidFill>
                <a:latin typeface="Arial"/>
                <a:cs typeface="Arial"/>
              </a:rPr>
              <a:t>such</a:t>
            </a:r>
            <a:r>
              <a:rPr sz="2800" spc="-120" dirty="0">
                <a:solidFill>
                  <a:srgbClr val="0000CC"/>
                </a:solidFill>
                <a:latin typeface="Arial"/>
                <a:cs typeface="Arial"/>
              </a:rPr>
              <a:t> </a:t>
            </a:r>
            <a:r>
              <a:rPr sz="2800" spc="-5" dirty="0">
                <a:solidFill>
                  <a:srgbClr val="0000CC"/>
                </a:solidFill>
                <a:latin typeface="Arial"/>
                <a:cs typeface="Arial"/>
              </a:rPr>
              <a:t>that</a:t>
            </a:r>
            <a:endParaRPr sz="2800">
              <a:latin typeface="Arial"/>
              <a:cs typeface="Arial"/>
            </a:endParaRPr>
          </a:p>
        </p:txBody>
      </p:sp>
      <p:sp>
        <p:nvSpPr>
          <p:cNvPr id="13" name="object 13"/>
          <p:cNvSpPr txBox="1"/>
          <p:nvPr/>
        </p:nvSpPr>
        <p:spPr>
          <a:xfrm>
            <a:off x="3798570" y="3693573"/>
            <a:ext cx="4860290" cy="1149350"/>
          </a:xfrm>
          <a:prstGeom prst="rect">
            <a:avLst/>
          </a:prstGeom>
        </p:spPr>
        <p:txBody>
          <a:bodyPr vert="horz" wrap="square" lIns="0" tIns="144145" rIns="0" bIns="0" rtlCol="0">
            <a:spAutoFit/>
          </a:bodyPr>
          <a:lstStyle/>
          <a:p>
            <a:pPr marL="1182370">
              <a:spcBef>
                <a:spcPts val="1135"/>
              </a:spcBef>
            </a:pPr>
            <a:r>
              <a:rPr sz="2850" spc="-5" dirty="0">
                <a:latin typeface="Times New Roman"/>
                <a:cs typeface="Times New Roman"/>
              </a:rPr>
              <a:t>2</a:t>
            </a:r>
            <a:endParaRPr sz="2850">
              <a:latin typeface="Times New Roman"/>
              <a:cs typeface="Times New Roman"/>
            </a:endParaRPr>
          </a:p>
          <a:p>
            <a:pPr marL="38100">
              <a:spcBef>
                <a:spcPts val="1030"/>
              </a:spcBef>
            </a:pPr>
            <a:r>
              <a:rPr sz="2800" spc="-5" dirty="0">
                <a:solidFill>
                  <a:srgbClr val="0000CC"/>
                </a:solidFill>
                <a:latin typeface="Arial"/>
                <a:cs typeface="Arial"/>
              </a:rPr>
              <a:t>Dividing bothsides by </a:t>
            </a:r>
            <a:r>
              <a:rPr sz="2800" spc="30" dirty="0">
                <a:solidFill>
                  <a:srgbClr val="0000CC"/>
                </a:solidFill>
                <a:latin typeface="Arial"/>
                <a:cs typeface="Arial"/>
              </a:rPr>
              <a:t>n</a:t>
            </a:r>
            <a:r>
              <a:rPr sz="2400" spc="44" baseline="19097" dirty="0">
                <a:solidFill>
                  <a:srgbClr val="0000CC"/>
                </a:solidFill>
                <a:latin typeface="Arial"/>
                <a:cs typeface="Arial"/>
              </a:rPr>
              <a:t>2</a:t>
            </a:r>
            <a:r>
              <a:rPr sz="2400" spc="419" baseline="19097" dirty="0">
                <a:solidFill>
                  <a:srgbClr val="0000CC"/>
                </a:solidFill>
                <a:latin typeface="Arial"/>
                <a:cs typeface="Arial"/>
              </a:rPr>
              <a:t> </a:t>
            </a:r>
            <a:r>
              <a:rPr sz="2800" spc="-5" dirty="0">
                <a:solidFill>
                  <a:srgbClr val="0000CC"/>
                </a:solidFill>
                <a:latin typeface="Arial"/>
                <a:cs typeface="Arial"/>
              </a:rPr>
              <a:t>yields</a:t>
            </a:r>
            <a:endParaRPr sz="2800">
              <a:latin typeface="Arial"/>
              <a:cs typeface="Arial"/>
            </a:endParaRPr>
          </a:p>
        </p:txBody>
      </p:sp>
      <p:sp>
        <p:nvSpPr>
          <p:cNvPr id="14" name="object 14"/>
          <p:cNvSpPr txBox="1"/>
          <p:nvPr/>
        </p:nvSpPr>
        <p:spPr>
          <a:xfrm>
            <a:off x="3724910" y="5934709"/>
            <a:ext cx="557530" cy="452120"/>
          </a:xfrm>
          <a:prstGeom prst="rect">
            <a:avLst/>
          </a:prstGeom>
        </p:spPr>
        <p:txBody>
          <a:bodyPr vert="horz" wrap="square" lIns="0" tIns="12700" rIns="0" bIns="0" rtlCol="0">
            <a:spAutoFit/>
          </a:bodyPr>
          <a:lstStyle/>
          <a:p>
            <a:pPr marL="12700">
              <a:spcBef>
                <a:spcPts val="100"/>
              </a:spcBef>
            </a:pPr>
            <a:r>
              <a:rPr sz="2800" spc="-15" dirty="0">
                <a:solidFill>
                  <a:srgbClr val="0000CC"/>
                </a:solidFill>
                <a:latin typeface="Arial"/>
                <a:cs typeface="Arial"/>
              </a:rPr>
              <a:t>F</a:t>
            </a:r>
            <a:r>
              <a:rPr sz="2800" spc="-5" dirty="0">
                <a:solidFill>
                  <a:srgbClr val="0000CC"/>
                </a:solidFill>
                <a:latin typeface="Arial"/>
                <a:cs typeface="Arial"/>
              </a:rPr>
              <a:t>or</a:t>
            </a:r>
            <a:endParaRPr sz="2800">
              <a:latin typeface="Arial"/>
              <a:cs typeface="Arial"/>
            </a:endParaRPr>
          </a:p>
        </p:txBody>
      </p:sp>
      <p:sp>
        <p:nvSpPr>
          <p:cNvPr id="15" name="object 15"/>
          <p:cNvSpPr/>
          <p:nvPr/>
        </p:nvSpPr>
        <p:spPr>
          <a:xfrm>
            <a:off x="6568440" y="2038350"/>
            <a:ext cx="193040" cy="0"/>
          </a:xfrm>
          <a:custGeom>
            <a:avLst/>
            <a:gdLst/>
            <a:ahLst/>
            <a:cxnLst/>
            <a:rect l="l" t="t" r="r" b="b"/>
            <a:pathLst>
              <a:path w="193039">
                <a:moveTo>
                  <a:pt x="0" y="0"/>
                </a:moveTo>
                <a:lnTo>
                  <a:pt x="193039" y="0"/>
                </a:lnTo>
              </a:path>
            </a:pathLst>
          </a:custGeom>
          <a:ln w="10160">
            <a:solidFill>
              <a:srgbClr val="000000"/>
            </a:solidFill>
          </a:ln>
        </p:spPr>
        <p:txBody>
          <a:bodyPr wrap="square" lIns="0" tIns="0" rIns="0" bIns="0" rtlCol="0"/>
          <a:lstStyle/>
          <a:p>
            <a:endParaRPr/>
          </a:p>
        </p:txBody>
      </p:sp>
      <p:sp>
        <p:nvSpPr>
          <p:cNvPr id="16" name="object 16"/>
          <p:cNvSpPr txBox="1"/>
          <p:nvPr/>
        </p:nvSpPr>
        <p:spPr>
          <a:xfrm>
            <a:off x="6570979" y="2033270"/>
            <a:ext cx="198120" cy="440055"/>
          </a:xfrm>
          <a:prstGeom prst="rect">
            <a:avLst/>
          </a:prstGeom>
        </p:spPr>
        <p:txBody>
          <a:bodyPr vert="horz" wrap="square" lIns="0" tIns="15240" rIns="0" bIns="0" rtlCol="0">
            <a:spAutoFit/>
          </a:bodyPr>
          <a:lstStyle/>
          <a:p>
            <a:pPr marL="12700">
              <a:spcBef>
                <a:spcPts val="120"/>
              </a:spcBef>
            </a:pPr>
            <a:r>
              <a:rPr sz="2700" spc="5" dirty="0">
                <a:latin typeface="Times New Roman"/>
                <a:cs typeface="Times New Roman"/>
              </a:rPr>
              <a:t>2</a:t>
            </a:r>
            <a:endParaRPr sz="2700">
              <a:latin typeface="Times New Roman"/>
              <a:cs typeface="Times New Roman"/>
            </a:endParaRPr>
          </a:p>
        </p:txBody>
      </p:sp>
      <p:sp>
        <p:nvSpPr>
          <p:cNvPr id="17" name="object 17"/>
          <p:cNvSpPr txBox="1"/>
          <p:nvPr/>
        </p:nvSpPr>
        <p:spPr>
          <a:xfrm>
            <a:off x="5582921" y="1766570"/>
            <a:ext cx="3466465" cy="440055"/>
          </a:xfrm>
          <a:prstGeom prst="rect">
            <a:avLst/>
          </a:prstGeom>
        </p:spPr>
        <p:txBody>
          <a:bodyPr vert="horz" wrap="square" lIns="0" tIns="15240" rIns="0" bIns="0" rtlCol="0">
            <a:spAutoFit/>
          </a:bodyPr>
          <a:lstStyle/>
          <a:p>
            <a:pPr marL="38100">
              <a:spcBef>
                <a:spcPts val="120"/>
              </a:spcBef>
            </a:pPr>
            <a:r>
              <a:rPr sz="2700" i="1" dirty="0">
                <a:latin typeface="Times New Roman"/>
                <a:cs typeface="Times New Roman"/>
              </a:rPr>
              <a:t>f</a:t>
            </a:r>
            <a:r>
              <a:rPr sz="2700" i="1" spc="-40" dirty="0">
                <a:latin typeface="Times New Roman"/>
                <a:cs typeface="Times New Roman"/>
              </a:rPr>
              <a:t> </a:t>
            </a:r>
            <a:r>
              <a:rPr sz="2700" spc="40" dirty="0">
                <a:latin typeface="Times New Roman"/>
                <a:cs typeface="Times New Roman"/>
              </a:rPr>
              <a:t>(</a:t>
            </a:r>
            <a:r>
              <a:rPr sz="2700" i="1" spc="40" dirty="0">
                <a:latin typeface="Times New Roman"/>
                <a:cs typeface="Times New Roman"/>
              </a:rPr>
              <a:t>n</a:t>
            </a:r>
            <a:r>
              <a:rPr sz="2700" spc="40" dirty="0">
                <a:latin typeface="Times New Roman"/>
                <a:cs typeface="Times New Roman"/>
              </a:rPr>
              <a:t>)</a:t>
            </a:r>
            <a:r>
              <a:rPr sz="2700" spc="-55" dirty="0">
                <a:latin typeface="Times New Roman"/>
                <a:cs typeface="Times New Roman"/>
              </a:rPr>
              <a:t> </a:t>
            </a:r>
            <a:r>
              <a:rPr sz="2700" dirty="0">
                <a:latin typeface="Symbol"/>
                <a:cs typeface="Symbol"/>
              </a:rPr>
              <a:t></a:t>
            </a:r>
            <a:r>
              <a:rPr sz="2700" spc="75" dirty="0">
                <a:latin typeface="Times New Roman"/>
                <a:cs typeface="Times New Roman"/>
              </a:rPr>
              <a:t> </a:t>
            </a:r>
            <a:r>
              <a:rPr sz="4050" spc="7" baseline="34979" dirty="0">
                <a:latin typeface="Times New Roman"/>
                <a:cs typeface="Times New Roman"/>
              </a:rPr>
              <a:t>1</a:t>
            </a:r>
            <a:r>
              <a:rPr sz="4050" spc="-195" baseline="34979" dirty="0">
                <a:latin typeface="Times New Roman"/>
                <a:cs typeface="Times New Roman"/>
              </a:rPr>
              <a:t> </a:t>
            </a:r>
            <a:r>
              <a:rPr sz="2700" i="1" spc="60" dirty="0">
                <a:latin typeface="Times New Roman"/>
                <a:cs typeface="Times New Roman"/>
              </a:rPr>
              <a:t>n</a:t>
            </a:r>
            <a:r>
              <a:rPr sz="3075" spc="89" baseline="32520" dirty="0">
                <a:latin typeface="Times New Roman"/>
                <a:cs typeface="Times New Roman"/>
              </a:rPr>
              <a:t>2</a:t>
            </a:r>
            <a:r>
              <a:rPr sz="3075" spc="345" baseline="32520" dirty="0">
                <a:latin typeface="Times New Roman"/>
                <a:cs typeface="Times New Roman"/>
              </a:rPr>
              <a:t> </a:t>
            </a:r>
            <a:r>
              <a:rPr sz="2700" dirty="0">
                <a:latin typeface="Symbol"/>
                <a:cs typeface="Symbol"/>
              </a:rPr>
              <a:t></a:t>
            </a:r>
            <a:r>
              <a:rPr sz="2700" spc="-265" dirty="0">
                <a:latin typeface="Times New Roman"/>
                <a:cs typeface="Times New Roman"/>
              </a:rPr>
              <a:t> </a:t>
            </a:r>
            <a:r>
              <a:rPr sz="2700" spc="-15" dirty="0">
                <a:latin typeface="Times New Roman"/>
                <a:cs typeface="Times New Roman"/>
              </a:rPr>
              <a:t>3</a:t>
            </a:r>
            <a:r>
              <a:rPr sz="2700" i="1" spc="-15" dirty="0">
                <a:latin typeface="Times New Roman"/>
                <a:cs typeface="Times New Roman"/>
              </a:rPr>
              <a:t>n</a:t>
            </a:r>
            <a:r>
              <a:rPr sz="2700" i="1" spc="-50" dirty="0">
                <a:latin typeface="Times New Roman"/>
                <a:cs typeface="Times New Roman"/>
              </a:rPr>
              <a:t> </a:t>
            </a:r>
            <a:r>
              <a:rPr sz="2700" dirty="0">
                <a:latin typeface="Symbol"/>
                <a:cs typeface="Symbol"/>
              </a:rPr>
              <a:t></a:t>
            </a:r>
            <a:r>
              <a:rPr sz="2700" spc="-95" dirty="0">
                <a:latin typeface="Times New Roman"/>
                <a:cs typeface="Times New Roman"/>
              </a:rPr>
              <a:t> </a:t>
            </a:r>
            <a:r>
              <a:rPr sz="2700" spc="55" dirty="0">
                <a:latin typeface="Symbol"/>
                <a:cs typeface="Symbol"/>
              </a:rPr>
              <a:t></a:t>
            </a:r>
            <a:r>
              <a:rPr sz="2700" spc="55" dirty="0">
                <a:latin typeface="Times New Roman"/>
                <a:cs typeface="Times New Roman"/>
              </a:rPr>
              <a:t>(</a:t>
            </a:r>
            <a:r>
              <a:rPr sz="2700" i="1" spc="55" dirty="0">
                <a:latin typeface="Times New Roman"/>
                <a:cs typeface="Times New Roman"/>
              </a:rPr>
              <a:t>n</a:t>
            </a:r>
            <a:r>
              <a:rPr sz="3075" spc="82" baseline="32520" dirty="0">
                <a:latin typeface="Times New Roman"/>
                <a:cs typeface="Times New Roman"/>
              </a:rPr>
              <a:t>2</a:t>
            </a:r>
            <a:r>
              <a:rPr sz="3075" spc="-352" baseline="32520" dirty="0">
                <a:latin typeface="Times New Roman"/>
                <a:cs typeface="Times New Roman"/>
              </a:rPr>
              <a:t> </a:t>
            </a:r>
            <a:r>
              <a:rPr sz="2700" dirty="0">
                <a:latin typeface="Times New Roman"/>
                <a:cs typeface="Times New Roman"/>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5512" y="367289"/>
            <a:ext cx="4096114" cy="689932"/>
          </a:xfrm>
          <a:prstGeom prst="rect">
            <a:avLst/>
          </a:prstGeom>
        </p:spPr>
        <p:txBody>
          <a:bodyPr vert="horz" wrap="square" lIns="0" tIns="12700" rIns="0" bIns="0" rtlCol="0">
            <a:spAutoFit/>
          </a:bodyPr>
          <a:lstStyle/>
          <a:p>
            <a:pPr marL="12700">
              <a:lnSpc>
                <a:spcPct val="100000"/>
              </a:lnSpc>
              <a:spcBef>
                <a:spcPts val="100"/>
              </a:spcBef>
            </a:pPr>
            <a:r>
              <a:rPr spc="-5" dirty="0">
                <a:latin typeface="Arial"/>
                <a:cs typeface="Arial"/>
              </a:rPr>
              <a:t>Theorem</a:t>
            </a:r>
          </a:p>
        </p:txBody>
      </p:sp>
      <p:sp>
        <p:nvSpPr>
          <p:cNvPr id="3" name="object 3"/>
          <p:cNvSpPr txBox="1"/>
          <p:nvPr/>
        </p:nvSpPr>
        <p:spPr>
          <a:xfrm>
            <a:off x="7706359" y="2099309"/>
            <a:ext cx="2385060" cy="513080"/>
          </a:xfrm>
          <a:prstGeom prst="rect">
            <a:avLst/>
          </a:prstGeom>
        </p:spPr>
        <p:txBody>
          <a:bodyPr vert="horz" wrap="square" lIns="0" tIns="12700" rIns="0" bIns="0" rtlCol="0">
            <a:spAutoFit/>
          </a:bodyPr>
          <a:lstStyle/>
          <a:p>
            <a:pPr marL="12700">
              <a:spcBef>
                <a:spcPts val="100"/>
              </a:spcBef>
              <a:tabLst>
                <a:tab pos="1050290" algn="l"/>
              </a:tabLst>
            </a:pPr>
            <a:r>
              <a:rPr sz="3200" i="1" spc="95" dirty="0">
                <a:latin typeface="Times New Roman"/>
                <a:cs typeface="Times New Roman"/>
              </a:rPr>
              <a:t>g</a:t>
            </a:r>
            <a:r>
              <a:rPr sz="3200" spc="95" dirty="0">
                <a:latin typeface="Times New Roman"/>
                <a:cs typeface="Times New Roman"/>
              </a:rPr>
              <a:t>(</a:t>
            </a:r>
            <a:r>
              <a:rPr sz="3200" i="1" spc="95" dirty="0">
                <a:latin typeface="Times New Roman"/>
                <a:cs typeface="Times New Roman"/>
              </a:rPr>
              <a:t>n</a:t>
            </a:r>
            <a:r>
              <a:rPr sz="3200" spc="95" dirty="0">
                <a:latin typeface="Times New Roman"/>
                <a:cs typeface="Times New Roman"/>
              </a:rPr>
              <a:t>)</a:t>
            </a:r>
            <a:r>
              <a:rPr sz="2800" spc="95" dirty="0">
                <a:solidFill>
                  <a:srgbClr val="0000CC"/>
                </a:solidFill>
                <a:latin typeface="Arial"/>
                <a:cs typeface="Arial"/>
              </a:rPr>
              <a:t>,	</a:t>
            </a:r>
            <a:r>
              <a:rPr sz="2800" spc="-15" dirty="0">
                <a:solidFill>
                  <a:srgbClr val="0000CC"/>
                </a:solidFill>
                <a:latin typeface="Arial"/>
                <a:cs typeface="Arial"/>
              </a:rPr>
              <a:t>we</a:t>
            </a:r>
            <a:r>
              <a:rPr sz="2800" spc="-90" dirty="0">
                <a:solidFill>
                  <a:srgbClr val="0000CC"/>
                </a:solidFill>
                <a:latin typeface="Arial"/>
                <a:cs typeface="Arial"/>
              </a:rPr>
              <a:t> </a:t>
            </a:r>
            <a:r>
              <a:rPr sz="2800" spc="-5" dirty="0">
                <a:solidFill>
                  <a:srgbClr val="0000CC"/>
                </a:solidFill>
                <a:latin typeface="Arial"/>
                <a:cs typeface="Arial"/>
              </a:rPr>
              <a:t>have</a:t>
            </a:r>
            <a:endParaRPr sz="2800">
              <a:latin typeface="Arial"/>
              <a:cs typeface="Arial"/>
            </a:endParaRPr>
          </a:p>
        </p:txBody>
      </p:sp>
      <p:sp>
        <p:nvSpPr>
          <p:cNvPr id="4" name="object 4"/>
          <p:cNvSpPr txBox="1"/>
          <p:nvPr/>
        </p:nvSpPr>
        <p:spPr>
          <a:xfrm>
            <a:off x="2058670" y="1928757"/>
            <a:ext cx="5424805" cy="1314450"/>
          </a:xfrm>
          <a:prstGeom prst="rect">
            <a:avLst/>
          </a:prstGeom>
        </p:spPr>
        <p:txBody>
          <a:bodyPr vert="horz" wrap="square" lIns="0" tIns="186690" rIns="0" bIns="0" rtlCol="0">
            <a:spAutoFit/>
          </a:bodyPr>
          <a:lstStyle/>
          <a:p>
            <a:pPr marL="355600" indent="-342900">
              <a:spcBef>
                <a:spcPts val="1470"/>
              </a:spcBef>
              <a:buChar char="•"/>
              <a:tabLst>
                <a:tab pos="354965" algn="l"/>
                <a:tab pos="355600" algn="l"/>
                <a:tab pos="3916045" algn="l"/>
                <a:tab pos="4819015" algn="l"/>
              </a:tabLst>
            </a:pPr>
            <a:r>
              <a:rPr sz="2800" spc="-15" dirty="0">
                <a:solidFill>
                  <a:srgbClr val="0000CC"/>
                </a:solidFill>
                <a:latin typeface="Arial"/>
                <a:cs typeface="Arial"/>
              </a:rPr>
              <a:t>F</a:t>
            </a:r>
            <a:r>
              <a:rPr sz="2800" spc="-5" dirty="0">
                <a:solidFill>
                  <a:srgbClr val="0000CC"/>
                </a:solidFill>
                <a:latin typeface="Arial"/>
                <a:cs typeface="Arial"/>
              </a:rPr>
              <a:t>o</a:t>
            </a:r>
            <a:r>
              <a:rPr sz="2800" dirty="0">
                <a:solidFill>
                  <a:srgbClr val="0000CC"/>
                </a:solidFill>
                <a:latin typeface="Arial"/>
                <a:cs typeface="Arial"/>
              </a:rPr>
              <a:t>r</a:t>
            </a:r>
            <a:r>
              <a:rPr sz="2800" spc="5" dirty="0">
                <a:solidFill>
                  <a:srgbClr val="0000CC"/>
                </a:solidFill>
                <a:latin typeface="Arial"/>
                <a:cs typeface="Arial"/>
              </a:rPr>
              <a:t> </a:t>
            </a:r>
            <a:r>
              <a:rPr sz="2800" spc="-5" dirty="0">
                <a:solidFill>
                  <a:srgbClr val="0000CC"/>
                </a:solidFill>
                <a:latin typeface="Arial"/>
                <a:cs typeface="Arial"/>
              </a:rPr>
              <a:t>an</a:t>
            </a:r>
            <a:r>
              <a:rPr sz="2800" dirty="0">
                <a:solidFill>
                  <a:srgbClr val="0000CC"/>
                </a:solidFill>
                <a:latin typeface="Arial"/>
                <a:cs typeface="Arial"/>
              </a:rPr>
              <a:t>y</a:t>
            </a:r>
            <a:r>
              <a:rPr sz="2800" spc="-15" dirty="0">
                <a:solidFill>
                  <a:srgbClr val="0000CC"/>
                </a:solidFill>
                <a:latin typeface="Arial"/>
                <a:cs typeface="Arial"/>
              </a:rPr>
              <a:t> </a:t>
            </a:r>
            <a:r>
              <a:rPr sz="2800" dirty="0">
                <a:solidFill>
                  <a:srgbClr val="0000CC"/>
                </a:solidFill>
                <a:latin typeface="Arial"/>
                <a:cs typeface="Arial"/>
              </a:rPr>
              <a:t>t</a:t>
            </a:r>
            <a:r>
              <a:rPr sz="2800" spc="-25" dirty="0">
                <a:solidFill>
                  <a:srgbClr val="0000CC"/>
                </a:solidFill>
                <a:latin typeface="Arial"/>
                <a:cs typeface="Arial"/>
              </a:rPr>
              <a:t>w</a:t>
            </a:r>
            <a:r>
              <a:rPr sz="2800" dirty="0">
                <a:solidFill>
                  <a:srgbClr val="0000CC"/>
                </a:solidFill>
                <a:latin typeface="Arial"/>
                <a:cs typeface="Arial"/>
              </a:rPr>
              <a:t>o</a:t>
            </a:r>
            <a:r>
              <a:rPr sz="2800" spc="-5" dirty="0">
                <a:solidFill>
                  <a:srgbClr val="0000CC"/>
                </a:solidFill>
                <a:latin typeface="Arial"/>
                <a:cs typeface="Arial"/>
              </a:rPr>
              <a:t> </a:t>
            </a:r>
            <a:r>
              <a:rPr sz="2800" dirty="0">
                <a:solidFill>
                  <a:srgbClr val="0000CC"/>
                </a:solidFill>
                <a:latin typeface="Arial"/>
                <a:cs typeface="Arial"/>
              </a:rPr>
              <a:t>f</a:t>
            </a:r>
            <a:r>
              <a:rPr sz="2800" spc="-5" dirty="0">
                <a:solidFill>
                  <a:srgbClr val="0000CC"/>
                </a:solidFill>
                <a:latin typeface="Arial"/>
                <a:cs typeface="Arial"/>
              </a:rPr>
              <a:t>un</a:t>
            </a:r>
            <a:r>
              <a:rPr sz="2800" spc="5" dirty="0">
                <a:solidFill>
                  <a:srgbClr val="0000CC"/>
                </a:solidFill>
                <a:latin typeface="Arial"/>
                <a:cs typeface="Arial"/>
              </a:rPr>
              <a:t>c</a:t>
            </a:r>
            <a:r>
              <a:rPr sz="2800" dirty="0">
                <a:solidFill>
                  <a:srgbClr val="0000CC"/>
                </a:solidFill>
                <a:latin typeface="Arial"/>
                <a:cs typeface="Arial"/>
              </a:rPr>
              <a:t>t</a:t>
            </a:r>
            <a:r>
              <a:rPr sz="2800" spc="-5" dirty="0">
                <a:solidFill>
                  <a:srgbClr val="0000CC"/>
                </a:solidFill>
                <a:latin typeface="Arial"/>
                <a:cs typeface="Arial"/>
              </a:rPr>
              <a:t>ion</a:t>
            </a:r>
            <a:r>
              <a:rPr sz="2800" dirty="0">
                <a:solidFill>
                  <a:srgbClr val="0000CC"/>
                </a:solidFill>
                <a:latin typeface="Arial"/>
                <a:cs typeface="Arial"/>
              </a:rPr>
              <a:t>s	</a:t>
            </a:r>
            <a:r>
              <a:rPr sz="3200" i="1" dirty="0">
                <a:latin typeface="Times New Roman"/>
                <a:cs typeface="Times New Roman"/>
              </a:rPr>
              <a:t>f</a:t>
            </a:r>
            <a:r>
              <a:rPr sz="3200" i="1" spc="-40" dirty="0">
                <a:latin typeface="Times New Roman"/>
                <a:cs typeface="Times New Roman"/>
              </a:rPr>
              <a:t> </a:t>
            </a:r>
            <a:r>
              <a:rPr sz="3200" spc="90" dirty="0">
                <a:latin typeface="Times New Roman"/>
                <a:cs typeface="Times New Roman"/>
              </a:rPr>
              <a:t>(</a:t>
            </a:r>
            <a:r>
              <a:rPr sz="3200" i="1" spc="50" dirty="0">
                <a:latin typeface="Times New Roman"/>
                <a:cs typeface="Times New Roman"/>
              </a:rPr>
              <a:t>n</a:t>
            </a:r>
            <a:r>
              <a:rPr sz="3200" dirty="0">
                <a:latin typeface="Times New Roman"/>
                <a:cs typeface="Times New Roman"/>
              </a:rPr>
              <a:t>)	</a:t>
            </a:r>
            <a:r>
              <a:rPr sz="2800" spc="-5" dirty="0">
                <a:solidFill>
                  <a:srgbClr val="0000CC"/>
                </a:solidFill>
                <a:latin typeface="Arial"/>
                <a:cs typeface="Arial"/>
              </a:rPr>
              <a:t>a</a:t>
            </a:r>
            <a:r>
              <a:rPr sz="2800" spc="-10" dirty="0">
                <a:solidFill>
                  <a:srgbClr val="0000CC"/>
                </a:solidFill>
                <a:latin typeface="Arial"/>
                <a:cs typeface="Arial"/>
              </a:rPr>
              <a:t>n</a:t>
            </a:r>
            <a:r>
              <a:rPr sz="2800" dirty="0">
                <a:solidFill>
                  <a:srgbClr val="0000CC"/>
                </a:solidFill>
                <a:latin typeface="Arial"/>
                <a:cs typeface="Arial"/>
              </a:rPr>
              <a:t>d</a:t>
            </a:r>
            <a:endParaRPr sz="2800">
              <a:latin typeface="Arial"/>
              <a:cs typeface="Arial"/>
            </a:endParaRPr>
          </a:p>
          <a:p>
            <a:pPr marL="450215">
              <a:spcBef>
                <a:spcPts val="1330"/>
              </a:spcBef>
            </a:pPr>
            <a:r>
              <a:rPr sz="3000" i="1" dirty="0">
                <a:latin typeface="Times New Roman"/>
                <a:cs typeface="Times New Roman"/>
              </a:rPr>
              <a:t>f </a:t>
            </a:r>
            <a:r>
              <a:rPr sz="3000" spc="45" dirty="0">
                <a:latin typeface="Times New Roman"/>
                <a:cs typeface="Times New Roman"/>
              </a:rPr>
              <a:t>(</a:t>
            </a:r>
            <a:r>
              <a:rPr sz="3000" i="1" spc="45" dirty="0">
                <a:latin typeface="Times New Roman"/>
                <a:cs typeface="Times New Roman"/>
              </a:rPr>
              <a:t>n</a:t>
            </a:r>
            <a:r>
              <a:rPr sz="3000" spc="45" dirty="0">
                <a:latin typeface="Times New Roman"/>
                <a:cs typeface="Times New Roman"/>
              </a:rPr>
              <a:t>) </a:t>
            </a:r>
            <a:r>
              <a:rPr sz="3000" dirty="0">
                <a:latin typeface="Symbol"/>
                <a:cs typeface="Symbol"/>
              </a:rPr>
              <a:t></a:t>
            </a:r>
            <a:r>
              <a:rPr sz="3000" spc="-229" dirty="0">
                <a:latin typeface="Times New Roman"/>
                <a:cs typeface="Times New Roman"/>
              </a:rPr>
              <a:t> </a:t>
            </a:r>
            <a:r>
              <a:rPr sz="3000" spc="90" dirty="0">
                <a:latin typeface="Symbol"/>
                <a:cs typeface="Symbol"/>
              </a:rPr>
              <a:t></a:t>
            </a:r>
            <a:r>
              <a:rPr sz="3000" spc="90" dirty="0">
                <a:latin typeface="Times New Roman"/>
                <a:cs typeface="Times New Roman"/>
              </a:rPr>
              <a:t>(</a:t>
            </a:r>
            <a:r>
              <a:rPr sz="3000" i="1" spc="90" dirty="0">
                <a:latin typeface="Times New Roman"/>
                <a:cs typeface="Times New Roman"/>
              </a:rPr>
              <a:t>g</a:t>
            </a:r>
            <a:r>
              <a:rPr sz="3000" spc="90" dirty="0">
                <a:latin typeface="Times New Roman"/>
                <a:cs typeface="Times New Roman"/>
              </a:rPr>
              <a:t>(</a:t>
            </a:r>
            <a:r>
              <a:rPr sz="3000" i="1" spc="90" dirty="0">
                <a:latin typeface="Times New Roman"/>
                <a:cs typeface="Times New Roman"/>
              </a:rPr>
              <a:t>n</a:t>
            </a:r>
            <a:r>
              <a:rPr sz="3000" spc="90" dirty="0">
                <a:latin typeface="Times New Roman"/>
                <a:cs typeface="Times New Roman"/>
              </a:rPr>
              <a:t>))</a:t>
            </a:r>
            <a:endParaRPr sz="3000">
              <a:latin typeface="Times New Roman"/>
              <a:cs typeface="Times New Roman"/>
            </a:endParaRPr>
          </a:p>
        </p:txBody>
      </p:sp>
      <p:sp>
        <p:nvSpPr>
          <p:cNvPr id="5" name="object 5"/>
          <p:cNvSpPr txBox="1"/>
          <p:nvPr/>
        </p:nvSpPr>
        <p:spPr>
          <a:xfrm>
            <a:off x="2401570" y="3404553"/>
            <a:ext cx="6039485" cy="1373505"/>
          </a:xfrm>
          <a:prstGeom prst="rect">
            <a:avLst/>
          </a:prstGeom>
        </p:spPr>
        <p:txBody>
          <a:bodyPr vert="horz" wrap="square" lIns="0" tIns="214629" rIns="0" bIns="0" rtlCol="0">
            <a:spAutoFit/>
          </a:bodyPr>
          <a:lstStyle/>
          <a:p>
            <a:pPr marL="12700">
              <a:spcBef>
                <a:spcPts val="1689"/>
              </a:spcBef>
            </a:pPr>
            <a:r>
              <a:rPr sz="2800" spc="-5" dirty="0">
                <a:solidFill>
                  <a:srgbClr val="0000CC"/>
                </a:solidFill>
                <a:latin typeface="Arial"/>
                <a:cs typeface="Arial"/>
              </a:rPr>
              <a:t>if and only if</a:t>
            </a:r>
            <a:endParaRPr sz="2800">
              <a:latin typeface="Arial"/>
              <a:cs typeface="Arial"/>
            </a:endParaRPr>
          </a:p>
          <a:p>
            <a:pPr marL="118110">
              <a:spcBef>
                <a:spcPts val="1820"/>
              </a:spcBef>
              <a:tabLst>
                <a:tab pos="2724785" algn="l"/>
                <a:tab pos="3474085" algn="l"/>
              </a:tabLst>
            </a:pPr>
            <a:r>
              <a:rPr sz="3200" i="1" dirty="0">
                <a:latin typeface="Times New Roman"/>
                <a:cs typeface="Times New Roman"/>
              </a:rPr>
              <a:t>f </a:t>
            </a:r>
            <a:r>
              <a:rPr sz="3200" spc="45" dirty="0">
                <a:latin typeface="Times New Roman"/>
                <a:cs typeface="Times New Roman"/>
              </a:rPr>
              <a:t>(</a:t>
            </a:r>
            <a:r>
              <a:rPr sz="3200" i="1" spc="45" dirty="0">
                <a:latin typeface="Times New Roman"/>
                <a:cs typeface="Times New Roman"/>
              </a:rPr>
              <a:t>n</a:t>
            </a:r>
            <a:r>
              <a:rPr sz="3200" spc="45" dirty="0">
                <a:latin typeface="Times New Roman"/>
                <a:cs typeface="Times New Roman"/>
              </a:rPr>
              <a:t>)</a:t>
            </a:r>
            <a:r>
              <a:rPr sz="3200" spc="-110" dirty="0">
                <a:latin typeface="Times New Roman"/>
                <a:cs typeface="Times New Roman"/>
              </a:rPr>
              <a:t> </a:t>
            </a:r>
            <a:r>
              <a:rPr sz="3200" dirty="0">
                <a:latin typeface="Symbol"/>
                <a:cs typeface="Symbol"/>
              </a:rPr>
              <a:t></a:t>
            </a:r>
            <a:r>
              <a:rPr sz="3200" spc="-155" dirty="0">
                <a:latin typeface="Times New Roman"/>
                <a:cs typeface="Times New Roman"/>
              </a:rPr>
              <a:t> </a:t>
            </a:r>
            <a:r>
              <a:rPr sz="3200" i="1" spc="100" dirty="0">
                <a:latin typeface="Times New Roman"/>
                <a:cs typeface="Times New Roman"/>
              </a:rPr>
              <a:t>O</a:t>
            </a:r>
            <a:r>
              <a:rPr sz="3200" spc="100" dirty="0">
                <a:latin typeface="Times New Roman"/>
                <a:cs typeface="Times New Roman"/>
              </a:rPr>
              <a:t>(</a:t>
            </a:r>
            <a:r>
              <a:rPr sz="3200" i="1" spc="100" dirty="0">
                <a:latin typeface="Times New Roman"/>
                <a:cs typeface="Times New Roman"/>
              </a:rPr>
              <a:t>g</a:t>
            </a:r>
            <a:r>
              <a:rPr sz="3200" spc="100" dirty="0">
                <a:latin typeface="Times New Roman"/>
                <a:cs typeface="Times New Roman"/>
              </a:rPr>
              <a:t>(</a:t>
            </a:r>
            <a:r>
              <a:rPr sz="3200" i="1" spc="100" dirty="0">
                <a:latin typeface="Times New Roman"/>
                <a:cs typeface="Times New Roman"/>
              </a:rPr>
              <a:t>n</a:t>
            </a:r>
            <a:r>
              <a:rPr sz="3200" spc="100" dirty="0">
                <a:latin typeface="Times New Roman"/>
                <a:cs typeface="Times New Roman"/>
              </a:rPr>
              <a:t>))	</a:t>
            </a:r>
            <a:r>
              <a:rPr sz="3200" dirty="0">
                <a:latin typeface="Times New Roman"/>
                <a:cs typeface="Times New Roman"/>
              </a:rPr>
              <a:t>and	</a:t>
            </a:r>
            <a:r>
              <a:rPr sz="3200" i="1" dirty="0">
                <a:latin typeface="Times New Roman"/>
                <a:cs typeface="Times New Roman"/>
              </a:rPr>
              <a:t>f </a:t>
            </a:r>
            <a:r>
              <a:rPr sz="3200" spc="40" dirty="0">
                <a:latin typeface="Times New Roman"/>
                <a:cs typeface="Times New Roman"/>
              </a:rPr>
              <a:t>(</a:t>
            </a:r>
            <a:r>
              <a:rPr sz="3200" i="1" spc="40" dirty="0">
                <a:latin typeface="Times New Roman"/>
                <a:cs typeface="Times New Roman"/>
              </a:rPr>
              <a:t>n</a:t>
            </a:r>
            <a:r>
              <a:rPr sz="3200" spc="40" dirty="0">
                <a:latin typeface="Times New Roman"/>
                <a:cs typeface="Times New Roman"/>
              </a:rPr>
              <a:t>) </a:t>
            </a:r>
            <a:r>
              <a:rPr sz="3200" dirty="0">
                <a:latin typeface="Symbol"/>
                <a:cs typeface="Symbol"/>
              </a:rPr>
              <a:t></a:t>
            </a:r>
            <a:r>
              <a:rPr sz="3200" spc="-325" dirty="0">
                <a:latin typeface="Times New Roman"/>
                <a:cs typeface="Times New Roman"/>
              </a:rPr>
              <a:t> </a:t>
            </a:r>
            <a:r>
              <a:rPr sz="3200" spc="80" dirty="0">
                <a:latin typeface="Symbol"/>
                <a:cs typeface="Symbol"/>
              </a:rPr>
              <a:t></a:t>
            </a:r>
            <a:r>
              <a:rPr sz="3200" spc="80" dirty="0">
                <a:latin typeface="Times New Roman"/>
                <a:cs typeface="Times New Roman"/>
              </a:rPr>
              <a:t>(</a:t>
            </a:r>
            <a:r>
              <a:rPr sz="3200" i="1" spc="80" dirty="0">
                <a:latin typeface="Times New Roman"/>
                <a:cs typeface="Times New Roman"/>
              </a:rPr>
              <a:t>g</a:t>
            </a:r>
            <a:r>
              <a:rPr sz="3200" spc="80" dirty="0">
                <a:latin typeface="Times New Roman"/>
                <a:cs typeface="Times New Roman"/>
              </a:rPr>
              <a:t>(</a:t>
            </a:r>
            <a:r>
              <a:rPr sz="3200" i="1" spc="80" dirty="0">
                <a:latin typeface="Times New Roman"/>
                <a:cs typeface="Times New Roman"/>
              </a:rPr>
              <a:t>n</a:t>
            </a:r>
            <a:r>
              <a:rPr sz="3200" spc="80" dirty="0">
                <a:latin typeface="Times New Roman"/>
                <a:cs typeface="Times New Roman"/>
              </a:rPr>
              <a:t>)).</a:t>
            </a:r>
            <a:endParaRPr sz="3200">
              <a:latin typeface="Times New Roman"/>
              <a:cs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6685" y="346740"/>
            <a:ext cx="3813266" cy="689932"/>
          </a:xfrm>
          <a:prstGeom prst="rect">
            <a:avLst/>
          </a:prstGeom>
        </p:spPr>
        <p:txBody>
          <a:bodyPr vert="horz" wrap="square" lIns="0" tIns="12700" rIns="0" bIns="0" rtlCol="0">
            <a:spAutoFit/>
          </a:bodyPr>
          <a:lstStyle/>
          <a:p>
            <a:pPr marL="12700">
              <a:lnSpc>
                <a:spcPct val="100000"/>
              </a:lnSpc>
              <a:spcBef>
                <a:spcPts val="100"/>
              </a:spcBef>
            </a:pPr>
            <a:r>
              <a:rPr dirty="0">
                <a:latin typeface="Arial"/>
                <a:cs typeface="Arial"/>
              </a:rPr>
              <a:t>E</a:t>
            </a:r>
            <a:r>
              <a:rPr spc="-5" dirty="0">
                <a:latin typeface="Arial"/>
                <a:cs typeface="Arial"/>
              </a:rPr>
              <a:t>x</a:t>
            </a:r>
            <a:r>
              <a:rPr spc="5" dirty="0">
                <a:latin typeface="Arial"/>
                <a:cs typeface="Arial"/>
              </a:rPr>
              <a:t>a</a:t>
            </a:r>
            <a:r>
              <a:rPr dirty="0">
                <a:latin typeface="Arial"/>
                <a:cs typeface="Arial"/>
              </a:rPr>
              <a:t>m</a:t>
            </a:r>
            <a:r>
              <a:rPr spc="-10" dirty="0">
                <a:latin typeface="Arial"/>
                <a:cs typeface="Arial"/>
              </a:rPr>
              <a:t>p</a:t>
            </a:r>
            <a:r>
              <a:rPr spc="-5" dirty="0">
                <a:latin typeface="Arial"/>
                <a:cs typeface="Arial"/>
              </a:rPr>
              <a:t>le</a:t>
            </a:r>
          </a:p>
        </p:txBody>
      </p:sp>
      <p:sp>
        <p:nvSpPr>
          <p:cNvPr id="3" name="object 3"/>
          <p:cNvSpPr txBox="1"/>
          <p:nvPr/>
        </p:nvSpPr>
        <p:spPr>
          <a:xfrm>
            <a:off x="1897379" y="1714501"/>
            <a:ext cx="5167450" cy="3731791"/>
          </a:xfrm>
          <a:prstGeom prst="rect">
            <a:avLst/>
          </a:prstGeom>
        </p:spPr>
        <p:txBody>
          <a:bodyPr vert="horz" wrap="square" lIns="0" tIns="15240" rIns="0" bIns="0" rtlCol="0">
            <a:spAutoFit/>
          </a:bodyPr>
          <a:lstStyle/>
          <a:p>
            <a:pPr marL="76200">
              <a:spcBef>
                <a:spcPts val="120"/>
              </a:spcBef>
            </a:pPr>
            <a:r>
              <a:rPr sz="2650" i="1" spc="5" dirty="0">
                <a:latin typeface="Times New Roman"/>
                <a:cs typeface="Times New Roman"/>
              </a:rPr>
              <a:t>f</a:t>
            </a:r>
            <a:r>
              <a:rPr sz="2650" i="1" spc="-35" dirty="0">
                <a:latin typeface="Times New Roman"/>
                <a:cs typeface="Times New Roman"/>
              </a:rPr>
              <a:t> </a:t>
            </a:r>
            <a:r>
              <a:rPr sz="2650" spc="40" dirty="0">
                <a:latin typeface="Times New Roman"/>
                <a:cs typeface="Times New Roman"/>
              </a:rPr>
              <a:t>(</a:t>
            </a:r>
            <a:r>
              <a:rPr sz="2650" i="1" spc="40" dirty="0">
                <a:latin typeface="Times New Roman"/>
                <a:cs typeface="Times New Roman"/>
              </a:rPr>
              <a:t>n</a:t>
            </a:r>
            <a:r>
              <a:rPr sz="2650" spc="40" dirty="0">
                <a:latin typeface="Times New Roman"/>
                <a:cs typeface="Times New Roman"/>
              </a:rPr>
              <a:t>)</a:t>
            </a:r>
            <a:r>
              <a:rPr sz="2650" spc="-10" dirty="0">
                <a:latin typeface="Times New Roman"/>
                <a:cs typeface="Times New Roman"/>
              </a:rPr>
              <a:t> </a:t>
            </a:r>
            <a:r>
              <a:rPr sz="2650" spc="10" dirty="0">
                <a:latin typeface="Symbol"/>
                <a:cs typeface="Symbol"/>
              </a:rPr>
              <a:t></a:t>
            </a:r>
            <a:r>
              <a:rPr sz="2650" spc="-85" dirty="0">
                <a:latin typeface="Times New Roman"/>
                <a:cs typeface="Times New Roman"/>
              </a:rPr>
              <a:t> </a:t>
            </a:r>
            <a:r>
              <a:rPr sz="2650" spc="-15" dirty="0">
                <a:latin typeface="Times New Roman"/>
                <a:cs typeface="Times New Roman"/>
              </a:rPr>
              <a:t>3</a:t>
            </a:r>
            <a:r>
              <a:rPr sz="2650" i="1" spc="-15" dirty="0">
                <a:latin typeface="Times New Roman"/>
                <a:cs typeface="Times New Roman"/>
              </a:rPr>
              <a:t>n</a:t>
            </a:r>
            <a:r>
              <a:rPr sz="2650" i="1" spc="-390" dirty="0">
                <a:latin typeface="Times New Roman"/>
                <a:cs typeface="Times New Roman"/>
              </a:rPr>
              <a:t> </a:t>
            </a:r>
            <a:r>
              <a:rPr sz="3975" spc="15" baseline="25157" dirty="0">
                <a:latin typeface="Times New Roman"/>
                <a:cs typeface="Times New Roman"/>
              </a:rPr>
              <a:t>2</a:t>
            </a:r>
            <a:r>
              <a:rPr sz="3975" spc="240" baseline="25157" dirty="0">
                <a:latin typeface="Times New Roman"/>
                <a:cs typeface="Times New Roman"/>
              </a:rPr>
              <a:t> </a:t>
            </a:r>
            <a:r>
              <a:rPr sz="2650" spc="10" dirty="0">
                <a:latin typeface="Symbol"/>
                <a:cs typeface="Symbol"/>
              </a:rPr>
              <a:t></a:t>
            </a:r>
            <a:r>
              <a:rPr sz="2650" spc="-195" dirty="0">
                <a:latin typeface="Times New Roman"/>
                <a:cs typeface="Times New Roman"/>
              </a:rPr>
              <a:t> </a:t>
            </a:r>
            <a:r>
              <a:rPr sz="2650" spc="30" dirty="0">
                <a:latin typeface="Times New Roman"/>
                <a:cs typeface="Times New Roman"/>
              </a:rPr>
              <a:t>2</a:t>
            </a:r>
            <a:r>
              <a:rPr sz="2650" i="1" spc="30" dirty="0">
                <a:latin typeface="Times New Roman"/>
                <a:cs typeface="Times New Roman"/>
              </a:rPr>
              <a:t>n</a:t>
            </a:r>
            <a:r>
              <a:rPr sz="2650" i="1" spc="-195" dirty="0">
                <a:latin typeface="Times New Roman"/>
                <a:cs typeface="Times New Roman"/>
              </a:rPr>
              <a:t> </a:t>
            </a:r>
            <a:r>
              <a:rPr sz="2650" spc="10" dirty="0">
                <a:latin typeface="Symbol"/>
                <a:cs typeface="Symbol"/>
              </a:rPr>
              <a:t></a:t>
            </a:r>
            <a:r>
              <a:rPr sz="2650" spc="-245" dirty="0">
                <a:latin typeface="Times New Roman"/>
                <a:cs typeface="Times New Roman"/>
              </a:rPr>
              <a:t> </a:t>
            </a:r>
            <a:r>
              <a:rPr sz="2650" spc="10" dirty="0">
                <a:latin typeface="Times New Roman"/>
                <a:cs typeface="Times New Roman"/>
              </a:rPr>
              <a:t>5</a:t>
            </a:r>
            <a:r>
              <a:rPr sz="2650" spc="-75" dirty="0">
                <a:latin typeface="Times New Roman"/>
                <a:cs typeface="Times New Roman"/>
              </a:rPr>
              <a:t> </a:t>
            </a:r>
            <a:r>
              <a:rPr sz="2650" spc="10" dirty="0">
                <a:latin typeface="Symbol"/>
                <a:cs typeface="Symbol"/>
              </a:rPr>
              <a:t></a:t>
            </a:r>
            <a:r>
              <a:rPr sz="2650" spc="-45" dirty="0">
                <a:latin typeface="Times New Roman"/>
                <a:cs typeface="Times New Roman"/>
              </a:rPr>
              <a:t> </a:t>
            </a:r>
            <a:r>
              <a:rPr sz="2650" spc="40" dirty="0">
                <a:latin typeface="Symbol"/>
                <a:cs typeface="Symbol"/>
              </a:rPr>
              <a:t></a:t>
            </a:r>
            <a:r>
              <a:rPr sz="2650" spc="40" dirty="0">
                <a:latin typeface="Times New Roman"/>
                <a:cs typeface="Times New Roman"/>
              </a:rPr>
              <a:t>(</a:t>
            </a:r>
            <a:r>
              <a:rPr sz="2650" i="1" spc="40" dirty="0">
                <a:latin typeface="Times New Roman"/>
                <a:cs typeface="Times New Roman"/>
              </a:rPr>
              <a:t>n</a:t>
            </a:r>
            <a:r>
              <a:rPr sz="2650" i="1" spc="-390" dirty="0">
                <a:latin typeface="Times New Roman"/>
                <a:cs typeface="Times New Roman"/>
              </a:rPr>
              <a:t> </a:t>
            </a:r>
            <a:r>
              <a:rPr sz="3975" spc="15" baseline="25157" dirty="0">
                <a:latin typeface="Times New Roman"/>
                <a:cs typeface="Times New Roman"/>
              </a:rPr>
              <a:t>2</a:t>
            </a:r>
            <a:r>
              <a:rPr sz="3975" spc="-412" baseline="25157" dirty="0">
                <a:latin typeface="Times New Roman"/>
                <a:cs typeface="Times New Roman"/>
              </a:rPr>
              <a:t> </a:t>
            </a:r>
            <a:r>
              <a:rPr sz="2650" spc="5" dirty="0">
                <a:latin typeface="Times New Roman"/>
                <a:cs typeface="Times New Roman"/>
              </a:rPr>
              <a:t>)</a:t>
            </a:r>
            <a:endParaRPr sz="2650" dirty="0">
              <a:latin typeface="Times New Roman"/>
              <a:cs typeface="Times New Roman"/>
            </a:endParaRPr>
          </a:p>
          <a:p>
            <a:pPr>
              <a:spcBef>
                <a:spcPts val="5"/>
              </a:spcBef>
            </a:pPr>
            <a:endParaRPr sz="3750" dirty="0">
              <a:latin typeface="Times New Roman"/>
              <a:cs typeface="Times New Roman"/>
            </a:endParaRPr>
          </a:p>
          <a:p>
            <a:pPr>
              <a:spcBef>
                <a:spcPts val="5"/>
              </a:spcBef>
            </a:pPr>
            <a:endParaRPr sz="4050" dirty="0">
              <a:latin typeface="Calibri"/>
              <a:cs typeface="Calibri"/>
            </a:endParaRPr>
          </a:p>
          <a:p>
            <a:pPr marL="144145">
              <a:spcBef>
                <a:spcPts val="5"/>
              </a:spcBef>
            </a:pPr>
            <a:r>
              <a:rPr sz="2550" spc="-20" dirty="0">
                <a:latin typeface="Times New Roman"/>
                <a:cs typeface="Times New Roman"/>
              </a:rPr>
              <a:t>3</a:t>
            </a:r>
            <a:r>
              <a:rPr sz="2550" i="1" spc="-20" dirty="0">
                <a:latin typeface="Times New Roman"/>
                <a:cs typeface="Times New Roman"/>
              </a:rPr>
              <a:t>n</a:t>
            </a:r>
            <a:r>
              <a:rPr sz="2550" i="1" spc="-385" dirty="0">
                <a:latin typeface="Times New Roman"/>
                <a:cs typeface="Times New Roman"/>
              </a:rPr>
              <a:t> </a:t>
            </a:r>
            <a:r>
              <a:rPr sz="3825" baseline="25054" dirty="0">
                <a:latin typeface="Times New Roman"/>
                <a:cs typeface="Times New Roman"/>
              </a:rPr>
              <a:t>2</a:t>
            </a:r>
            <a:r>
              <a:rPr sz="3825" spc="225" baseline="25054" dirty="0">
                <a:latin typeface="Times New Roman"/>
                <a:cs typeface="Times New Roman"/>
              </a:rPr>
              <a:t> </a:t>
            </a:r>
            <a:r>
              <a:rPr sz="2550" spc="-5" dirty="0">
                <a:latin typeface="Symbol"/>
                <a:cs typeface="Symbol"/>
              </a:rPr>
              <a:t></a:t>
            </a:r>
            <a:r>
              <a:rPr sz="2550" spc="-195" dirty="0">
                <a:latin typeface="Times New Roman"/>
                <a:cs typeface="Times New Roman"/>
              </a:rPr>
              <a:t> </a:t>
            </a:r>
            <a:r>
              <a:rPr sz="2550" spc="20" dirty="0">
                <a:latin typeface="Times New Roman"/>
                <a:cs typeface="Times New Roman"/>
              </a:rPr>
              <a:t>2</a:t>
            </a:r>
            <a:r>
              <a:rPr sz="2550" i="1" spc="20" dirty="0">
                <a:latin typeface="Times New Roman"/>
                <a:cs typeface="Times New Roman"/>
              </a:rPr>
              <a:t>n</a:t>
            </a:r>
            <a:r>
              <a:rPr sz="2550" i="1" spc="-190" dirty="0">
                <a:latin typeface="Times New Roman"/>
                <a:cs typeface="Times New Roman"/>
              </a:rPr>
              <a:t> </a:t>
            </a:r>
            <a:r>
              <a:rPr sz="2550" spc="-5" dirty="0">
                <a:latin typeface="Symbol"/>
                <a:cs typeface="Symbol"/>
              </a:rPr>
              <a:t></a:t>
            </a:r>
            <a:r>
              <a:rPr sz="2550" spc="-220" dirty="0">
                <a:latin typeface="Times New Roman"/>
                <a:cs typeface="Times New Roman"/>
              </a:rPr>
              <a:t> </a:t>
            </a:r>
            <a:r>
              <a:rPr sz="2550" dirty="0">
                <a:latin typeface="Times New Roman"/>
                <a:cs typeface="Times New Roman"/>
              </a:rPr>
              <a:t>5</a:t>
            </a:r>
            <a:r>
              <a:rPr sz="2550" spc="-85" dirty="0">
                <a:latin typeface="Times New Roman"/>
                <a:cs typeface="Times New Roman"/>
              </a:rPr>
              <a:t> </a:t>
            </a:r>
            <a:r>
              <a:rPr sz="2550" spc="-5" dirty="0">
                <a:latin typeface="Symbol"/>
                <a:cs typeface="Symbol"/>
              </a:rPr>
              <a:t></a:t>
            </a:r>
            <a:r>
              <a:rPr sz="2550" spc="-40" dirty="0">
                <a:latin typeface="Times New Roman"/>
                <a:cs typeface="Times New Roman"/>
              </a:rPr>
              <a:t> </a:t>
            </a:r>
            <a:r>
              <a:rPr sz="2550" spc="30" dirty="0">
                <a:latin typeface="Symbol"/>
                <a:cs typeface="Symbol"/>
              </a:rPr>
              <a:t></a:t>
            </a:r>
            <a:r>
              <a:rPr sz="2550" spc="30" dirty="0">
                <a:latin typeface="Times New Roman"/>
                <a:cs typeface="Times New Roman"/>
              </a:rPr>
              <a:t>(</a:t>
            </a:r>
            <a:r>
              <a:rPr sz="2550" i="1" spc="30" dirty="0">
                <a:latin typeface="Times New Roman"/>
                <a:cs typeface="Times New Roman"/>
              </a:rPr>
              <a:t>n</a:t>
            </a:r>
            <a:r>
              <a:rPr sz="2550" i="1" spc="-370" dirty="0">
                <a:latin typeface="Times New Roman"/>
                <a:cs typeface="Times New Roman"/>
              </a:rPr>
              <a:t> </a:t>
            </a:r>
            <a:r>
              <a:rPr sz="3825" baseline="25054" dirty="0">
                <a:latin typeface="Times New Roman"/>
                <a:cs typeface="Times New Roman"/>
              </a:rPr>
              <a:t>2</a:t>
            </a:r>
            <a:r>
              <a:rPr sz="3825" spc="-397" baseline="25054" dirty="0">
                <a:latin typeface="Times New Roman"/>
                <a:cs typeface="Times New Roman"/>
              </a:rPr>
              <a:t> </a:t>
            </a:r>
            <a:r>
              <a:rPr sz="2550" dirty="0">
                <a:latin typeface="Times New Roman"/>
                <a:cs typeface="Times New Roman"/>
              </a:rPr>
              <a:t>)</a:t>
            </a:r>
          </a:p>
          <a:p>
            <a:pPr>
              <a:lnSpc>
                <a:spcPct val="100000"/>
              </a:lnSpc>
            </a:pPr>
            <a:endParaRPr sz="3250" dirty="0">
              <a:latin typeface="Times New Roman"/>
              <a:cs typeface="Times New Roman"/>
            </a:endParaRPr>
          </a:p>
          <a:p>
            <a:pPr marL="322580"/>
            <a:r>
              <a:rPr sz="2550" spc="-20" dirty="0">
                <a:latin typeface="Times New Roman"/>
                <a:cs typeface="Times New Roman"/>
              </a:rPr>
              <a:t>3</a:t>
            </a:r>
            <a:r>
              <a:rPr sz="2550" i="1" spc="-20" dirty="0">
                <a:latin typeface="Times New Roman"/>
                <a:cs typeface="Times New Roman"/>
              </a:rPr>
              <a:t>n</a:t>
            </a:r>
            <a:r>
              <a:rPr sz="2550" i="1" spc="-380" dirty="0">
                <a:latin typeface="Times New Roman"/>
                <a:cs typeface="Times New Roman"/>
              </a:rPr>
              <a:t> </a:t>
            </a:r>
            <a:r>
              <a:rPr sz="3825" baseline="25054" dirty="0">
                <a:latin typeface="Times New Roman"/>
                <a:cs typeface="Times New Roman"/>
              </a:rPr>
              <a:t>2</a:t>
            </a:r>
            <a:r>
              <a:rPr sz="3825" spc="240" baseline="25054" dirty="0">
                <a:latin typeface="Times New Roman"/>
                <a:cs typeface="Times New Roman"/>
              </a:rPr>
              <a:t> </a:t>
            </a:r>
            <a:r>
              <a:rPr sz="2550" dirty="0">
                <a:latin typeface="Symbol"/>
                <a:cs typeface="Symbol"/>
              </a:rPr>
              <a:t></a:t>
            </a:r>
            <a:r>
              <a:rPr sz="2550" spc="-195" dirty="0">
                <a:latin typeface="Times New Roman"/>
                <a:cs typeface="Times New Roman"/>
              </a:rPr>
              <a:t> </a:t>
            </a:r>
            <a:r>
              <a:rPr sz="2550" spc="20" dirty="0">
                <a:latin typeface="Times New Roman"/>
                <a:cs typeface="Times New Roman"/>
              </a:rPr>
              <a:t>2</a:t>
            </a:r>
            <a:r>
              <a:rPr sz="2550" i="1" spc="20" dirty="0">
                <a:latin typeface="Times New Roman"/>
                <a:cs typeface="Times New Roman"/>
              </a:rPr>
              <a:t>n</a:t>
            </a:r>
            <a:r>
              <a:rPr sz="2550" i="1" spc="-185" dirty="0">
                <a:latin typeface="Times New Roman"/>
                <a:cs typeface="Times New Roman"/>
              </a:rPr>
              <a:t> </a:t>
            </a:r>
            <a:r>
              <a:rPr sz="2550" dirty="0">
                <a:latin typeface="Symbol"/>
                <a:cs typeface="Symbol"/>
              </a:rPr>
              <a:t></a:t>
            </a:r>
            <a:r>
              <a:rPr sz="2550" spc="-225" dirty="0">
                <a:latin typeface="Times New Roman"/>
                <a:cs typeface="Times New Roman"/>
              </a:rPr>
              <a:t> </a:t>
            </a:r>
            <a:r>
              <a:rPr sz="2550" dirty="0">
                <a:latin typeface="Times New Roman"/>
                <a:cs typeface="Times New Roman"/>
              </a:rPr>
              <a:t>5</a:t>
            </a:r>
            <a:r>
              <a:rPr sz="2550" spc="-80" dirty="0">
                <a:latin typeface="Times New Roman"/>
                <a:cs typeface="Times New Roman"/>
              </a:rPr>
              <a:t> </a:t>
            </a:r>
            <a:r>
              <a:rPr sz="2550" dirty="0">
                <a:latin typeface="Symbol"/>
                <a:cs typeface="Symbol"/>
              </a:rPr>
              <a:t></a:t>
            </a:r>
            <a:r>
              <a:rPr sz="2550" spc="-75" dirty="0">
                <a:latin typeface="Times New Roman"/>
                <a:cs typeface="Times New Roman"/>
              </a:rPr>
              <a:t> </a:t>
            </a:r>
            <a:r>
              <a:rPr sz="2550" i="1" spc="45" dirty="0">
                <a:latin typeface="Times New Roman"/>
                <a:cs typeface="Times New Roman"/>
              </a:rPr>
              <a:t>O</a:t>
            </a:r>
            <a:r>
              <a:rPr sz="2550" spc="45" dirty="0">
                <a:latin typeface="Times New Roman"/>
                <a:cs typeface="Times New Roman"/>
              </a:rPr>
              <a:t>(</a:t>
            </a:r>
            <a:r>
              <a:rPr sz="2550" i="1" spc="45" dirty="0">
                <a:latin typeface="Times New Roman"/>
                <a:cs typeface="Times New Roman"/>
              </a:rPr>
              <a:t>n</a:t>
            </a:r>
            <a:r>
              <a:rPr sz="2550" i="1" spc="-375" dirty="0">
                <a:latin typeface="Times New Roman"/>
                <a:cs typeface="Times New Roman"/>
              </a:rPr>
              <a:t> </a:t>
            </a:r>
            <a:r>
              <a:rPr sz="3825" baseline="25054" dirty="0">
                <a:latin typeface="Times New Roman"/>
                <a:cs typeface="Times New Roman"/>
              </a:rPr>
              <a:t>2</a:t>
            </a:r>
            <a:r>
              <a:rPr sz="3825" spc="-390" baseline="25054" dirty="0">
                <a:latin typeface="Times New Roman"/>
                <a:cs typeface="Times New Roman"/>
              </a:rPr>
              <a:t> </a:t>
            </a:r>
            <a:r>
              <a:rPr sz="2550" dirty="0">
                <a:latin typeface="Times New Roman"/>
                <a:cs typeface="Times New Roman"/>
              </a:rPr>
              <a:t>)</a:t>
            </a:r>
          </a:p>
          <a:p>
            <a:pPr>
              <a:spcBef>
                <a:spcPts val="15"/>
              </a:spcBef>
            </a:pPr>
            <a:endParaRPr sz="5350" dirty="0">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53410" y="5900420"/>
            <a:ext cx="495300" cy="0"/>
          </a:xfrm>
          <a:custGeom>
            <a:avLst/>
            <a:gdLst/>
            <a:ahLst/>
            <a:cxnLst/>
            <a:rect l="l" t="t" r="r" b="b"/>
            <a:pathLst>
              <a:path w="495300">
                <a:moveTo>
                  <a:pt x="0" y="0"/>
                </a:moveTo>
                <a:lnTo>
                  <a:pt x="495300" y="0"/>
                </a:lnTo>
              </a:path>
            </a:pathLst>
          </a:custGeom>
          <a:ln w="11430">
            <a:solidFill>
              <a:srgbClr val="000000"/>
            </a:solidFill>
          </a:ln>
        </p:spPr>
        <p:txBody>
          <a:bodyPr wrap="square" lIns="0" tIns="0" rIns="0" bIns="0" rtlCol="0"/>
          <a:lstStyle/>
          <a:p>
            <a:endParaRPr/>
          </a:p>
        </p:txBody>
      </p:sp>
      <p:sp>
        <p:nvSpPr>
          <p:cNvPr id="3" name="object 3"/>
          <p:cNvSpPr txBox="1"/>
          <p:nvPr/>
        </p:nvSpPr>
        <p:spPr>
          <a:xfrm>
            <a:off x="2585720" y="5680710"/>
            <a:ext cx="474345" cy="429259"/>
          </a:xfrm>
          <a:prstGeom prst="rect">
            <a:avLst/>
          </a:prstGeom>
        </p:spPr>
        <p:txBody>
          <a:bodyPr vert="horz" wrap="square" lIns="0" tIns="12700" rIns="0" bIns="0" rtlCol="0">
            <a:spAutoFit/>
          </a:bodyPr>
          <a:lstStyle/>
          <a:p>
            <a:pPr marL="12700">
              <a:spcBef>
                <a:spcPts val="100"/>
              </a:spcBef>
            </a:pPr>
            <a:r>
              <a:rPr sz="2650" spc="-5" dirty="0">
                <a:latin typeface="Times New Roman"/>
                <a:cs typeface="Times New Roman"/>
              </a:rPr>
              <a:t>lim</a:t>
            </a:r>
            <a:endParaRPr sz="2650">
              <a:latin typeface="Times New Roman"/>
              <a:cs typeface="Times New Roman"/>
            </a:endParaRPr>
          </a:p>
        </p:txBody>
      </p:sp>
      <p:sp>
        <p:nvSpPr>
          <p:cNvPr id="4" name="object 4"/>
          <p:cNvSpPr txBox="1"/>
          <p:nvPr/>
        </p:nvSpPr>
        <p:spPr>
          <a:xfrm>
            <a:off x="3181350" y="5549900"/>
            <a:ext cx="882650" cy="313690"/>
          </a:xfrm>
          <a:prstGeom prst="rect">
            <a:avLst/>
          </a:prstGeom>
        </p:spPr>
        <p:txBody>
          <a:bodyPr vert="horz" wrap="square" lIns="0" tIns="11430" rIns="0" bIns="0" rtlCol="0">
            <a:spAutoFit/>
          </a:bodyPr>
          <a:lstStyle/>
          <a:p>
            <a:pPr marL="38100">
              <a:spcBef>
                <a:spcPts val="90"/>
              </a:spcBef>
            </a:pPr>
            <a:r>
              <a:rPr sz="1900" i="1" spc="-5" dirty="0">
                <a:latin typeface="Times New Roman"/>
                <a:cs typeface="Times New Roman"/>
              </a:rPr>
              <a:t>f </a:t>
            </a:r>
            <a:r>
              <a:rPr sz="1900" spc="20" dirty="0">
                <a:latin typeface="Times New Roman"/>
                <a:cs typeface="Times New Roman"/>
              </a:rPr>
              <a:t>(</a:t>
            </a:r>
            <a:r>
              <a:rPr sz="1900" i="1" spc="20" dirty="0">
                <a:latin typeface="Times New Roman"/>
                <a:cs typeface="Times New Roman"/>
              </a:rPr>
              <a:t>n</a:t>
            </a:r>
            <a:r>
              <a:rPr sz="1900" spc="20" dirty="0">
                <a:latin typeface="Times New Roman"/>
                <a:cs typeface="Times New Roman"/>
              </a:rPr>
              <a:t>) </a:t>
            </a:r>
            <a:r>
              <a:rPr sz="2850" spc="-7" baseline="-36549" dirty="0">
                <a:latin typeface="Symbol"/>
                <a:cs typeface="Symbol"/>
              </a:rPr>
              <a:t></a:t>
            </a:r>
            <a:r>
              <a:rPr sz="2850" spc="37" baseline="-36549" dirty="0">
                <a:latin typeface="Times New Roman"/>
                <a:cs typeface="Times New Roman"/>
              </a:rPr>
              <a:t> </a:t>
            </a:r>
            <a:r>
              <a:rPr sz="2850" spc="-7" baseline="-36549" dirty="0">
                <a:latin typeface="Times New Roman"/>
                <a:cs typeface="Times New Roman"/>
              </a:rPr>
              <a:t>0</a:t>
            </a:r>
            <a:endParaRPr sz="2850" baseline="-36549">
              <a:latin typeface="Times New Roman"/>
              <a:cs typeface="Times New Roman"/>
            </a:endParaRPr>
          </a:p>
        </p:txBody>
      </p:sp>
      <p:sp>
        <p:nvSpPr>
          <p:cNvPr id="5" name="object 5"/>
          <p:cNvSpPr txBox="1"/>
          <p:nvPr/>
        </p:nvSpPr>
        <p:spPr>
          <a:xfrm>
            <a:off x="2501900" y="5896609"/>
            <a:ext cx="1159510" cy="313690"/>
          </a:xfrm>
          <a:prstGeom prst="rect">
            <a:avLst/>
          </a:prstGeom>
        </p:spPr>
        <p:txBody>
          <a:bodyPr vert="horz" wrap="square" lIns="0" tIns="11430" rIns="0" bIns="0" rtlCol="0">
            <a:spAutoFit/>
          </a:bodyPr>
          <a:lstStyle/>
          <a:p>
            <a:pPr marL="38100">
              <a:spcBef>
                <a:spcPts val="90"/>
              </a:spcBef>
            </a:pPr>
            <a:r>
              <a:rPr sz="2850" i="1" spc="-7" baseline="-27777" dirty="0">
                <a:latin typeface="Times New Roman"/>
                <a:cs typeface="Times New Roman"/>
              </a:rPr>
              <a:t>n </a:t>
            </a:r>
            <a:r>
              <a:rPr sz="2850" spc="82" baseline="-27777" dirty="0">
                <a:latin typeface="Symbol"/>
                <a:cs typeface="Symbol"/>
              </a:rPr>
              <a:t></a:t>
            </a:r>
            <a:r>
              <a:rPr sz="2850" spc="-247" baseline="-27777" dirty="0">
                <a:latin typeface="Times New Roman"/>
                <a:cs typeface="Times New Roman"/>
              </a:rPr>
              <a:t> </a:t>
            </a:r>
            <a:r>
              <a:rPr sz="1900" i="1" spc="50" dirty="0">
                <a:latin typeface="Times New Roman"/>
                <a:cs typeface="Times New Roman"/>
              </a:rPr>
              <a:t>g</a:t>
            </a:r>
            <a:r>
              <a:rPr sz="1900" spc="50" dirty="0">
                <a:latin typeface="Times New Roman"/>
                <a:cs typeface="Times New Roman"/>
              </a:rPr>
              <a:t>(</a:t>
            </a:r>
            <a:r>
              <a:rPr sz="1900" i="1" spc="50" dirty="0">
                <a:latin typeface="Times New Roman"/>
                <a:cs typeface="Times New Roman"/>
              </a:rPr>
              <a:t>n</a:t>
            </a:r>
            <a:r>
              <a:rPr sz="1900" spc="50" dirty="0">
                <a:latin typeface="Times New Roman"/>
                <a:cs typeface="Times New Roman"/>
              </a:rPr>
              <a:t>)</a:t>
            </a:r>
            <a:endParaRPr sz="1900">
              <a:latin typeface="Times New Roman"/>
              <a:cs typeface="Times New Roman"/>
            </a:endParaRPr>
          </a:p>
        </p:txBody>
      </p:sp>
      <p:sp>
        <p:nvSpPr>
          <p:cNvPr id="6" name="object 6"/>
          <p:cNvSpPr txBox="1">
            <a:spLocks noGrp="1"/>
          </p:cNvSpPr>
          <p:nvPr>
            <p:ph type="title"/>
          </p:nvPr>
        </p:nvSpPr>
        <p:spPr>
          <a:xfrm>
            <a:off x="1842256" y="279713"/>
            <a:ext cx="3371850" cy="689932"/>
          </a:xfrm>
          <a:prstGeom prst="rect">
            <a:avLst/>
          </a:prstGeom>
        </p:spPr>
        <p:txBody>
          <a:bodyPr vert="horz" wrap="square" lIns="0" tIns="12700" rIns="0" bIns="0" rtlCol="0">
            <a:spAutoFit/>
          </a:bodyPr>
          <a:lstStyle/>
          <a:p>
            <a:pPr marL="12700">
              <a:lnSpc>
                <a:spcPct val="100000"/>
              </a:lnSpc>
              <a:spcBef>
                <a:spcPts val="100"/>
              </a:spcBef>
            </a:pPr>
            <a:r>
              <a:rPr spc="-5" dirty="0">
                <a:latin typeface="Arial"/>
                <a:cs typeface="Arial"/>
              </a:rPr>
              <a:t>o-notation</a:t>
            </a:r>
          </a:p>
        </p:txBody>
      </p:sp>
      <p:sp>
        <p:nvSpPr>
          <p:cNvPr id="7" name="object 7"/>
          <p:cNvSpPr txBox="1"/>
          <p:nvPr/>
        </p:nvSpPr>
        <p:spPr>
          <a:xfrm>
            <a:off x="2058670" y="1634490"/>
            <a:ext cx="7583805" cy="878840"/>
          </a:xfrm>
          <a:prstGeom prst="rect">
            <a:avLst/>
          </a:prstGeom>
        </p:spPr>
        <p:txBody>
          <a:bodyPr vert="horz" wrap="square" lIns="0" tIns="12700" rIns="0" bIns="0" rtlCol="0">
            <a:spAutoFit/>
          </a:bodyPr>
          <a:lstStyle/>
          <a:p>
            <a:pPr marL="354965" marR="5080" indent="-342900">
              <a:spcBef>
                <a:spcPts val="100"/>
              </a:spcBef>
              <a:buChar char="•"/>
              <a:tabLst>
                <a:tab pos="354965" algn="l"/>
                <a:tab pos="355600" algn="l"/>
              </a:tabLst>
            </a:pPr>
            <a:r>
              <a:rPr sz="2800" spc="-5" dirty="0">
                <a:solidFill>
                  <a:srgbClr val="0000CC"/>
                </a:solidFill>
                <a:latin typeface="Arial"/>
                <a:cs typeface="Arial"/>
              </a:rPr>
              <a:t>We use </a:t>
            </a:r>
            <a:r>
              <a:rPr sz="2800" b="1" i="1" spc="-5" dirty="0">
                <a:solidFill>
                  <a:srgbClr val="0000CC"/>
                </a:solidFill>
                <a:latin typeface="Arial"/>
                <a:cs typeface="Arial"/>
              </a:rPr>
              <a:t>o</a:t>
            </a:r>
            <a:r>
              <a:rPr sz="2800" b="1" spc="-5" dirty="0">
                <a:solidFill>
                  <a:srgbClr val="0000CC"/>
                </a:solidFill>
                <a:latin typeface="Arial"/>
                <a:cs typeface="Arial"/>
              </a:rPr>
              <a:t>-notation </a:t>
            </a:r>
            <a:r>
              <a:rPr sz="2800" dirty="0">
                <a:solidFill>
                  <a:srgbClr val="0000CC"/>
                </a:solidFill>
                <a:latin typeface="Arial"/>
                <a:cs typeface="Arial"/>
              </a:rPr>
              <a:t>to </a:t>
            </a:r>
            <a:r>
              <a:rPr sz="2800" spc="-5" dirty="0">
                <a:solidFill>
                  <a:srgbClr val="0000CC"/>
                </a:solidFill>
                <a:latin typeface="Arial"/>
                <a:cs typeface="Arial"/>
              </a:rPr>
              <a:t>denote an upper </a:t>
            </a:r>
            <a:r>
              <a:rPr sz="2800" dirty="0">
                <a:solidFill>
                  <a:srgbClr val="0000CC"/>
                </a:solidFill>
                <a:latin typeface="Arial"/>
                <a:cs typeface="Arial"/>
              </a:rPr>
              <a:t>bound  </a:t>
            </a:r>
            <a:r>
              <a:rPr sz="2800" spc="-5" dirty="0">
                <a:solidFill>
                  <a:srgbClr val="0000CC"/>
                </a:solidFill>
                <a:latin typeface="Arial"/>
                <a:cs typeface="Arial"/>
              </a:rPr>
              <a:t>that is </a:t>
            </a:r>
            <a:r>
              <a:rPr sz="2800" b="1" spc="-10" dirty="0">
                <a:solidFill>
                  <a:srgbClr val="0000CC"/>
                </a:solidFill>
                <a:latin typeface="Arial"/>
                <a:cs typeface="Arial"/>
              </a:rPr>
              <a:t>not asymptotically</a:t>
            </a:r>
            <a:r>
              <a:rPr sz="2800" b="1" dirty="0">
                <a:solidFill>
                  <a:srgbClr val="0000CC"/>
                </a:solidFill>
                <a:latin typeface="Arial"/>
                <a:cs typeface="Arial"/>
              </a:rPr>
              <a:t> tight</a:t>
            </a:r>
            <a:r>
              <a:rPr sz="2800" dirty="0">
                <a:solidFill>
                  <a:srgbClr val="0000CC"/>
                </a:solidFill>
                <a:latin typeface="Arial"/>
                <a:cs typeface="Arial"/>
              </a:rPr>
              <a:t>.</a:t>
            </a:r>
            <a:endParaRPr sz="2800">
              <a:latin typeface="Arial"/>
              <a:cs typeface="Arial"/>
            </a:endParaRPr>
          </a:p>
        </p:txBody>
      </p:sp>
      <p:sp>
        <p:nvSpPr>
          <p:cNvPr id="8" name="object 8"/>
          <p:cNvSpPr txBox="1"/>
          <p:nvPr/>
        </p:nvSpPr>
        <p:spPr>
          <a:xfrm>
            <a:off x="2058670" y="2575559"/>
            <a:ext cx="3313429" cy="452120"/>
          </a:xfrm>
          <a:prstGeom prst="rect">
            <a:avLst/>
          </a:prstGeom>
        </p:spPr>
        <p:txBody>
          <a:bodyPr vert="horz" wrap="square" lIns="0" tIns="12700" rIns="0" bIns="0" rtlCol="0">
            <a:spAutoFit/>
          </a:bodyPr>
          <a:lstStyle/>
          <a:p>
            <a:pPr marL="355600" indent="-342900">
              <a:spcBef>
                <a:spcPts val="100"/>
              </a:spcBef>
              <a:buChar char="•"/>
              <a:tabLst>
                <a:tab pos="354965" algn="l"/>
                <a:tab pos="355600" algn="l"/>
              </a:tabLst>
            </a:pPr>
            <a:r>
              <a:rPr sz="2800" spc="-5" dirty="0">
                <a:solidFill>
                  <a:srgbClr val="0000CC"/>
                </a:solidFill>
                <a:latin typeface="Arial"/>
                <a:cs typeface="Arial"/>
              </a:rPr>
              <a:t>We </a:t>
            </a:r>
            <a:r>
              <a:rPr sz="2800" dirty="0">
                <a:solidFill>
                  <a:srgbClr val="0000CC"/>
                </a:solidFill>
                <a:latin typeface="Arial"/>
                <a:cs typeface="Arial"/>
              </a:rPr>
              <a:t>formally</a:t>
            </a:r>
            <a:r>
              <a:rPr sz="2800" spc="-80" dirty="0">
                <a:solidFill>
                  <a:srgbClr val="0000CC"/>
                </a:solidFill>
                <a:latin typeface="Arial"/>
                <a:cs typeface="Arial"/>
              </a:rPr>
              <a:t> </a:t>
            </a:r>
            <a:r>
              <a:rPr sz="2800" spc="-5" dirty="0">
                <a:solidFill>
                  <a:srgbClr val="0000CC"/>
                </a:solidFill>
                <a:latin typeface="Arial"/>
                <a:cs typeface="Arial"/>
              </a:rPr>
              <a:t>define</a:t>
            </a:r>
            <a:endParaRPr sz="2800">
              <a:latin typeface="Arial"/>
              <a:cs typeface="Arial"/>
            </a:endParaRPr>
          </a:p>
        </p:txBody>
      </p:sp>
      <p:sp>
        <p:nvSpPr>
          <p:cNvPr id="9" name="object 9"/>
          <p:cNvSpPr txBox="1"/>
          <p:nvPr/>
        </p:nvSpPr>
        <p:spPr>
          <a:xfrm>
            <a:off x="5591809" y="2534920"/>
            <a:ext cx="3003550" cy="513080"/>
          </a:xfrm>
          <a:prstGeom prst="rect">
            <a:avLst/>
          </a:prstGeom>
        </p:spPr>
        <p:txBody>
          <a:bodyPr vert="horz" wrap="square" lIns="0" tIns="12700" rIns="0" bIns="0" rtlCol="0">
            <a:spAutoFit/>
          </a:bodyPr>
          <a:lstStyle/>
          <a:p>
            <a:pPr marL="12700">
              <a:spcBef>
                <a:spcPts val="100"/>
              </a:spcBef>
              <a:tabLst>
                <a:tab pos="1447800" algn="l"/>
              </a:tabLst>
            </a:pPr>
            <a:r>
              <a:rPr sz="3200" i="1" spc="95" dirty="0">
                <a:latin typeface="Times New Roman"/>
                <a:cs typeface="Times New Roman"/>
              </a:rPr>
              <a:t>o</a:t>
            </a:r>
            <a:r>
              <a:rPr sz="3200" spc="95" dirty="0">
                <a:latin typeface="Times New Roman"/>
                <a:cs typeface="Times New Roman"/>
              </a:rPr>
              <a:t>(</a:t>
            </a:r>
            <a:r>
              <a:rPr sz="3200" i="1" spc="95" dirty="0">
                <a:latin typeface="Times New Roman"/>
                <a:cs typeface="Times New Roman"/>
              </a:rPr>
              <a:t>g</a:t>
            </a:r>
            <a:r>
              <a:rPr sz="3200" spc="95" dirty="0">
                <a:latin typeface="Times New Roman"/>
                <a:cs typeface="Times New Roman"/>
              </a:rPr>
              <a:t>(</a:t>
            </a:r>
            <a:r>
              <a:rPr sz="3200" i="1" spc="95" dirty="0">
                <a:latin typeface="Times New Roman"/>
                <a:cs typeface="Times New Roman"/>
              </a:rPr>
              <a:t>n</a:t>
            </a:r>
            <a:r>
              <a:rPr sz="3200" spc="95" dirty="0">
                <a:latin typeface="Times New Roman"/>
                <a:cs typeface="Times New Roman"/>
              </a:rPr>
              <a:t>))	</a:t>
            </a:r>
            <a:r>
              <a:rPr sz="4200" spc="-7" baseline="1984" dirty="0">
                <a:solidFill>
                  <a:srgbClr val="0000CC"/>
                </a:solidFill>
                <a:latin typeface="Arial"/>
                <a:cs typeface="Arial"/>
              </a:rPr>
              <a:t>as the</a:t>
            </a:r>
            <a:r>
              <a:rPr sz="4200" spc="-112" baseline="1984" dirty="0">
                <a:solidFill>
                  <a:srgbClr val="0000CC"/>
                </a:solidFill>
                <a:latin typeface="Arial"/>
                <a:cs typeface="Arial"/>
              </a:rPr>
              <a:t> </a:t>
            </a:r>
            <a:r>
              <a:rPr sz="4200" spc="-7" baseline="1984" dirty="0">
                <a:solidFill>
                  <a:srgbClr val="0000CC"/>
                </a:solidFill>
                <a:latin typeface="Arial"/>
                <a:cs typeface="Arial"/>
              </a:rPr>
              <a:t>set</a:t>
            </a:r>
            <a:endParaRPr sz="4200" baseline="1984">
              <a:latin typeface="Arial"/>
              <a:cs typeface="Arial"/>
            </a:endParaRPr>
          </a:p>
        </p:txBody>
      </p:sp>
      <p:sp>
        <p:nvSpPr>
          <p:cNvPr id="10" name="object 10"/>
          <p:cNvSpPr txBox="1"/>
          <p:nvPr/>
        </p:nvSpPr>
        <p:spPr>
          <a:xfrm>
            <a:off x="8435340" y="4192270"/>
            <a:ext cx="226060" cy="388620"/>
          </a:xfrm>
          <a:prstGeom prst="rect">
            <a:avLst/>
          </a:prstGeom>
        </p:spPr>
        <p:txBody>
          <a:bodyPr vert="horz" wrap="square" lIns="0" tIns="16510" rIns="0" bIns="0" rtlCol="0">
            <a:spAutoFit/>
          </a:bodyPr>
          <a:lstStyle/>
          <a:p>
            <a:pPr marL="38100">
              <a:spcBef>
                <a:spcPts val="130"/>
              </a:spcBef>
            </a:pPr>
            <a:r>
              <a:rPr sz="2350" spc="-575" dirty="0">
                <a:latin typeface="Symbol"/>
                <a:cs typeface="Symbol"/>
              </a:rPr>
              <a:t></a:t>
            </a:r>
            <a:r>
              <a:rPr sz="3525" spc="-862" baseline="-33096" dirty="0">
                <a:latin typeface="Symbol"/>
                <a:cs typeface="Symbol"/>
              </a:rPr>
              <a:t></a:t>
            </a:r>
            <a:endParaRPr sz="3525" baseline="-33096">
              <a:latin typeface="Symbol"/>
              <a:cs typeface="Symbol"/>
            </a:endParaRPr>
          </a:p>
        </p:txBody>
      </p:sp>
      <p:sp>
        <p:nvSpPr>
          <p:cNvPr id="11" name="object 11"/>
          <p:cNvSpPr txBox="1"/>
          <p:nvPr/>
        </p:nvSpPr>
        <p:spPr>
          <a:xfrm>
            <a:off x="8460740" y="3667760"/>
            <a:ext cx="175260" cy="388620"/>
          </a:xfrm>
          <a:prstGeom prst="rect">
            <a:avLst/>
          </a:prstGeom>
        </p:spPr>
        <p:txBody>
          <a:bodyPr vert="horz" wrap="square" lIns="0" tIns="16510" rIns="0" bIns="0" rtlCol="0">
            <a:spAutoFit/>
          </a:bodyPr>
          <a:lstStyle/>
          <a:p>
            <a:pPr marL="12700">
              <a:spcBef>
                <a:spcPts val="130"/>
              </a:spcBef>
            </a:pPr>
            <a:r>
              <a:rPr sz="2350" spc="15" dirty="0">
                <a:latin typeface="Symbol"/>
                <a:cs typeface="Symbol"/>
              </a:rPr>
              <a:t></a:t>
            </a:r>
            <a:endParaRPr sz="2350">
              <a:latin typeface="Symbol"/>
              <a:cs typeface="Symbol"/>
            </a:endParaRPr>
          </a:p>
        </p:txBody>
      </p:sp>
      <p:sp>
        <p:nvSpPr>
          <p:cNvPr id="12" name="object 12"/>
          <p:cNvSpPr txBox="1"/>
          <p:nvPr/>
        </p:nvSpPr>
        <p:spPr>
          <a:xfrm>
            <a:off x="8460740" y="3418840"/>
            <a:ext cx="175260" cy="388620"/>
          </a:xfrm>
          <a:prstGeom prst="rect">
            <a:avLst/>
          </a:prstGeom>
        </p:spPr>
        <p:txBody>
          <a:bodyPr vert="horz" wrap="square" lIns="0" tIns="16510" rIns="0" bIns="0" rtlCol="0">
            <a:spAutoFit/>
          </a:bodyPr>
          <a:lstStyle/>
          <a:p>
            <a:pPr marL="12700">
              <a:spcBef>
                <a:spcPts val="130"/>
              </a:spcBef>
            </a:pPr>
            <a:r>
              <a:rPr sz="2350" spc="15" dirty="0">
                <a:latin typeface="Symbol"/>
                <a:cs typeface="Symbol"/>
              </a:rPr>
              <a:t></a:t>
            </a:r>
            <a:endParaRPr sz="2350">
              <a:latin typeface="Symbol"/>
              <a:cs typeface="Symbol"/>
            </a:endParaRPr>
          </a:p>
        </p:txBody>
      </p:sp>
      <p:sp>
        <p:nvSpPr>
          <p:cNvPr id="13" name="object 13"/>
          <p:cNvSpPr txBox="1"/>
          <p:nvPr/>
        </p:nvSpPr>
        <p:spPr>
          <a:xfrm>
            <a:off x="3623310" y="3895090"/>
            <a:ext cx="226060" cy="685800"/>
          </a:xfrm>
          <a:prstGeom prst="rect">
            <a:avLst/>
          </a:prstGeom>
        </p:spPr>
        <p:txBody>
          <a:bodyPr vert="horz" wrap="square" lIns="0" tIns="16510" rIns="0" bIns="0" rtlCol="0">
            <a:spAutoFit/>
          </a:bodyPr>
          <a:lstStyle/>
          <a:p>
            <a:pPr marL="38100">
              <a:lnSpc>
                <a:spcPts val="2580"/>
              </a:lnSpc>
              <a:spcBef>
                <a:spcPts val="130"/>
              </a:spcBef>
            </a:pPr>
            <a:r>
              <a:rPr sz="2350" spc="15" dirty="0">
                <a:latin typeface="Symbol"/>
                <a:cs typeface="Symbol"/>
              </a:rPr>
              <a:t></a:t>
            </a:r>
            <a:endParaRPr sz="2350">
              <a:latin typeface="Symbol"/>
              <a:cs typeface="Symbol"/>
            </a:endParaRPr>
          </a:p>
          <a:p>
            <a:pPr marL="38100">
              <a:lnSpc>
                <a:spcPts val="2580"/>
              </a:lnSpc>
            </a:pPr>
            <a:r>
              <a:rPr sz="2350" spc="-575" dirty="0">
                <a:latin typeface="Symbol"/>
                <a:cs typeface="Symbol"/>
              </a:rPr>
              <a:t></a:t>
            </a:r>
            <a:r>
              <a:rPr sz="3525" spc="-862" baseline="-33096" dirty="0">
                <a:latin typeface="Symbol"/>
                <a:cs typeface="Symbol"/>
              </a:rPr>
              <a:t></a:t>
            </a:r>
            <a:endParaRPr sz="3525" baseline="-33096">
              <a:latin typeface="Symbol"/>
              <a:cs typeface="Symbol"/>
            </a:endParaRPr>
          </a:p>
        </p:txBody>
      </p:sp>
      <p:sp>
        <p:nvSpPr>
          <p:cNvPr id="14" name="object 14"/>
          <p:cNvSpPr txBox="1"/>
          <p:nvPr/>
        </p:nvSpPr>
        <p:spPr>
          <a:xfrm>
            <a:off x="7434580" y="3992879"/>
            <a:ext cx="139065" cy="298450"/>
          </a:xfrm>
          <a:prstGeom prst="rect">
            <a:avLst/>
          </a:prstGeom>
        </p:spPr>
        <p:txBody>
          <a:bodyPr vert="horz" wrap="square" lIns="0" tIns="11430" rIns="0" bIns="0" rtlCol="0">
            <a:spAutoFit/>
          </a:bodyPr>
          <a:lstStyle/>
          <a:p>
            <a:pPr marL="12700">
              <a:spcBef>
                <a:spcPts val="90"/>
              </a:spcBef>
            </a:pPr>
            <a:r>
              <a:rPr spc="-10" dirty="0">
                <a:latin typeface="Times New Roman"/>
                <a:cs typeface="Times New Roman"/>
              </a:rPr>
              <a:t>0</a:t>
            </a:r>
            <a:endParaRPr>
              <a:latin typeface="Times New Roman"/>
              <a:cs typeface="Times New Roman"/>
            </a:endParaRPr>
          </a:p>
        </p:txBody>
      </p:sp>
      <p:sp>
        <p:nvSpPr>
          <p:cNvPr id="15" name="object 15"/>
          <p:cNvSpPr txBox="1"/>
          <p:nvPr/>
        </p:nvSpPr>
        <p:spPr>
          <a:xfrm>
            <a:off x="4565651" y="4305300"/>
            <a:ext cx="3711575" cy="388620"/>
          </a:xfrm>
          <a:prstGeom prst="rect">
            <a:avLst/>
          </a:prstGeom>
        </p:spPr>
        <p:txBody>
          <a:bodyPr vert="horz" wrap="square" lIns="0" tIns="16510" rIns="0" bIns="0" rtlCol="0">
            <a:spAutoFit/>
          </a:bodyPr>
          <a:lstStyle/>
          <a:p>
            <a:pPr marL="38100">
              <a:spcBef>
                <a:spcPts val="130"/>
              </a:spcBef>
              <a:tabLst>
                <a:tab pos="2187575" algn="l"/>
              </a:tabLst>
            </a:pPr>
            <a:r>
              <a:rPr sz="2350" spc="15" dirty="0">
                <a:latin typeface="Times New Roman"/>
                <a:cs typeface="Times New Roman"/>
              </a:rPr>
              <a:t>0 </a:t>
            </a:r>
            <a:r>
              <a:rPr sz="2350" spc="20" dirty="0">
                <a:latin typeface="Symbol"/>
                <a:cs typeface="Symbol"/>
              </a:rPr>
              <a:t></a:t>
            </a:r>
            <a:r>
              <a:rPr sz="2350" spc="20" dirty="0">
                <a:latin typeface="Times New Roman"/>
                <a:cs typeface="Times New Roman"/>
              </a:rPr>
              <a:t> </a:t>
            </a:r>
            <a:r>
              <a:rPr sz="2350" i="1" spc="10" dirty="0">
                <a:latin typeface="Times New Roman"/>
                <a:cs typeface="Times New Roman"/>
              </a:rPr>
              <a:t>f </a:t>
            </a:r>
            <a:r>
              <a:rPr sz="2350" spc="45" dirty="0">
                <a:latin typeface="Times New Roman"/>
                <a:cs typeface="Times New Roman"/>
              </a:rPr>
              <a:t>(</a:t>
            </a:r>
            <a:r>
              <a:rPr sz="2350" i="1" spc="45" dirty="0">
                <a:latin typeface="Times New Roman"/>
                <a:cs typeface="Times New Roman"/>
              </a:rPr>
              <a:t>n</a:t>
            </a:r>
            <a:r>
              <a:rPr sz="2350" spc="45" dirty="0">
                <a:latin typeface="Times New Roman"/>
                <a:cs typeface="Times New Roman"/>
              </a:rPr>
              <a:t>)</a:t>
            </a:r>
            <a:r>
              <a:rPr sz="2350" spc="160" dirty="0">
                <a:latin typeface="Times New Roman"/>
                <a:cs typeface="Times New Roman"/>
              </a:rPr>
              <a:t> </a:t>
            </a:r>
            <a:r>
              <a:rPr sz="2350" spc="20" dirty="0">
                <a:latin typeface="Symbol"/>
                <a:cs typeface="Symbol"/>
              </a:rPr>
              <a:t></a:t>
            </a:r>
            <a:r>
              <a:rPr sz="2350" spc="-70" dirty="0">
                <a:latin typeface="Times New Roman"/>
                <a:cs typeface="Times New Roman"/>
              </a:rPr>
              <a:t> </a:t>
            </a:r>
            <a:r>
              <a:rPr sz="2350" i="1" spc="70" dirty="0">
                <a:latin typeface="Times New Roman"/>
                <a:cs typeface="Times New Roman"/>
              </a:rPr>
              <a:t>cg</a:t>
            </a:r>
            <a:r>
              <a:rPr sz="2350" spc="70" dirty="0">
                <a:latin typeface="Times New Roman"/>
                <a:cs typeface="Times New Roman"/>
              </a:rPr>
              <a:t>(</a:t>
            </a:r>
            <a:r>
              <a:rPr sz="2350" i="1" spc="70" dirty="0">
                <a:latin typeface="Times New Roman"/>
                <a:cs typeface="Times New Roman"/>
              </a:rPr>
              <a:t>n</a:t>
            </a:r>
            <a:r>
              <a:rPr sz="2350" spc="70" dirty="0">
                <a:latin typeface="Times New Roman"/>
                <a:cs typeface="Times New Roman"/>
              </a:rPr>
              <a:t>)	</a:t>
            </a:r>
            <a:r>
              <a:rPr sz="2350" spc="10" dirty="0">
                <a:latin typeface="Times New Roman"/>
                <a:cs typeface="Times New Roman"/>
              </a:rPr>
              <a:t>for</a:t>
            </a:r>
            <a:r>
              <a:rPr sz="2350" spc="-110" dirty="0">
                <a:latin typeface="Times New Roman"/>
                <a:cs typeface="Times New Roman"/>
              </a:rPr>
              <a:t> </a:t>
            </a:r>
            <a:r>
              <a:rPr sz="2350" spc="5" dirty="0">
                <a:latin typeface="Times New Roman"/>
                <a:cs typeface="Times New Roman"/>
              </a:rPr>
              <a:t>all</a:t>
            </a:r>
            <a:r>
              <a:rPr sz="2350" spc="-190" dirty="0">
                <a:latin typeface="Times New Roman"/>
                <a:cs typeface="Times New Roman"/>
              </a:rPr>
              <a:t> </a:t>
            </a:r>
            <a:r>
              <a:rPr sz="2350" i="1" spc="15" dirty="0">
                <a:latin typeface="Times New Roman"/>
                <a:cs typeface="Times New Roman"/>
              </a:rPr>
              <a:t>n</a:t>
            </a:r>
            <a:r>
              <a:rPr sz="2350" i="1" spc="-80" dirty="0">
                <a:latin typeface="Times New Roman"/>
                <a:cs typeface="Times New Roman"/>
              </a:rPr>
              <a:t> </a:t>
            </a:r>
            <a:r>
              <a:rPr sz="2350" spc="20" dirty="0">
                <a:latin typeface="Symbol"/>
                <a:cs typeface="Symbol"/>
              </a:rPr>
              <a:t></a:t>
            </a:r>
            <a:r>
              <a:rPr sz="2350" spc="-55" dirty="0">
                <a:latin typeface="Times New Roman"/>
                <a:cs typeface="Times New Roman"/>
              </a:rPr>
              <a:t> </a:t>
            </a:r>
            <a:r>
              <a:rPr sz="2350" i="1" spc="-20" dirty="0">
                <a:latin typeface="Times New Roman"/>
                <a:cs typeface="Times New Roman"/>
              </a:rPr>
              <a:t>n</a:t>
            </a:r>
            <a:r>
              <a:rPr sz="2700" spc="-30" baseline="-18518" dirty="0">
                <a:latin typeface="Times New Roman"/>
                <a:cs typeface="Times New Roman"/>
              </a:rPr>
              <a:t>0</a:t>
            </a:r>
            <a:endParaRPr sz="2700" baseline="-18518">
              <a:latin typeface="Times New Roman"/>
              <a:cs typeface="Times New Roman"/>
            </a:endParaRPr>
          </a:p>
        </p:txBody>
      </p:sp>
      <p:sp>
        <p:nvSpPr>
          <p:cNvPr id="16" name="object 16"/>
          <p:cNvSpPr txBox="1"/>
          <p:nvPr/>
        </p:nvSpPr>
        <p:spPr>
          <a:xfrm>
            <a:off x="3623311" y="3388360"/>
            <a:ext cx="4601845" cy="388620"/>
          </a:xfrm>
          <a:prstGeom prst="rect">
            <a:avLst/>
          </a:prstGeom>
        </p:spPr>
        <p:txBody>
          <a:bodyPr vert="horz" wrap="square" lIns="0" tIns="16510" rIns="0" bIns="0" rtlCol="0">
            <a:spAutoFit/>
          </a:bodyPr>
          <a:lstStyle/>
          <a:p>
            <a:pPr marL="38100">
              <a:spcBef>
                <a:spcPts val="130"/>
              </a:spcBef>
            </a:pPr>
            <a:r>
              <a:rPr sz="3525" spc="22" baseline="-5910" dirty="0">
                <a:latin typeface="Symbol"/>
                <a:cs typeface="Symbol"/>
              </a:rPr>
              <a:t></a:t>
            </a:r>
            <a:r>
              <a:rPr sz="3525" spc="-202" baseline="-5910" dirty="0">
                <a:latin typeface="Times New Roman"/>
                <a:cs typeface="Times New Roman"/>
              </a:rPr>
              <a:t> </a:t>
            </a:r>
            <a:r>
              <a:rPr sz="2350" i="1" spc="10" dirty="0">
                <a:latin typeface="Times New Roman"/>
                <a:cs typeface="Times New Roman"/>
              </a:rPr>
              <a:t>f</a:t>
            </a:r>
            <a:r>
              <a:rPr sz="2350" i="1" spc="-25" dirty="0">
                <a:latin typeface="Times New Roman"/>
                <a:cs typeface="Times New Roman"/>
              </a:rPr>
              <a:t> </a:t>
            </a:r>
            <a:r>
              <a:rPr sz="2350" spc="45" dirty="0">
                <a:latin typeface="Times New Roman"/>
                <a:cs typeface="Times New Roman"/>
              </a:rPr>
              <a:t>(</a:t>
            </a:r>
            <a:r>
              <a:rPr sz="2350" i="1" spc="45" dirty="0">
                <a:latin typeface="Times New Roman"/>
                <a:cs typeface="Times New Roman"/>
              </a:rPr>
              <a:t>n</a:t>
            </a:r>
            <a:r>
              <a:rPr sz="2350" spc="45" dirty="0">
                <a:latin typeface="Times New Roman"/>
                <a:cs typeface="Times New Roman"/>
              </a:rPr>
              <a:t>)</a:t>
            </a:r>
            <a:r>
              <a:rPr sz="2350" spc="-225" dirty="0">
                <a:latin typeface="Times New Roman"/>
                <a:cs typeface="Times New Roman"/>
              </a:rPr>
              <a:t> </a:t>
            </a:r>
            <a:r>
              <a:rPr sz="2350" spc="10" dirty="0">
                <a:latin typeface="Times New Roman"/>
                <a:cs typeface="Times New Roman"/>
              </a:rPr>
              <a:t>:</a:t>
            </a:r>
            <a:r>
              <a:rPr sz="2350" spc="-30" dirty="0">
                <a:latin typeface="Times New Roman"/>
                <a:cs typeface="Times New Roman"/>
              </a:rPr>
              <a:t> </a:t>
            </a:r>
            <a:r>
              <a:rPr sz="2350" spc="10" dirty="0">
                <a:latin typeface="Times New Roman"/>
                <a:cs typeface="Times New Roman"/>
              </a:rPr>
              <a:t>for</a:t>
            </a:r>
            <a:r>
              <a:rPr sz="2350" spc="-90" dirty="0">
                <a:latin typeface="Times New Roman"/>
                <a:cs typeface="Times New Roman"/>
              </a:rPr>
              <a:t> </a:t>
            </a:r>
            <a:r>
              <a:rPr sz="2350" spc="15" dirty="0">
                <a:latin typeface="Times New Roman"/>
                <a:cs typeface="Times New Roman"/>
              </a:rPr>
              <a:t>any</a:t>
            </a:r>
            <a:r>
              <a:rPr sz="2350" spc="-125" dirty="0">
                <a:latin typeface="Times New Roman"/>
                <a:cs typeface="Times New Roman"/>
              </a:rPr>
              <a:t> </a:t>
            </a:r>
            <a:r>
              <a:rPr sz="2350" spc="10" dirty="0">
                <a:latin typeface="Times New Roman"/>
                <a:cs typeface="Times New Roman"/>
              </a:rPr>
              <a:t>positive</a:t>
            </a:r>
            <a:r>
              <a:rPr sz="2350" spc="-170" dirty="0">
                <a:latin typeface="Times New Roman"/>
                <a:cs typeface="Times New Roman"/>
              </a:rPr>
              <a:t> </a:t>
            </a:r>
            <a:r>
              <a:rPr sz="2350" spc="10" dirty="0">
                <a:latin typeface="Times New Roman"/>
                <a:cs typeface="Times New Roman"/>
              </a:rPr>
              <a:t>constant</a:t>
            </a:r>
            <a:r>
              <a:rPr sz="2350" spc="-80" dirty="0">
                <a:latin typeface="Times New Roman"/>
                <a:cs typeface="Times New Roman"/>
              </a:rPr>
              <a:t> </a:t>
            </a:r>
            <a:r>
              <a:rPr sz="2350" i="1" spc="15" dirty="0">
                <a:latin typeface="Times New Roman"/>
                <a:cs typeface="Times New Roman"/>
              </a:rPr>
              <a:t>c</a:t>
            </a:r>
            <a:r>
              <a:rPr sz="2350" i="1" spc="-15" dirty="0">
                <a:latin typeface="Times New Roman"/>
                <a:cs typeface="Times New Roman"/>
              </a:rPr>
              <a:t> </a:t>
            </a:r>
            <a:r>
              <a:rPr sz="2350" spc="20" dirty="0">
                <a:latin typeface="Symbol"/>
                <a:cs typeface="Symbol"/>
              </a:rPr>
              <a:t></a:t>
            </a:r>
            <a:r>
              <a:rPr sz="2350" spc="-80" dirty="0">
                <a:latin typeface="Times New Roman"/>
                <a:cs typeface="Times New Roman"/>
              </a:rPr>
              <a:t> </a:t>
            </a:r>
            <a:r>
              <a:rPr sz="2350" spc="15" dirty="0">
                <a:latin typeface="Times New Roman"/>
                <a:cs typeface="Times New Roman"/>
              </a:rPr>
              <a:t>0</a:t>
            </a:r>
            <a:endParaRPr sz="2350">
              <a:latin typeface="Times New Roman"/>
              <a:cs typeface="Times New Roman"/>
            </a:endParaRPr>
          </a:p>
        </p:txBody>
      </p:sp>
      <p:sp>
        <p:nvSpPr>
          <p:cNvPr id="17" name="object 17"/>
          <p:cNvSpPr txBox="1"/>
          <p:nvPr/>
        </p:nvSpPr>
        <p:spPr>
          <a:xfrm>
            <a:off x="2382519" y="3843020"/>
            <a:ext cx="6291580" cy="388620"/>
          </a:xfrm>
          <a:prstGeom prst="rect">
            <a:avLst/>
          </a:prstGeom>
        </p:spPr>
        <p:txBody>
          <a:bodyPr vert="horz" wrap="square" lIns="0" tIns="16510" rIns="0" bIns="0" rtlCol="0">
            <a:spAutoFit/>
          </a:bodyPr>
          <a:lstStyle/>
          <a:p>
            <a:pPr marL="50800">
              <a:spcBef>
                <a:spcPts val="130"/>
              </a:spcBef>
              <a:tabLst>
                <a:tab pos="2229485" algn="l"/>
                <a:tab pos="5276215" algn="l"/>
              </a:tabLst>
            </a:pPr>
            <a:r>
              <a:rPr sz="2350" i="1" spc="85" dirty="0">
                <a:latin typeface="Times New Roman"/>
                <a:cs typeface="Times New Roman"/>
              </a:rPr>
              <a:t>o</a:t>
            </a:r>
            <a:r>
              <a:rPr sz="2350" spc="85" dirty="0">
                <a:latin typeface="Times New Roman"/>
                <a:cs typeface="Times New Roman"/>
              </a:rPr>
              <a:t>(</a:t>
            </a:r>
            <a:r>
              <a:rPr sz="2350" i="1" spc="85" dirty="0">
                <a:latin typeface="Times New Roman"/>
                <a:cs typeface="Times New Roman"/>
              </a:rPr>
              <a:t>g</a:t>
            </a:r>
            <a:r>
              <a:rPr sz="2350" spc="85" dirty="0">
                <a:latin typeface="Times New Roman"/>
                <a:cs typeface="Times New Roman"/>
              </a:rPr>
              <a:t>(</a:t>
            </a:r>
            <a:r>
              <a:rPr sz="2350" i="1" spc="85" dirty="0">
                <a:latin typeface="Times New Roman"/>
                <a:cs typeface="Times New Roman"/>
              </a:rPr>
              <a:t>n</a:t>
            </a:r>
            <a:r>
              <a:rPr sz="2350" spc="85" dirty="0">
                <a:latin typeface="Times New Roman"/>
                <a:cs typeface="Times New Roman"/>
              </a:rPr>
              <a:t>))</a:t>
            </a:r>
            <a:r>
              <a:rPr sz="2350" spc="-55" dirty="0">
                <a:latin typeface="Times New Roman"/>
                <a:cs typeface="Times New Roman"/>
              </a:rPr>
              <a:t> </a:t>
            </a:r>
            <a:r>
              <a:rPr sz="2350" spc="20" dirty="0">
                <a:latin typeface="Symbol"/>
                <a:cs typeface="Symbol"/>
              </a:rPr>
              <a:t></a:t>
            </a:r>
            <a:r>
              <a:rPr sz="2350" spc="-35" dirty="0">
                <a:latin typeface="Times New Roman"/>
                <a:cs typeface="Times New Roman"/>
              </a:rPr>
              <a:t> </a:t>
            </a:r>
            <a:r>
              <a:rPr sz="3525" spc="22" baseline="33096" dirty="0">
                <a:latin typeface="Symbol"/>
                <a:cs typeface="Symbol"/>
              </a:rPr>
              <a:t></a:t>
            </a:r>
            <a:r>
              <a:rPr sz="3525" spc="22" baseline="33096" dirty="0">
                <a:latin typeface="Times New Roman"/>
                <a:cs typeface="Times New Roman"/>
              </a:rPr>
              <a:t>	</a:t>
            </a:r>
            <a:r>
              <a:rPr sz="2350" spc="10" dirty="0">
                <a:latin typeface="Times New Roman"/>
                <a:cs typeface="Times New Roman"/>
              </a:rPr>
              <a:t>there exist </a:t>
            </a:r>
            <a:r>
              <a:rPr sz="2350" spc="15" dirty="0">
                <a:latin typeface="Times New Roman"/>
                <a:cs typeface="Times New Roman"/>
              </a:rPr>
              <a:t>a</a:t>
            </a:r>
            <a:r>
              <a:rPr sz="2350" spc="-285" dirty="0">
                <a:latin typeface="Times New Roman"/>
                <a:cs typeface="Times New Roman"/>
              </a:rPr>
              <a:t> </a:t>
            </a:r>
            <a:r>
              <a:rPr sz="2350" spc="10" dirty="0">
                <a:latin typeface="Times New Roman"/>
                <a:cs typeface="Times New Roman"/>
              </a:rPr>
              <a:t>constants</a:t>
            </a:r>
            <a:r>
              <a:rPr sz="2350" spc="-105" dirty="0">
                <a:latin typeface="Times New Roman"/>
                <a:cs typeface="Times New Roman"/>
              </a:rPr>
              <a:t> </a:t>
            </a:r>
            <a:r>
              <a:rPr sz="2350" i="1" spc="15" dirty="0">
                <a:latin typeface="Times New Roman"/>
                <a:cs typeface="Times New Roman"/>
              </a:rPr>
              <a:t>n	</a:t>
            </a:r>
            <a:r>
              <a:rPr sz="2350" spc="20" dirty="0">
                <a:latin typeface="Symbol"/>
                <a:cs typeface="Symbol"/>
              </a:rPr>
              <a:t></a:t>
            </a:r>
            <a:r>
              <a:rPr sz="2350" spc="20" dirty="0">
                <a:latin typeface="Times New Roman"/>
                <a:cs typeface="Times New Roman"/>
              </a:rPr>
              <a:t> </a:t>
            </a:r>
            <a:r>
              <a:rPr sz="2350" spc="15" dirty="0">
                <a:latin typeface="Times New Roman"/>
                <a:cs typeface="Times New Roman"/>
              </a:rPr>
              <a:t>0</a:t>
            </a:r>
            <a:r>
              <a:rPr sz="2350" spc="-85" dirty="0">
                <a:latin typeface="Times New Roman"/>
                <a:cs typeface="Times New Roman"/>
              </a:rPr>
              <a:t> </a:t>
            </a:r>
            <a:r>
              <a:rPr sz="2350" spc="-5" dirty="0">
                <a:latin typeface="Times New Roman"/>
                <a:cs typeface="Times New Roman"/>
              </a:rPr>
              <a:t>s.t.</a:t>
            </a:r>
            <a:r>
              <a:rPr sz="3525" spc="-7" baseline="-9456" dirty="0">
                <a:latin typeface="Symbol"/>
                <a:cs typeface="Symbol"/>
              </a:rPr>
              <a:t></a:t>
            </a:r>
            <a:endParaRPr sz="3525" baseline="-9456">
              <a:latin typeface="Symbol"/>
              <a:cs typeface="Symbo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34689" y="5761990"/>
            <a:ext cx="501650" cy="0"/>
          </a:xfrm>
          <a:custGeom>
            <a:avLst/>
            <a:gdLst/>
            <a:ahLst/>
            <a:cxnLst/>
            <a:rect l="l" t="t" r="r" b="b"/>
            <a:pathLst>
              <a:path w="501650">
                <a:moveTo>
                  <a:pt x="0" y="0"/>
                </a:moveTo>
                <a:lnTo>
                  <a:pt x="501650" y="0"/>
                </a:lnTo>
              </a:path>
            </a:pathLst>
          </a:custGeom>
          <a:ln w="12700">
            <a:solidFill>
              <a:srgbClr val="000000"/>
            </a:solidFill>
          </a:ln>
        </p:spPr>
        <p:txBody>
          <a:bodyPr wrap="square" lIns="0" tIns="0" rIns="0" bIns="0" rtlCol="0"/>
          <a:lstStyle/>
          <a:p>
            <a:endParaRPr/>
          </a:p>
        </p:txBody>
      </p:sp>
      <p:sp>
        <p:nvSpPr>
          <p:cNvPr id="3" name="object 3"/>
          <p:cNvSpPr txBox="1"/>
          <p:nvPr/>
        </p:nvSpPr>
        <p:spPr>
          <a:xfrm>
            <a:off x="2658111" y="5538471"/>
            <a:ext cx="479425" cy="435609"/>
          </a:xfrm>
          <a:prstGeom prst="rect">
            <a:avLst/>
          </a:prstGeom>
        </p:spPr>
        <p:txBody>
          <a:bodyPr vert="horz" wrap="square" lIns="0" tIns="11430" rIns="0" bIns="0" rtlCol="0">
            <a:spAutoFit/>
          </a:bodyPr>
          <a:lstStyle/>
          <a:p>
            <a:pPr marL="12700">
              <a:spcBef>
                <a:spcPts val="90"/>
              </a:spcBef>
            </a:pPr>
            <a:r>
              <a:rPr sz="2700" spc="-5" dirty="0">
                <a:latin typeface="Times New Roman"/>
                <a:cs typeface="Times New Roman"/>
              </a:rPr>
              <a:t>l</a:t>
            </a:r>
            <a:r>
              <a:rPr sz="2700" spc="-15" dirty="0">
                <a:latin typeface="Times New Roman"/>
                <a:cs typeface="Times New Roman"/>
              </a:rPr>
              <a:t>im</a:t>
            </a:r>
            <a:endParaRPr sz="2700">
              <a:latin typeface="Times New Roman"/>
              <a:cs typeface="Times New Roman"/>
            </a:endParaRPr>
          </a:p>
        </p:txBody>
      </p:sp>
      <p:sp>
        <p:nvSpPr>
          <p:cNvPr id="4" name="object 4"/>
          <p:cNvSpPr txBox="1"/>
          <p:nvPr/>
        </p:nvSpPr>
        <p:spPr>
          <a:xfrm>
            <a:off x="3262629" y="5406391"/>
            <a:ext cx="946150" cy="318135"/>
          </a:xfrm>
          <a:prstGeom prst="rect">
            <a:avLst/>
          </a:prstGeom>
        </p:spPr>
        <p:txBody>
          <a:bodyPr vert="horz" wrap="square" lIns="0" tIns="15240" rIns="0" bIns="0" rtlCol="0">
            <a:spAutoFit/>
          </a:bodyPr>
          <a:lstStyle/>
          <a:p>
            <a:pPr marL="38100">
              <a:spcBef>
                <a:spcPts val="120"/>
              </a:spcBef>
            </a:pPr>
            <a:r>
              <a:rPr sz="1900" i="1" dirty="0">
                <a:latin typeface="Times New Roman"/>
                <a:cs typeface="Times New Roman"/>
              </a:rPr>
              <a:t>f </a:t>
            </a:r>
            <a:r>
              <a:rPr sz="1900" spc="30" dirty="0">
                <a:latin typeface="Times New Roman"/>
                <a:cs typeface="Times New Roman"/>
              </a:rPr>
              <a:t>(</a:t>
            </a:r>
            <a:r>
              <a:rPr sz="1900" i="1" spc="30" dirty="0">
                <a:latin typeface="Times New Roman"/>
                <a:cs typeface="Times New Roman"/>
              </a:rPr>
              <a:t>n</a:t>
            </a:r>
            <a:r>
              <a:rPr sz="1900" spc="30" dirty="0">
                <a:latin typeface="Times New Roman"/>
                <a:cs typeface="Times New Roman"/>
              </a:rPr>
              <a:t>) </a:t>
            </a:r>
            <a:r>
              <a:rPr sz="2850" spc="7" baseline="-36549" dirty="0">
                <a:latin typeface="Symbol"/>
                <a:cs typeface="Symbol"/>
              </a:rPr>
              <a:t></a:t>
            </a:r>
            <a:r>
              <a:rPr sz="2850" spc="67" baseline="-36549" dirty="0">
                <a:latin typeface="Times New Roman"/>
                <a:cs typeface="Times New Roman"/>
              </a:rPr>
              <a:t> </a:t>
            </a:r>
            <a:r>
              <a:rPr sz="2850" spc="15" baseline="-36549" dirty="0">
                <a:latin typeface="Symbol"/>
                <a:cs typeface="Symbol"/>
              </a:rPr>
              <a:t></a:t>
            </a:r>
            <a:endParaRPr sz="2850" baseline="-36549">
              <a:latin typeface="Symbol"/>
              <a:cs typeface="Symbol"/>
            </a:endParaRPr>
          </a:p>
        </p:txBody>
      </p:sp>
      <p:sp>
        <p:nvSpPr>
          <p:cNvPr id="5" name="object 5"/>
          <p:cNvSpPr txBox="1"/>
          <p:nvPr/>
        </p:nvSpPr>
        <p:spPr>
          <a:xfrm>
            <a:off x="2573019" y="5758180"/>
            <a:ext cx="1176020" cy="318135"/>
          </a:xfrm>
          <a:prstGeom prst="rect">
            <a:avLst/>
          </a:prstGeom>
        </p:spPr>
        <p:txBody>
          <a:bodyPr vert="horz" wrap="square" lIns="0" tIns="15240" rIns="0" bIns="0" rtlCol="0">
            <a:spAutoFit/>
          </a:bodyPr>
          <a:lstStyle/>
          <a:p>
            <a:pPr marL="38100">
              <a:spcBef>
                <a:spcPts val="120"/>
              </a:spcBef>
            </a:pPr>
            <a:r>
              <a:rPr sz="2850" i="1" spc="7" baseline="-27777" dirty="0">
                <a:latin typeface="Times New Roman"/>
                <a:cs typeface="Times New Roman"/>
              </a:rPr>
              <a:t>n </a:t>
            </a:r>
            <a:r>
              <a:rPr sz="2850" spc="120" baseline="-27777" dirty="0">
                <a:latin typeface="Symbol"/>
                <a:cs typeface="Symbol"/>
              </a:rPr>
              <a:t></a:t>
            </a:r>
            <a:r>
              <a:rPr sz="2850" spc="-209" baseline="-27777" dirty="0">
                <a:latin typeface="Times New Roman"/>
                <a:cs typeface="Times New Roman"/>
              </a:rPr>
              <a:t> </a:t>
            </a:r>
            <a:r>
              <a:rPr sz="1900" i="1" spc="60" dirty="0">
                <a:latin typeface="Times New Roman"/>
                <a:cs typeface="Times New Roman"/>
              </a:rPr>
              <a:t>g</a:t>
            </a:r>
            <a:r>
              <a:rPr sz="1900" spc="60" dirty="0">
                <a:latin typeface="Times New Roman"/>
                <a:cs typeface="Times New Roman"/>
              </a:rPr>
              <a:t>(</a:t>
            </a:r>
            <a:r>
              <a:rPr sz="1900" i="1" spc="60" dirty="0">
                <a:latin typeface="Times New Roman"/>
                <a:cs typeface="Times New Roman"/>
              </a:rPr>
              <a:t>n</a:t>
            </a:r>
            <a:r>
              <a:rPr sz="1900" spc="60" dirty="0">
                <a:latin typeface="Times New Roman"/>
                <a:cs typeface="Times New Roman"/>
              </a:rPr>
              <a:t>)</a:t>
            </a:r>
            <a:endParaRPr sz="1900">
              <a:latin typeface="Times New Roman"/>
              <a:cs typeface="Times New Roman"/>
            </a:endParaRPr>
          </a:p>
        </p:txBody>
      </p:sp>
      <p:sp>
        <p:nvSpPr>
          <p:cNvPr id="6" name="object 6"/>
          <p:cNvSpPr txBox="1">
            <a:spLocks noGrp="1"/>
          </p:cNvSpPr>
          <p:nvPr>
            <p:ph type="title"/>
          </p:nvPr>
        </p:nvSpPr>
        <p:spPr>
          <a:xfrm>
            <a:off x="2330792" y="306914"/>
            <a:ext cx="2656204" cy="689932"/>
          </a:xfrm>
          <a:prstGeom prst="rect">
            <a:avLst/>
          </a:prstGeom>
        </p:spPr>
        <p:txBody>
          <a:bodyPr vert="horz" wrap="square" lIns="0" tIns="12700" rIns="0" bIns="0" rtlCol="0">
            <a:spAutoFit/>
          </a:bodyPr>
          <a:lstStyle/>
          <a:p>
            <a:pPr marL="12700">
              <a:lnSpc>
                <a:spcPct val="100000"/>
              </a:lnSpc>
              <a:spcBef>
                <a:spcPts val="100"/>
              </a:spcBef>
            </a:pPr>
            <a:r>
              <a:rPr spc="-5" dirty="0">
                <a:latin typeface="Arial"/>
                <a:cs typeface="Arial"/>
              </a:rPr>
              <a:t>ω-notation</a:t>
            </a:r>
          </a:p>
        </p:txBody>
      </p:sp>
      <p:sp>
        <p:nvSpPr>
          <p:cNvPr id="7" name="object 7"/>
          <p:cNvSpPr txBox="1"/>
          <p:nvPr/>
        </p:nvSpPr>
        <p:spPr>
          <a:xfrm>
            <a:off x="1996441" y="1746251"/>
            <a:ext cx="7662545" cy="1407795"/>
          </a:xfrm>
          <a:prstGeom prst="rect">
            <a:avLst/>
          </a:prstGeom>
        </p:spPr>
        <p:txBody>
          <a:bodyPr vert="horz" wrap="square" lIns="0" tIns="12700" rIns="0" bIns="0" rtlCol="0">
            <a:spAutoFit/>
          </a:bodyPr>
          <a:lstStyle/>
          <a:p>
            <a:pPr marL="355600" marR="5080" indent="-342900">
              <a:spcBef>
                <a:spcPts val="100"/>
              </a:spcBef>
              <a:buChar char="•"/>
              <a:tabLst>
                <a:tab pos="354965" algn="l"/>
                <a:tab pos="355600" algn="l"/>
              </a:tabLst>
            </a:pPr>
            <a:r>
              <a:rPr sz="2800" spc="-5" dirty="0">
                <a:solidFill>
                  <a:srgbClr val="0000CC"/>
                </a:solidFill>
                <a:latin typeface="Arial"/>
                <a:cs typeface="Arial"/>
              </a:rPr>
              <a:t>We use </a:t>
            </a:r>
            <a:r>
              <a:rPr sz="2800" b="1" i="1" spc="-5" dirty="0">
                <a:solidFill>
                  <a:srgbClr val="0000CC"/>
                </a:solidFill>
                <a:latin typeface="Arial"/>
                <a:cs typeface="Arial"/>
              </a:rPr>
              <a:t>ω</a:t>
            </a:r>
            <a:r>
              <a:rPr sz="2800" b="1" spc="-5" dirty="0">
                <a:solidFill>
                  <a:srgbClr val="0000CC"/>
                </a:solidFill>
                <a:latin typeface="Arial"/>
                <a:cs typeface="Arial"/>
              </a:rPr>
              <a:t>-notation </a:t>
            </a:r>
            <a:r>
              <a:rPr sz="2800" dirty="0">
                <a:solidFill>
                  <a:srgbClr val="0000CC"/>
                </a:solidFill>
                <a:latin typeface="Arial"/>
                <a:cs typeface="Arial"/>
              </a:rPr>
              <a:t>to </a:t>
            </a:r>
            <a:r>
              <a:rPr sz="2800" spc="-5" dirty="0">
                <a:solidFill>
                  <a:srgbClr val="0000CC"/>
                </a:solidFill>
                <a:latin typeface="Arial"/>
                <a:cs typeface="Arial"/>
              </a:rPr>
              <a:t>denote an upper bound  that is not asymptotically</a:t>
            </a:r>
            <a:r>
              <a:rPr sz="2800" spc="5" dirty="0">
                <a:solidFill>
                  <a:srgbClr val="0000CC"/>
                </a:solidFill>
                <a:latin typeface="Arial"/>
                <a:cs typeface="Arial"/>
              </a:rPr>
              <a:t> </a:t>
            </a:r>
            <a:r>
              <a:rPr sz="2800" spc="-5" dirty="0">
                <a:solidFill>
                  <a:srgbClr val="0000CC"/>
                </a:solidFill>
                <a:latin typeface="Arial"/>
                <a:cs typeface="Arial"/>
              </a:rPr>
              <a:t>tight.</a:t>
            </a:r>
            <a:endParaRPr sz="2800">
              <a:latin typeface="Arial"/>
              <a:cs typeface="Arial"/>
            </a:endParaRPr>
          </a:p>
          <a:p>
            <a:pPr marL="355600" indent="-342900">
              <a:spcBef>
                <a:spcPts val="200"/>
              </a:spcBef>
              <a:buChar char="•"/>
              <a:tabLst>
                <a:tab pos="354965" algn="l"/>
                <a:tab pos="355600" algn="l"/>
                <a:tab pos="3515995" algn="l"/>
              </a:tabLst>
            </a:pPr>
            <a:r>
              <a:rPr sz="2800" spc="-5" dirty="0">
                <a:solidFill>
                  <a:srgbClr val="0000CC"/>
                </a:solidFill>
                <a:latin typeface="Arial"/>
                <a:cs typeface="Arial"/>
              </a:rPr>
              <a:t>We </a:t>
            </a:r>
            <a:r>
              <a:rPr sz="2800" dirty="0">
                <a:solidFill>
                  <a:srgbClr val="0000CC"/>
                </a:solidFill>
                <a:latin typeface="Arial"/>
                <a:cs typeface="Arial"/>
              </a:rPr>
              <a:t>formally</a:t>
            </a:r>
            <a:r>
              <a:rPr sz="2800" spc="-10" dirty="0">
                <a:solidFill>
                  <a:srgbClr val="0000CC"/>
                </a:solidFill>
                <a:latin typeface="Arial"/>
                <a:cs typeface="Arial"/>
              </a:rPr>
              <a:t> </a:t>
            </a:r>
            <a:r>
              <a:rPr sz="2800" spc="-5" dirty="0">
                <a:solidFill>
                  <a:srgbClr val="0000CC"/>
                </a:solidFill>
                <a:latin typeface="Arial"/>
                <a:cs typeface="Arial"/>
              </a:rPr>
              <a:t>define	</a:t>
            </a:r>
            <a:r>
              <a:rPr sz="4950" spc="157" baseline="4208" dirty="0">
                <a:latin typeface="Symbol"/>
                <a:cs typeface="Symbol"/>
              </a:rPr>
              <a:t></a:t>
            </a:r>
            <a:r>
              <a:rPr sz="4800" spc="157" baseline="4340" dirty="0">
                <a:latin typeface="Times New Roman"/>
                <a:cs typeface="Times New Roman"/>
              </a:rPr>
              <a:t>(</a:t>
            </a:r>
            <a:r>
              <a:rPr sz="4800" i="1" spc="157" baseline="4340" dirty="0">
                <a:latin typeface="Times New Roman"/>
                <a:cs typeface="Times New Roman"/>
              </a:rPr>
              <a:t>g</a:t>
            </a:r>
            <a:r>
              <a:rPr sz="4800" spc="157" baseline="4340" dirty="0">
                <a:latin typeface="Times New Roman"/>
                <a:cs typeface="Times New Roman"/>
              </a:rPr>
              <a:t>(</a:t>
            </a:r>
            <a:r>
              <a:rPr sz="4800" i="1" spc="157" baseline="4340" dirty="0">
                <a:latin typeface="Times New Roman"/>
                <a:cs typeface="Times New Roman"/>
              </a:rPr>
              <a:t>n</a:t>
            </a:r>
            <a:r>
              <a:rPr sz="4800" spc="157" baseline="4340" dirty="0">
                <a:latin typeface="Times New Roman"/>
                <a:cs typeface="Times New Roman"/>
              </a:rPr>
              <a:t>)) </a:t>
            </a:r>
            <a:r>
              <a:rPr sz="2800" spc="-5" dirty="0">
                <a:solidFill>
                  <a:srgbClr val="0000CC"/>
                </a:solidFill>
                <a:latin typeface="Arial"/>
                <a:cs typeface="Arial"/>
              </a:rPr>
              <a:t>as </a:t>
            </a:r>
            <a:r>
              <a:rPr sz="2800" dirty="0">
                <a:solidFill>
                  <a:srgbClr val="0000CC"/>
                </a:solidFill>
                <a:latin typeface="Arial"/>
                <a:cs typeface="Arial"/>
              </a:rPr>
              <a:t>the</a:t>
            </a:r>
            <a:r>
              <a:rPr sz="2800" spc="110" dirty="0">
                <a:solidFill>
                  <a:srgbClr val="0000CC"/>
                </a:solidFill>
                <a:latin typeface="Arial"/>
                <a:cs typeface="Arial"/>
              </a:rPr>
              <a:t> </a:t>
            </a:r>
            <a:r>
              <a:rPr sz="2800" spc="-5" dirty="0">
                <a:solidFill>
                  <a:srgbClr val="0000CC"/>
                </a:solidFill>
                <a:latin typeface="Arial"/>
                <a:cs typeface="Arial"/>
              </a:rPr>
              <a:t>set</a:t>
            </a:r>
            <a:endParaRPr sz="2800">
              <a:latin typeface="Arial"/>
              <a:cs typeface="Arial"/>
            </a:endParaRPr>
          </a:p>
        </p:txBody>
      </p:sp>
      <p:sp>
        <p:nvSpPr>
          <p:cNvPr id="8" name="object 8"/>
          <p:cNvSpPr txBox="1"/>
          <p:nvPr/>
        </p:nvSpPr>
        <p:spPr>
          <a:xfrm>
            <a:off x="8561069" y="4263390"/>
            <a:ext cx="226060" cy="388620"/>
          </a:xfrm>
          <a:prstGeom prst="rect">
            <a:avLst/>
          </a:prstGeom>
        </p:spPr>
        <p:txBody>
          <a:bodyPr vert="horz" wrap="square" lIns="0" tIns="16510" rIns="0" bIns="0" rtlCol="0">
            <a:spAutoFit/>
          </a:bodyPr>
          <a:lstStyle/>
          <a:p>
            <a:pPr marL="38100">
              <a:spcBef>
                <a:spcPts val="130"/>
              </a:spcBef>
            </a:pPr>
            <a:r>
              <a:rPr sz="2350" spc="-575" dirty="0">
                <a:latin typeface="Symbol"/>
                <a:cs typeface="Symbol"/>
              </a:rPr>
              <a:t></a:t>
            </a:r>
            <a:r>
              <a:rPr sz="3525" spc="-862" baseline="-33096" dirty="0">
                <a:latin typeface="Symbol"/>
                <a:cs typeface="Symbol"/>
              </a:rPr>
              <a:t></a:t>
            </a:r>
            <a:endParaRPr sz="3525" baseline="-33096">
              <a:latin typeface="Symbol"/>
              <a:cs typeface="Symbol"/>
            </a:endParaRPr>
          </a:p>
        </p:txBody>
      </p:sp>
      <p:sp>
        <p:nvSpPr>
          <p:cNvPr id="9" name="object 9"/>
          <p:cNvSpPr txBox="1"/>
          <p:nvPr/>
        </p:nvSpPr>
        <p:spPr>
          <a:xfrm>
            <a:off x="8586469" y="3738879"/>
            <a:ext cx="175260" cy="388620"/>
          </a:xfrm>
          <a:prstGeom prst="rect">
            <a:avLst/>
          </a:prstGeom>
        </p:spPr>
        <p:txBody>
          <a:bodyPr vert="horz" wrap="square" lIns="0" tIns="16510" rIns="0" bIns="0" rtlCol="0">
            <a:spAutoFit/>
          </a:bodyPr>
          <a:lstStyle/>
          <a:p>
            <a:pPr marL="12700">
              <a:spcBef>
                <a:spcPts val="130"/>
              </a:spcBef>
            </a:pPr>
            <a:r>
              <a:rPr sz="2350" spc="15" dirty="0">
                <a:latin typeface="Symbol"/>
                <a:cs typeface="Symbol"/>
              </a:rPr>
              <a:t></a:t>
            </a:r>
            <a:endParaRPr sz="2350">
              <a:latin typeface="Symbol"/>
              <a:cs typeface="Symbol"/>
            </a:endParaRPr>
          </a:p>
        </p:txBody>
      </p:sp>
      <p:sp>
        <p:nvSpPr>
          <p:cNvPr id="10" name="object 10"/>
          <p:cNvSpPr txBox="1"/>
          <p:nvPr/>
        </p:nvSpPr>
        <p:spPr>
          <a:xfrm>
            <a:off x="8586469" y="3489960"/>
            <a:ext cx="175260" cy="388620"/>
          </a:xfrm>
          <a:prstGeom prst="rect">
            <a:avLst/>
          </a:prstGeom>
        </p:spPr>
        <p:txBody>
          <a:bodyPr vert="horz" wrap="square" lIns="0" tIns="16510" rIns="0" bIns="0" rtlCol="0">
            <a:spAutoFit/>
          </a:bodyPr>
          <a:lstStyle/>
          <a:p>
            <a:pPr marL="12700">
              <a:spcBef>
                <a:spcPts val="130"/>
              </a:spcBef>
            </a:pPr>
            <a:r>
              <a:rPr sz="2350" spc="15" dirty="0">
                <a:latin typeface="Symbol"/>
                <a:cs typeface="Symbol"/>
              </a:rPr>
              <a:t></a:t>
            </a:r>
            <a:endParaRPr sz="2350">
              <a:latin typeface="Symbol"/>
              <a:cs typeface="Symbol"/>
            </a:endParaRPr>
          </a:p>
        </p:txBody>
      </p:sp>
      <p:sp>
        <p:nvSpPr>
          <p:cNvPr id="11" name="object 11"/>
          <p:cNvSpPr txBox="1"/>
          <p:nvPr/>
        </p:nvSpPr>
        <p:spPr>
          <a:xfrm>
            <a:off x="3750310" y="3966210"/>
            <a:ext cx="226060" cy="685800"/>
          </a:xfrm>
          <a:prstGeom prst="rect">
            <a:avLst/>
          </a:prstGeom>
        </p:spPr>
        <p:txBody>
          <a:bodyPr vert="horz" wrap="square" lIns="0" tIns="16510" rIns="0" bIns="0" rtlCol="0">
            <a:spAutoFit/>
          </a:bodyPr>
          <a:lstStyle/>
          <a:p>
            <a:pPr marL="38100">
              <a:lnSpc>
                <a:spcPts val="2580"/>
              </a:lnSpc>
              <a:spcBef>
                <a:spcPts val="130"/>
              </a:spcBef>
            </a:pPr>
            <a:r>
              <a:rPr sz="2350" spc="15" dirty="0">
                <a:latin typeface="Symbol"/>
                <a:cs typeface="Symbol"/>
              </a:rPr>
              <a:t></a:t>
            </a:r>
            <a:endParaRPr sz="2350">
              <a:latin typeface="Symbol"/>
              <a:cs typeface="Symbol"/>
            </a:endParaRPr>
          </a:p>
          <a:p>
            <a:pPr marL="38100">
              <a:lnSpc>
                <a:spcPts val="2580"/>
              </a:lnSpc>
            </a:pPr>
            <a:r>
              <a:rPr sz="2350" spc="-575" dirty="0">
                <a:latin typeface="Symbol"/>
                <a:cs typeface="Symbol"/>
              </a:rPr>
              <a:t></a:t>
            </a:r>
            <a:r>
              <a:rPr sz="3525" spc="-862" baseline="-33096" dirty="0">
                <a:latin typeface="Symbol"/>
                <a:cs typeface="Symbol"/>
              </a:rPr>
              <a:t></a:t>
            </a:r>
            <a:endParaRPr sz="3525" baseline="-33096">
              <a:latin typeface="Symbol"/>
              <a:cs typeface="Symbol"/>
            </a:endParaRPr>
          </a:p>
        </p:txBody>
      </p:sp>
      <p:sp>
        <p:nvSpPr>
          <p:cNvPr id="12" name="object 12"/>
          <p:cNvSpPr txBox="1"/>
          <p:nvPr/>
        </p:nvSpPr>
        <p:spPr>
          <a:xfrm>
            <a:off x="7560310" y="4064000"/>
            <a:ext cx="139065" cy="298450"/>
          </a:xfrm>
          <a:prstGeom prst="rect">
            <a:avLst/>
          </a:prstGeom>
        </p:spPr>
        <p:txBody>
          <a:bodyPr vert="horz" wrap="square" lIns="0" tIns="11430" rIns="0" bIns="0" rtlCol="0">
            <a:spAutoFit/>
          </a:bodyPr>
          <a:lstStyle/>
          <a:p>
            <a:pPr marL="12700">
              <a:spcBef>
                <a:spcPts val="90"/>
              </a:spcBef>
            </a:pPr>
            <a:r>
              <a:rPr spc="-10" dirty="0">
                <a:latin typeface="Times New Roman"/>
                <a:cs typeface="Times New Roman"/>
              </a:rPr>
              <a:t>0</a:t>
            </a:r>
            <a:endParaRPr>
              <a:latin typeface="Times New Roman"/>
              <a:cs typeface="Times New Roman"/>
            </a:endParaRPr>
          </a:p>
        </p:txBody>
      </p:sp>
      <p:sp>
        <p:nvSpPr>
          <p:cNvPr id="13" name="object 13"/>
          <p:cNvSpPr txBox="1"/>
          <p:nvPr/>
        </p:nvSpPr>
        <p:spPr>
          <a:xfrm>
            <a:off x="4692650" y="4376420"/>
            <a:ext cx="3710304" cy="388620"/>
          </a:xfrm>
          <a:prstGeom prst="rect">
            <a:avLst/>
          </a:prstGeom>
        </p:spPr>
        <p:txBody>
          <a:bodyPr vert="horz" wrap="square" lIns="0" tIns="16510" rIns="0" bIns="0" rtlCol="0">
            <a:spAutoFit/>
          </a:bodyPr>
          <a:lstStyle/>
          <a:p>
            <a:pPr marL="38100">
              <a:spcBef>
                <a:spcPts val="130"/>
              </a:spcBef>
              <a:tabLst>
                <a:tab pos="1514475" algn="l"/>
                <a:tab pos="2187575" algn="l"/>
              </a:tabLst>
            </a:pPr>
            <a:r>
              <a:rPr sz="2350" spc="15" dirty="0">
                <a:latin typeface="Times New Roman"/>
                <a:cs typeface="Times New Roman"/>
              </a:rPr>
              <a:t>0 </a:t>
            </a:r>
            <a:r>
              <a:rPr sz="2350" spc="15" dirty="0">
                <a:latin typeface="Symbol"/>
                <a:cs typeface="Symbol"/>
              </a:rPr>
              <a:t></a:t>
            </a:r>
            <a:r>
              <a:rPr sz="2350" spc="-190" dirty="0">
                <a:latin typeface="Times New Roman"/>
                <a:cs typeface="Times New Roman"/>
              </a:rPr>
              <a:t> </a:t>
            </a:r>
            <a:r>
              <a:rPr sz="2350" i="1" spc="65" dirty="0">
                <a:latin typeface="Times New Roman"/>
                <a:cs typeface="Times New Roman"/>
              </a:rPr>
              <a:t>cg</a:t>
            </a:r>
            <a:r>
              <a:rPr sz="2350" spc="65" dirty="0">
                <a:latin typeface="Times New Roman"/>
                <a:cs typeface="Times New Roman"/>
              </a:rPr>
              <a:t>(</a:t>
            </a:r>
            <a:r>
              <a:rPr sz="2350" i="1" spc="65" dirty="0">
                <a:latin typeface="Times New Roman"/>
                <a:cs typeface="Times New Roman"/>
              </a:rPr>
              <a:t>n</a:t>
            </a:r>
            <a:r>
              <a:rPr sz="2350" spc="65" dirty="0">
                <a:latin typeface="Times New Roman"/>
                <a:cs typeface="Times New Roman"/>
              </a:rPr>
              <a:t>)</a:t>
            </a:r>
            <a:r>
              <a:rPr sz="2350" spc="-70" dirty="0">
                <a:latin typeface="Times New Roman"/>
                <a:cs typeface="Times New Roman"/>
              </a:rPr>
              <a:t> </a:t>
            </a:r>
            <a:r>
              <a:rPr sz="2350" spc="15" dirty="0">
                <a:latin typeface="Symbol"/>
                <a:cs typeface="Symbol"/>
              </a:rPr>
              <a:t></a:t>
            </a:r>
            <a:r>
              <a:rPr sz="2350" spc="15" dirty="0">
                <a:latin typeface="Times New Roman"/>
                <a:cs typeface="Times New Roman"/>
              </a:rPr>
              <a:t>	</a:t>
            </a:r>
            <a:r>
              <a:rPr sz="2350" i="1" spc="5" dirty="0">
                <a:latin typeface="Times New Roman"/>
                <a:cs typeface="Times New Roman"/>
              </a:rPr>
              <a:t>f</a:t>
            </a:r>
            <a:r>
              <a:rPr sz="2350" i="1" spc="-15" dirty="0">
                <a:latin typeface="Times New Roman"/>
                <a:cs typeface="Times New Roman"/>
              </a:rPr>
              <a:t> </a:t>
            </a:r>
            <a:r>
              <a:rPr sz="2350" spc="45" dirty="0">
                <a:latin typeface="Times New Roman"/>
                <a:cs typeface="Times New Roman"/>
              </a:rPr>
              <a:t>(</a:t>
            </a:r>
            <a:r>
              <a:rPr sz="2350" i="1" spc="45" dirty="0">
                <a:latin typeface="Times New Roman"/>
                <a:cs typeface="Times New Roman"/>
              </a:rPr>
              <a:t>n</a:t>
            </a:r>
            <a:r>
              <a:rPr sz="2350" spc="45" dirty="0">
                <a:latin typeface="Times New Roman"/>
                <a:cs typeface="Times New Roman"/>
              </a:rPr>
              <a:t>)	</a:t>
            </a:r>
            <a:r>
              <a:rPr sz="2350" spc="10" dirty="0">
                <a:latin typeface="Times New Roman"/>
                <a:cs typeface="Times New Roman"/>
              </a:rPr>
              <a:t>for</a:t>
            </a:r>
            <a:r>
              <a:rPr sz="2350" spc="-114" dirty="0">
                <a:latin typeface="Times New Roman"/>
                <a:cs typeface="Times New Roman"/>
              </a:rPr>
              <a:t> </a:t>
            </a:r>
            <a:r>
              <a:rPr sz="2350" spc="10" dirty="0">
                <a:latin typeface="Times New Roman"/>
                <a:cs typeface="Times New Roman"/>
              </a:rPr>
              <a:t>all</a:t>
            </a:r>
            <a:r>
              <a:rPr sz="2350" spc="-195" dirty="0">
                <a:latin typeface="Times New Roman"/>
                <a:cs typeface="Times New Roman"/>
              </a:rPr>
              <a:t> </a:t>
            </a:r>
            <a:r>
              <a:rPr sz="2350" i="1" spc="15" dirty="0">
                <a:latin typeface="Times New Roman"/>
                <a:cs typeface="Times New Roman"/>
              </a:rPr>
              <a:t>n</a:t>
            </a:r>
            <a:r>
              <a:rPr sz="2350" i="1" spc="-85" dirty="0">
                <a:latin typeface="Times New Roman"/>
                <a:cs typeface="Times New Roman"/>
              </a:rPr>
              <a:t> </a:t>
            </a:r>
            <a:r>
              <a:rPr sz="2350" spc="15" dirty="0">
                <a:latin typeface="Symbol"/>
                <a:cs typeface="Symbol"/>
              </a:rPr>
              <a:t></a:t>
            </a:r>
            <a:r>
              <a:rPr sz="2350" spc="-60" dirty="0">
                <a:latin typeface="Times New Roman"/>
                <a:cs typeface="Times New Roman"/>
              </a:rPr>
              <a:t> </a:t>
            </a:r>
            <a:r>
              <a:rPr sz="2350" i="1" spc="-20" dirty="0">
                <a:latin typeface="Times New Roman"/>
                <a:cs typeface="Times New Roman"/>
              </a:rPr>
              <a:t>n</a:t>
            </a:r>
            <a:r>
              <a:rPr sz="2700" spc="-30" baseline="-18518" dirty="0">
                <a:latin typeface="Times New Roman"/>
                <a:cs typeface="Times New Roman"/>
              </a:rPr>
              <a:t>0</a:t>
            </a:r>
            <a:endParaRPr sz="2700" baseline="-18518">
              <a:latin typeface="Times New Roman"/>
              <a:cs typeface="Times New Roman"/>
            </a:endParaRPr>
          </a:p>
        </p:txBody>
      </p:sp>
      <p:sp>
        <p:nvSpPr>
          <p:cNvPr id="14" name="object 14"/>
          <p:cNvSpPr txBox="1"/>
          <p:nvPr/>
        </p:nvSpPr>
        <p:spPr>
          <a:xfrm>
            <a:off x="4701539" y="3914140"/>
            <a:ext cx="4085590" cy="388620"/>
          </a:xfrm>
          <a:prstGeom prst="rect">
            <a:avLst/>
          </a:prstGeom>
        </p:spPr>
        <p:txBody>
          <a:bodyPr vert="horz" wrap="square" lIns="0" tIns="16510" rIns="0" bIns="0" rtlCol="0">
            <a:spAutoFit/>
          </a:bodyPr>
          <a:lstStyle/>
          <a:p>
            <a:pPr marL="38100">
              <a:spcBef>
                <a:spcPts val="130"/>
              </a:spcBef>
              <a:tabLst>
                <a:tab pos="3082925" algn="l"/>
              </a:tabLst>
            </a:pPr>
            <a:r>
              <a:rPr sz="2350" spc="10" dirty="0">
                <a:latin typeface="Times New Roman"/>
                <a:cs typeface="Times New Roman"/>
              </a:rPr>
              <a:t>there exist a</a:t>
            </a:r>
            <a:r>
              <a:rPr sz="2350" spc="-290" dirty="0">
                <a:latin typeface="Times New Roman"/>
                <a:cs typeface="Times New Roman"/>
              </a:rPr>
              <a:t> </a:t>
            </a:r>
            <a:r>
              <a:rPr sz="2350" spc="10" dirty="0">
                <a:latin typeface="Times New Roman"/>
                <a:cs typeface="Times New Roman"/>
              </a:rPr>
              <a:t>constants</a:t>
            </a:r>
            <a:r>
              <a:rPr sz="2350" spc="-105" dirty="0">
                <a:latin typeface="Times New Roman"/>
                <a:cs typeface="Times New Roman"/>
              </a:rPr>
              <a:t> </a:t>
            </a:r>
            <a:r>
              <a:rPr sz="2350" i="1" spc="15" dirty="0">
                <a:latin typeface="Times New Roman"/>
                <a:cs typeface="Times New Roman"/>
              </a:rPr>
              <a:t>n	</a:t>
            </a:r>
            <a:r>
              <a:rPr sz="2350" spc="15" dirty="0">
                <a:latin typeface="Symbol"/>
                <a:cs typeface="Symbol"/>
              </a:rPr>
              <a:t></a:t>
            </a:r>
            <a:r>
              <a:rPr sz="2350" spc="15" dirty="0">
                <a:latin typeface="Times New Roman"/>
                <a:cs typeface="Times New Roman"/>
              </a:rPr>
              <a:t> 0</a:t>
            </a:r>
            <a:r>
              <a:rPr sz="2350" spc="-75" dirty="0">
                <a:latin typeface="Times New Roman"/>
                <a:cs typeface="Times New Roman"/>
              </a:rPr>
              <a:t> </a:t>
            </a:r>
            <a:r>
              <a:rPr sz="2350" spc="-5" dirty="0">
                <a:latin typeface="Times New Roman"/>
                <a:cs typeface="Times New Roman"/>
              </a:rPr>
              <a:t>s.t.</a:t>
            </a:r>
            <a:r>
              <a:rPr sz="3525" spc="-7" baseline="-9456" dirty="0">
                <a:latin typeface="Symbol"/>
                <a:cs typeface="Symbol"/>
              </a:rPr>
              <a:t></a:t>
            </a:r>
            <a:endParaRPr sz="3525" baseline="-9456">
              <a:latin typeface="Symbol"/>
              <a:cs typeface="Symbol"/>
            </a:endParaRPr>
          </a:p>
        </p:txBody>
      </p:sp>
      <p:sp>
        <p:nvSpPr>
          <p:cNvPr id="15" name="object 15"/>
          <p:cNvSpPr txBox="1"/>
          <p:nvPr/>
        </p:nvSpPr>
        <p:spPr>
          <a:xfrm>
            <a:off x="3750311" y="3459479"/>
            <a:ext cx="4600575" cy="388620"/>
          </a:xfrm>
          <a:prstGeom prst="rect">
            <a:avLst/>
          </a:prstGeom>
        </p:spPr>
        <p:txBody>
          <a:bodyPr vert="horz" wrap="square" lIns="0" tIns="16510" rIns="0" bIns="0" rtlCol="0">
            <a:spAutoFit/>
          </a:bodyPr>
          <a:lstStyle/>
          <a:p>
            <a:pPr marL="38100">
              <a:spcBef>
                <a:spcPts val="130"/>
              </a:spcBef>
            </a:pPr>
            <a:r>
              <a:rPr sz="3525" spc="22" baseline="-5910" dirty="0">
                <a:latin typeface="Symbol"/>
                <a:cs typeface="Symbol"/>
              </a:rPr>
              <a:t></a:t>
            </a:r>
            <a:r>
              <a:rPr sz="3525" spc="-195" baseline="-5910" dirty="0">
                <a:latin typeface="Times New Roman"/>
                <a:cs typeface="Times New Roman"/>
              </a:rPr>
              <a:t> </a:t>
            </a:r>
            <a:r>
              <a:rPr sz="2350" i="1" spc="5" dirty="0">
                <a:latin typeface="Times New Roman"/>
                <a:cs typeface="Times New Roman"/>
              </a:rPr>
              <a:t>f</a:t>
            </a:r>
            <a:r>
              <a:rPr sz="2350" i="1" spc="-15" dirty="0">
                <a:latin typeface="Times New Roman"/>
                <a:cs typeface="Times New Roman"/>
              </a:rPr>
              <a:t> </a:t>
            </a:r>
            <a:r>
              <a:rPr sz="2350" spc="45" dirty="0">
                <a:latin typeface="Times New Roman"/>
                <a:cs typeface="Times New Roman"/>
              </a:rPr>
              <a:t>(</a:t>
            </a:r>
            <a:r>
              <a:rPr sz="2350" i="1" spc="45" dirty="0">
                <a:latin typeface="Times New Roman"/>
                <a:cs typeface="Times New Roman"/>
              </a:rPr>
              <a:t>n</a:t>
            </a:r>
            <a:r>
              <a:rPr sz="2350" spc="45" dirty="0">
                <a:latin typeface="Times New Roman"/>
                <a:cs typeface="Times New Roman"/>
              </a:rPr>
              <a:t>)</a:t>
            </a:r>
            <a:r>
              <a:rPr sz="2350" spc="-235" dirty="0">
                <a:latin typeface="Times New Roman"/>
                <a:cs typeface="Times New Roman"/>
              </a:rPr>
              <a:t> </a:t>
            </a:r>
            <a:r>
              <a:rPr sz="2350" spc="5" dirty="0">
                <a:latin typeface="Times New Roman"/>
                <a:cs typeface="Times New Roman"/>
              </a:rPr>
              <a:t>:</a:t>
            </a:r>
            <a:r>
              <a:rPr sz="2350" spc="-20" dirty="0">
                <a:latin typeface="Times New Roman"/>
                <a:cs typeface="Times New Roman"/>
              </a:rPr>
              <a:t> </a:t>
            </a:r>
            <a:r>
              <a:rPr sz="2350" spc="5" dirty="0">
                <a:latin typeface="Times New Roman"/>
                <a:cs typeface="Times New Roman"/>
              </a:rPr>
              <a:t>for</a:t>
            </a:r>
            <a:r>
              <a:rPr sz="2350" spc="-90" dirty="0">
                <a:latin typeface="Times New Roman"/>
                <a:cs typeface="Times New Roman"/>
              </a:rPr>
              <a:t> </a:t>
            </a:r>
            <a:r>
              <a:rPr sz="2350" spc="15" dirty="0">
                <a:latin typeface="Times New Roman"/>
                <a:cs typeface="Times New Roman"/>
              </a:rPr>
              <a:t>any</a:t>
            </a:r>
            <a:r>
              <a:rPr sz="2350" spc="-120" dirty="0">
                <a:latin typeface="Times New Roman"/>
                <a:cs typeface="Times New Roman"/>
              </a:rPr>
              <a:t> </a:t>
            </a:r>
            <a:r>
              <a:rPr sz="2350" spc="10" dirty="0">
                <a:latin typeface="Times New Roman"/>
                <a:cs typeface="Times New Roman"/>
              </a:rPr>
              <a:t>positive</a:t>
            </a:r>
            <a:r>
              <a:rPr sz="2350" spc="-175" dirty="0">
                <a:latin typeface="Times New Roman"/>
                <a:cs typeface="Times New Roman"/>
              </a:rPr>
              <a:t> </a:t>
            </a:r>
            <a:r>
              <a:rPr sz="2350" spc="10" dirty="0">
                <a:latin typeface="Times New Roman"/>
                <a:cs typeface="Times New Roman"/>
              </a:rPr>
              <a:t>constant</a:t>
            </a:r>
            <a:r>
              <a:rPr sz="2350" spc="-70" dirty="0">
                <a:latin typeface="Times New Roman"/>
                <a:cs typeface="Times New Roman"/>
              </a:rPr>
              <a:t> </a:t>
            </a:r>
            <a:r>
              <a:rPr sz="2350" i="1" spc="10" dirty="0">
                <a:latin typeface="Times New Roman"/>
                <a:cs typeface="Times New Roman"/>
              </a:rPr>
              <a:t>c</a:t>
            </a:r>
            <a:r>
              <a:rPr sz="2350" i="1" spc="-15" dirty="0">
                <a:latin typeface="Times New Roman"/>
                <a:cs typeface="Times New Roman"/>
              </a:rPr>
              <a:t> </a:t>
            </a:r>
            <a:r>
              <a:rPr sz="2350" spc="15" dirty="0">
                <a:latin typeface="Symbol"/>
                <a:cs typeface="Symbol"/>
              </a:rPr>
              <a:t></a:t>
            </a:r>
            <a:r>
              <a:rPr sz="2350" spc="-85" dirty="0">
                <a:latin typeface="Times New Roman"/>
                <a:cs typeface="Times New Roman"/>
              </a:rPr>
              <a:t> </a:t>
            </a:r>
            <a:r>
              <a:rPr sz="2350" spc="15" dirty="0">
                <a:latin typeface="Times New Roman"/>
                <a:cs typeface="Times New Roman"/>
              </a:rPr>
              <a:t>0</a:t>
            </a:r>
            <a:endParaRPr sz="2350">
              <a:latin typeface="Times New Roman"/>
              <a:cs typeface="Times New Roman"/>
            </a:endParaRPr>
          </a:p>
        </p:txBody>
      </p:sp>
      <p:sp>
        <p:nvSpPr>
          <p:cNvPr id="16" name="object 16"/>
          <p:cNvSpPr txBox="1"/>
          <p:nvPr/>
        </p:nvSpPr>
        <p:spPr>
          <a:xfrm>
            <a:off x="2452369" y="3903451"/>
            <a:ext cx="1524000" cy="401320"/>
          </a:xfrm>
          <a:prstGeom prst="rect">
            <a:avLst/>
          </a:prstGeom>
        </p:spPr>
        <p:txBody>
          <a:bodyPr vert="horz" wrap="square" lIns="0" tIns="14605" rIns="0" bIns="0" rtlCol="0">
            <a:spAutoFit/>
          </a:bodyPr>
          <a:lstStyle/>
          <a:p>
            <a:pPr marL="38100">
              <a:spcBef>
                <a:spcPts val="115"/>
              </a:spcBef>
            </a:pPr>
            <a:r>
              <a:rPr sz="2450" spc="90" dirty="0">
                <a:latin typeface="Symbol"/>
                <a:cs typeface="Symbol"/>
              </a:rPr>
              <a:t></a:t>
            </a:r>
            <a:r>
              <a:rPr sz="2350" spc="90" dirty="0">
                <a:latin typeface="Times New Roman"/>
                <a:cs typeface="Times New Roman"/>
              </a:rPr>
              <a:t>(</a:t>
            </a:r>
            <a:r>
              <a:rPr sz="2350" i="1" spc="90" dirty="0">
                <a:latin typeface="Times New Roman"/>
                <a:cs typeface="Times New Roman"/>
              </a:rPr>
              <a:t>g</a:t>
            </a:r>
            <a:r>
              <a:rPr sz="2350" spc="90" dirty="0">
                <a:latin typeface="Times New Roman"/>
                <a:cs typeface="Times New Roman"/>
              </a:rPr>
              <a:t>(</a:t>
            </a:r>
            <a:r>
              <a:rPr sz="2350" i="1" spc="90" dirty="0">
                <a:latin typeface="Times New Roman"/>
                <a:cs typeface="Times New Roman"/>
              </a:rPr>
              <a:t>n</a:t>
            </a:r>
            <a:r>
              <a:rPr sz="2350" spc="90" dirty="0">
                <a:latin typeface="Times New Roman"/>
                <a:cs typeface="Times New Roman"/>
              </a:rPr>
              <a:t>)) </a:t>
            </a:r>
            <a:r>
              <a:rPr sz="2350" spc="15" dirty="0">
                <a:latin typeface="Symbol"/>
                <a:cs typeface="Symbol"/>
              </a:rPr>
              <a:t></a:t>
            </a:r>
            <a:r>
              <a:rPr sz="2350" spc="-245" dirty="0">
                <a:latin typeface="Times New Roman"/>
                <a:cs typeface="Times New Roman"/>
              </a:rPr>
              <a:t> </a:t>
            </a:r>
            <a:r>
              <a:rPr sz="3525" spc="22" baseline="33096" dirty="0">
                <a:latin typeface="Symbol"/>
                <a:cs typeface="Symbol"/>
              </a:rPr>
              <a:t></a:t>
            </a:r>
            <a:endParaRPr sz="3525" baseline="33096">
              <a:latin typeface="Symbol"/>
              <a:cs typeface="Symbo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B75C167-49F6-4084-8DF9-4DE1BAF37A58}"/>
              </a:ext>
            </a:extLst>
          </p:cNvPr>
          <p:cNvGraphicFramePr>
            <a:graphicFrameLocks noGrp="1"/>
          </p:cNvGraphicFramePr>
          <p:nvPr/>
        </p:nvGraphicFramePr>
        <p:xfrm>
          <a:off x="1853610" y="467832"/>
          <a:ext cx="7783033" cy="6179022"/>
        </p:xfrm>
        <a:graphic>
          <a:graphicData uri="http://schemas.openxmlformats.org/drawingml/2006/table">
            <a:tbl>
              <a:tblPr/>
              <a:tblGrid>
                <a:gridCol w="2698415">
                  <a:extLst>
                    <a:ext uri="{9D8B030D-6E8A-4147-A177-3AD203B41FA5}">
                      <a16:colId xmlns:a16="http://schemas.microsoft.com/office/drawing/2014/main" val="2620148430"/>
                    </a:ext>
                  </a:extLst>
                </a:gridCol>
                <a:gridCol w="1608662">
                  <a:extLst>
                    <a:ext uri="{9D8B030D-6E8A-4147-A177-3AD203B41FA5}">
                      <a16:colId xmlns:a16="http://schemas.microsoft.com/office/drawing/2014/main" val="1472137672"/>
                    </a:ext>
                  </a:extLst>
                </a:gridCol>
                <a:gridCol w="3475956">
                  <a:extLst>
                    <a:ext uri="{9D8B030D-6E8A-4147-A177-3AD203B41FA5}">
                      <a16:colId xmlns:a16="http://schemas.microsoft.com/office/drawing/2014/main" val="1791231666"/>
                    </a:ext>
                  </a:extLst>
                </a:gridCol>
              </a:tblGrid>
              <a:tr h="285910">
                <a:tc>
                  <a:txBody>
                    <a:bodyPr/>
                    <a:lstStyle/>
                    <a:p>
                      <a:pPr fontAlgn="b"/>
                      <a:r>
                        <a:rPr lang="en-US" sz="1800" b="1" dirty="0">
                          <a:effectLst/>
                        </a:rPr>
                        <a:t>Big O Notation</a:t>
                      </a:r>
                    </a:p>
                  </a:txBody>
                  <a:tcPr marL="90214" marR="67661" marT="27064" marB="30071" anchor="b">
                    <a:lnL>
                      <a:noFill/>
                    </a:lnL>
                    <a:lnR>
                      <a:noFill/>
                    </a:lnR>
                    <a:lnT>
                      <a:noFill/>
                    </a:lnT>
                    <a:lnB>
                      <a:noFill/>
                    </a:lnB>
                    <a:solidFill>
                      <a:srgbClr val="EEEEEE"/>
                    </a:solidFill>
                  </a:tcPr>
                </a:tc>
                <a:tc>
                  <a:txBody>
                    <a:bodyPr/>
                    <a:lstStyle/>
                    <a:p>
                      <a:pPr fontAlgn="b"/>
                      <a:r>
                        <a:rPr lang="en-US" sz="1800" b="1">
                          <a:effectLst/>
                        </a:rPr>
                        <a:t>Name</a:t>
                      </a:r>
                    </a:p>
                  </a:txBody>
                  <a:tcPr marL="67661" marR="67661" marT="27064" marB="30071" anchor="b">
                    <a:lnL>
                      <a:noFill/>
                    </a:lnL>
                    <a:lnR>
                      <a:noFill/>
                    </a:lnR>
                    <a:lnT>
                      <a:noFill/>
                    </a:lnT>
                    <a:lnB>
                      <a:noFill/>
                    </a:lnB>
                    <a:solidFill>
                      <a:srgbClr val="EEEEEE"/>
                    </a:solidFill>
                  </a:tcPr>
                </a:tc>
                <a:tc>
                  <a:txBody>
                    <a:bodyPr/>
                    <a:lstStyle/>
                    <a:p>
                      <a:pPr fontAlgn="b"/>
                      <a:r>
                        <a:rPr lang="en-US" sz="1800" b="1">
                          <a:effectLst/>
                        </a:rPr>
                        <a:t>Example(s)</a:t>
                      </a:r>
                    </a:p>
                  </a:txBody>
                  <a:tcPr marL="67661" marR="90214" marT="27064" marB="30071" anchor="b">
                    <a:lnL>
                      <a:noFill/>
                    </a:lnL>
                    <a:lnR>
                      <a:noFill/>
                    </a:lnR>
                    <a:lnT>
                      <a:noFill/>
                    </a:lnT>
                    <a:lnB>
                      <a:noFill/>
                    </a:lnB>
                    <a:solidFill>
                      <a:srgbClr val="EEEEEE"/>
                    </a:solidFill>
                  </a:tcPr>
                </a:tc>
                <a:extLst>
                  <a:ext uri="{0D108BD9-81ED-4DB2-BD59-A6C34878D82A}">
                    <a16:rowId xmlns:a16="http://schemas.microsoft.com/office/drawing/2014/main" val="2704277632"/>
                  </a:ext>
                </a:extLst>
              </a:tr>
              <a:tr h="754458">
                <a:tc>
                  <a:txBody>
                    <a:bodyPr/>
                    <a:lstStyle/>
                    <a:p>
                      <a:pPr fontAlgn="ctr"/>
                      <a:r>
                        <a:rPr lang="en-US" sz="1800" i="1">
                          <a:effectLst/>
                        </a:rPr>
                        <a:t>O(1)</a:t>
                      </a:r>
                      <a:endParaRPr lang="en-US" sz="1800">
                        <a:effectLst/>
                      </a:endParaRPr>
                    </a:p>
                  </a:txBody>
                  <a:tcPr marL="90214" marR="67661" marT="45107" marB="45107" anchor="ctr">
                    <a:lnL>
                      <a:noFill/>
                    </a:lnL>
                    <a:lnR>
                      <a:noFill/>
                    </a:lnR>
                    <a:lnT>
                      <a:noFill/>
                    </a:lnT>
                    <a:lnB>
                      <a:noFill/>
                    </a:lnB>
                    <a:solidFill>
                      <a:srgbClr val="E8F5E9"/>
                    </a:solidFill>
                  </a:tcPr>
                </a:tc>
                <a:tc>
                  <a:txBody>
                    <a:bodyPr/>
                    <a:lstStyle/>
                    <a:p>
                      <a:pPr fontAlgn="ctr"/>
                      <a:r>
                        <a:rPr lang="en-US" sz="1800">
                          <a:effectLst/>
                        </a:rPr>
                        <a:t>Constant</a:t>
                      </a:r>
                    </a:p>
                  </a:txBody>
                  <a:tcPr marL="67661" marR="67661" marT="45107" marB="45107" anchor="ctr">
                    <a:lnL>
                      <a:noFill/>
                    </a:lnL>
                    <a:lnR>
                      <a:noFill/>
                    </a:lnR>
                    <a:lnT>
                      <a:noFill/>
                    </a:lnT>
                    <a:lnB>
                      <a:noFill/>
                    </a:lnB>
                    <a:solidFill>
                      <a:srgbClr val="E8F5E9"/>
                    </a:solidFill>
                  </a:tcPr>
                </a:tc>
                <a:tc>
                  <a:txBody>
                    <a:bodyPr/>
                    <a:lstStyle/>
                    <a:p>
                      <a:pPr fontAlgn="ctr"/>
                      <a:r>
                        <a:rPr lang="en-US" sz="1800" dirty="0">
                          <a:effectLst/>
                        </a:rPr>
                        <a:t># </a:t>
                      </a:r>
                      <a:r>
                        <a:rPr lang="en-US" sz="1800" u="none" strike="noStrike" dirty="0">
                          <a:solidFill>
                            <a:srgbClr val="59A4D0"/>
                          </a:solidFill>
                          <a:effectLst/>
                          <a:hlinkClick r:id="rId2"/>
                        </a:rPr>
                        <a:t>Odd or Even number</a:t>
                      </a:r>
                      <a:r>
                        <a:rPr lang="en-US" sz="1800" dirty="0">
                          <a:effectLst/>
                        </a:rPr>
                        <a:t>,</a:t>
                      </a:r>
                      <a:br>
                        <a:rPr lang="en-US" sz="1800" dirty="0">
                          <a:effectLst/>
                        </a:rPr>
                      </a:br>
                      <a:r>
                        <a:rPr lang="en-US" sz="1800" dirty="0">
                          <a:effectLst/>
                        </a:rPr>
                        <a:t># </a:t>
                      </a:r>
                      <a:r>
                        <a:rPr lang="en-US" sz="1800" u="none" strike="noStrike" dirty="0">
                          <a:solidFill>
                            <a:srgbClr val="59A4D0"/>
                          </a:solidFill>
                          <a:effectLst/>
                          <a:hlinkClick r:id="rId3"/>
                        </a:rPr>
                        <a:t>Look-up table (on average)</a:t>
                      </a:r>
                      <a:endParaRPr lang="en-US" sz="1800" dirty="0">
                        <a:effectLst/>
                      </a:endParaRPr>
                    </a:p>
                  </a:txBody>
                  <a:tcPr marL="67661" marR="90214" marT="45107" marB="45107" anchor="ctr">
                    <a:lnL>
                      <a:noFill/>
                    </a:lnL>
                    <a:lnR>
                      <a:noFill/>
                    </a:lnR>
                    <a:lnT>
                      <a:noFill/>
                    </a:lnT>
                    <a:lnB>
                      <a:noFill/>
                    </a:lnB>
                    <a:solidFill>
                      <a:srgbClr val="FFFFFF"/>
                    </a:solidFill>
                  </a:tcPr>
                </a:tc>
                <a:extLst>
                  <a:ext uri="{0D108BD9-81ED-4DB2-BD59-A6C34878D82A}">
                    <a16:rowId xmlns:a16="http://schemas.microsoft.com/office/drawing/2014/main" val="2136655382"/>
                  </a:ext>
                </a:extLst>
              </a:tr>
              <a:tr h="754458">
                <a:tc>
                  <a:txBody>
                    <a:bodyPr/>
                    <a:lstStyle/>
                    <a:p>
                      <a:pPr fontAlgn="ctr"/>
                      <a:r>
                        <a:rPr lang="en-US" sz="1800" i="1">
                          <a:effectLst/>
                        </a:rPr>
                        <a:t>O(log n)</a:t>
                      </a:r>
                      <a:endParaRPr lang="en-US" sz="1800">
                        <a:effectLst/>
                      </a:endParaRPr>
                    </a:p>
                  </a:txBody>
                  <a:tcPr marL="90214" marR="67661" marT="45107" marB="45107" anchor="ctr">
                    <a:lnL>
                      <a:noFill/>
                    </a:lnL>
                    <a:lnR>
                      <a:noFill/>
                    </a:lnR>
                    <a:lnT>
                      <a:noFill/>
                    </a:lnT>
                    <a:lnB>
                      <a:noFill/>
                    </a:lnB>
                    <a:solidFill>
                      <a:srgbClr val="E8F5E9"/>
                    </a:solidFill>
                  </a:tcPr>
                </a:tc>
                <a:tc>
                  <a:txBody>
                    <a:bodyPr/>
                    <a:lstStyle/>
                    <a:p>
                      <a:pPr fontAlgn="ctr"/>
                      <a:r>
                        <a:rPr lang="en-US" sz="1800">
                          <a:effectLst/>
                        </a:rPr>
                        <a:t>Logarithmic</a:t>
                      </a:r>
                    </a:p>
                  </a:txBody>
                  <a:tcPr marL="67661" marR="67661" marT="45107" marB="45107" anchor="ctr">
                    <a:lnL>
                      <a:noFill/>
                    </a:lnL>
                    <a:lnR>
                      <a:noFill/>
                    </a:lnR>
                    <a:lnT>
                      <a:noFill/>
                    </a:lnT>
                    <a:lnB>
                      <a:noFill/>
                    </a:lnB>
                    <a:solidFill>
                      <a:srgbClr val="E8F5E9"/>
                    </a:solidFill>
                  </a:tcPr>
                </a:tc>
                <a:tc>
                  <a:txBody>
                    <a:bodyPr/>
                    <a:lstStyle/>
                    <a:p>
                      <a:pPr fontAlgn="ctr"/>
                      <a:r>
                        <a:rPr lang="en-US" sz="1800">
                          <a:effectLst/>
                        </a:rPr>
                        <a:t># </a:t>
                      </a:r>
                      <a:r>
                        <a:rPr lang="en-US" sz="1800" u="none" strike="noStrike">
                          <a:solidFill>
                            <a:srgbClr val="59A4D0"/>
                          </a:solidFill>
                          <a:effectLst/>
                          <a:hlinkClick r:id="rId4"/>
                        </a:rPr>
                        <a:t>Finding element on sorted array with </a:t>
                      </a:r>
                      <a:r>
                        <a:rPr lang="en-US" sz="1800" b="1" u="none" strike="noStrike">
                          <a:solidFill>
                            <a:srgbClr val="444444"/>
                          </a:solidFill>
                          <a:effectLst/>
                          <a:latin typeface="Georgia" panose="02040502050405020303" pitchFamily="18" charset="0"/>
                          <a:hlinkClick r:id="rId4"/>
                        </a:rPr>
                        <a:t>binary search</a:t>
                      </a:r>
                      <a:endParaRPr lang="en-US" sz="1800">
                        <a:effectLst/>
                      </a:endParaRPr>
                    </a:p>
                  </a:txBody>
                  <a:tcPr marL="67661" marR="90214" marT="45107" marB="45107" anchor="ctr">
                    <a:lnL>
                      <a:noFill/>
                    </a:lnL>
                    <a:lnR>
                      <a:noFill/>
                    </a:lnR>
                    <a:lnT>
                      <a:noFill/>
                    </a:lnT>
                    <a:lnB>
                      <a:noFill/>
                    </a:lnB>
                    <a:solidFill>
                      <a:srgbClr val="FFFFFF"/>
                    </a:solidFill>
                  </a:tcPr>
                </a:tc>
                <a:extLst>
                  <a:ext uri="{0D108BD9-81ED-4DB2-BD59-A6C34878D82A}">
                    <a16:rowId xmlns:a16="http://schemas.microsoft.com/office/drawing/2014/main" val="2931477511"/>
                  </a:ext>
                </a:extLst>
              </a:tr>
              <a:tr h="967693">
                <a:tc>
                  <a:txBody>
                    <a:bodyPr/>
                    <a:lstStyle/>
                    <a:p>
                      <a:pPr fontAlgn="ctr"/>
                      <a:r>
                        <a:rPr lang="en-US" sz="1800" i="1">
                          <a:effectLst/>
                        </a:rPr>
                        <a:t>O(n)</a:t>
                      </a:r>
                      <a:endParaRPr lang="en-US" sz="1800">
                        <a:effectLst/>
                      </a:endParaRPr>
                    </a:p>
                  </a:txBody>
                  <a:tcPr marL="90214" marR="67661" marT="45107" marB="45107" anchor="ctr">
                    <a:lnL>
                      <a:noFill/>
                    </a:lnL>
                    <a:lnR>
                      <a:noFill/>
                    </a:lnR>
                    <a:lnT>
                      <a:noFill/>
                    </a:lnT>
                    <a:lnB>
                      <a:noFill/>
                    </a:lnB>
                    <a:solidFill>
                      <a:srgbClr val="E8F5E9"/>
                    </a:solidFill>
                  </a:tcPr>
                </a:tc>
                <a:tc>
                  <a:txBody>
                    <a:bodyPr/>
                    <a:lstStyle/>
                    <a:p>
                      <a:pPr fontAlgn="ctr"/>
                      <a:r>
                        <a:rPr lang="en-US" sz="1800">
                          <a:effectLst/>
                        </a:rPr>
                        <a:t>Linear</a:t>
                      </a:r>
                    </a:p>
                  </a:txBody>
                  <a:tcPr marL="67661" marR="67661" marT="45107" marB="45107" anchor="ctr">
                    <a:lnL>
                      <a:noFill/>
                    </a:lnL>
                    <a:lnR>
                      <a:noFill/>
                    </a:lnR>
                    <a:lnT>
                      <a:noFill/>
                    </a:lnT>
                    <a:lnB>
                      <a:noFill/>
                    </a:lnB>
                    <a:solidFill>
                      <a:srgbClr val="E8F5E9"/>
                    </a:solidFill>
                  </a:tcPr>
                </a:tc>
                <a:tc>
                  <a:txBody>
                    <a:bodyPr/>
                    <a:lstStyle/>
                    <a:p>
                      <a:pPr fontAlgn="ctr"/>
                      <a:r>
                        <a:rPr lang="en-US" sz="1800">
                          <a:effectLst/>
                        </a:rPr>
                        <a:t># </a:t>
                      </a:r>
                      <a:r>
                        <a:rPr lang="en-US" sz="1800" u="none" strike="noStrike">
                          <a:solidFill>
                            <a:srgbClr val="59A4D0"/>
                          </a:solidFill>
                          <a:effectLst/>
                          <a:hlinkClick r:id="rId5"/>
                        </a:rPr>
                        <a:t>Find max element in unsorted array</a:t>
                      </a:r>
                      <a:r>
                        <a:rPr lang="en-US" sz="1800">
                          <a:effectLst/>
                        </a:rPr>
                        <a:t>,</a:t>
                      </a:r>
                      <a:br>
                        <a:rPr lang="en-US" sz="1800">
                          <a:effectLst/>
                        </a:rPr>
                      </a:br>
                      <a:r>
                        <a:rPr lang="en-US" sz="1800">
                          <a:effectLst/>
                        </a:rPr>
                        <a:t># Duplicate elements in array with Hash Map</a:t>
                      </a:r>
                    </a:p>
                  </a:txBody>
                  <a:tcPr marL="67661" marR="90214" marT="45107" marB="45107" anchor="ctr">
                    <a:lnL>
                      <a:noFill/>
                    </a:lnL>
                    <a:lnR>
                      <a:noFill/>
                    </a:lnR>
                    <a:lnT>
                      <a:noFill/>
                    </a:lnT>
                    <a:lnB>
                      <a:noFill/>
                    </a:lnB>
                    <a:solidFill>
                      <a:srgbClr val="FFFFFF"/>
                    </a:solidFill>
                  </a:tcPr>
                </a:tc>
                <a:extLst>
                  <a:ext uri="{0D108BD9-81ED-4DB2-BD59-A6C34878D82A}">
                    <a16:rowId xmlns:a16="http://schemas.microsoft.com/office/drawing/2014/main" val="3550012240"/>
                  </a:ext>
                </a:extLst>
              </a:tr>
              <a:tr h="541222">
                <a:tc>
                  <a:txBody>
                    <a:bodyPr/>
                    <a:lstStyle/>
                    <a:p>
                      <a:pPr fontAlgn="ctr"/>
                      <a:r>
                        <a:rPr lang="en-US" sz="1800" i="1">
                          <a:effectLst/>
                        </a:rPr>
                        <a:t>O(n log n)</a:t>
                      </a:r>
                      <a:endParaRPr lang="en-US" sz="1800">
                        <a:effectLst/>
                      </a:endParaRPr>
                    </a:p>
                  </a:txBody>
                  <a:tcPr marL="90214" marR="67661" marT="45107" marB="45107" anchor="ctr">
                    <a:lnL>
                      <a:noFill/>
                    </a:lnL>
                    <a:lnR>
                      <a:noFill/>
                    </a:lnR>
                    <a:lnT>
                      <a:noFill/>
                    </a:lnT>
                    <a:lnB>
                      <a:noFill/>
                    </a:lnB>
                    <a:solidFill>
                      <a:srgbClr val="E8F5E9"/>
                    </a:solidFill>
                  </a:tcPr>
                </a:tc>
                <a:tc>
                  <a:txBody>
                    <a:bodyPr/>
                    <a:lstStyle/>
                    <a:p>
                      <a:pPr fontAlgn="ctr"/>
                      <a:r>
                        <a:rPr lang="en-US" sz="1800">
                          <a:effectLst/>
                        </a:rPr>
                        <a:t>Linearithmic</a:t>
                      </a:r>
                    </a:p>
                  </a:txBody>
                  <a:tcPr marL="67661" marR="67661" marT="45107" marB="45107" anchor="ctr">
                    <a:lnL>
                      <a:noFill/>
                    </a:lnL>
                    <a:lnR>
                      <a:noFill/>
                    </a:lnR>
                    <a:lnT>
                      <a:noFill/>
                    </a:lnT>
                    <a:lnB>
                      <a:noFill/>
                    </a:lnB>
                    <a:solidFill>
                      <a:srgbClr val="E8F5E9"/>
                    </a:solidFill>
                  </a:tcPr>
                </a:tc>
                <a:tc>
                  <a:txBody>
                    <a:bodyPr/>
                    <a:lstStyle/>
                    <a:p>
                      <a:pPr fontAlgn="ctr"/>
                      <a:r>
                        <a:rPr lang="en-US" sz="1800">
                          <a:effectLst/>
                        </a:rPr>
                        <a:t># </a:t>
                      </a:r>
                      <a:r>
                        <a:rPr lang="en-US" sz="1800" u="none" strike="noStrike">
                          <a:solidFill>
                            <a:srgbClr val="59A4D0"/>
                          </a:solidFill>
                          <a:effectLst/>
                          <a:hlinkClick r:id="rId6"/>
                        </a:rPr>
                        <a:t>Sorting elements in array with </a:t>
                      </a:r>
                      <a:r>
                        <a:rPr lang="en-US" sz="1800" b="1" u="none" strike="noStrike">
                          <a:solidFill>
                            <a:srgbClr val="444444"/>
                          </a:solidFill>
                          <a:effectLst/>
                          <a:latin typeface="Georgia" panose="02040502050405020303" pitchFamily="18" charset="0"/>
                          <a:hlinkClick r:id="rId6"/>
                        </a:rPr>
                        <a:t>merge sort</a:t>
                      </a:r>
                      <a:endParaRPr lang="en-US" sz="1800">
                        <a:effectLst/>
                      </a:endParaRPr>
                    </a:p>
                  </a:txBody>
                  <a:tcPr marL="67661" marR="90214" marT="45107" marB="45107" anchor="ctr">
                    <a:lnL>
                      <a:noFill/>
                    </a:lnL>
                    <a:lnR>
                      <a:noFill/>
                    </a:lnR>
                    <a:lnT>
                      <a:noFill/>
                    </a:lnT>
                    <a:lnB>
                      <a:noFill/>
                    </a:lnB>
                    <a:solidFill>
                      <a:srgbClr val="FFFFFF"/>
                    </a:solidFill>
                  </a:tcPr>
                </a:tc>
                <a:extLst>
                  <a:ext uri="{0D108BD9-81ED-4DB2-BD59-A6C34878D82A}">
                    <a16:rowId xmlns:a16="http://schemas.microsoft.com/office/drawing/2014/main" val="3160175629"/>
                  </a:ext>
                </a:extLst>
              </a:tr>
              <a:tr h="967693">
                <a:tc>
                  <a:txBody>
                    <a:bodyPr/>
                    <a:lstStyle/>
                    <a:p>
                      <a:pPr fontAlgn="ctr"/>
                      <a:r>
                        <a:rPr lang="en-US" sz="1800" i="1">
                          <a:effectLst/>
                        </a:rPr>
                        <a:t>O(n</a:t>
                      </a:r>
                      <a:r>
                        <a:rPr lang="en-US" sz="1800" i="1" baseline="30000">
                          <a:effectLst/>
                        </a:rPr>
                        <a:t>2</a:t>
                      </a:r>
                      <a:r>
                        <a:rPr lang="en-US" sz="1800" i="1">
                          <a:effectLst/>
                        </a:rPr>
                        <a:t>)</a:t>
                      </a:r>
                      <a:endParaRPr lang="en-US" sz="1800">
                        <a:effectLst/>
                      </a:endParaRPr>
                    </a:p>
                  </a:txBody>
                  <a:tcPr marL="90214" marR="67661" marT="45107" marB="45107" anchor="ctr">
                    <a:lnL>
                      <a:noFill/>
                    </a:lnL>
                    <a:lnR>
                      <a:noFill/>
                    </a:lnR>
                    <a:lnT>
                      <a:noFill/>
                    </a:lnT>
                    <a:lnB>
                      <a:noFill/>
                    </a:lnB>
                    <a:solidFill>
                      <a:srgbClr val="FFF3E0"/>
                    </a:solidFill>
                  </a:tcPr>
                </a:tc>
                <a:tc>
                  <a:txBody>
                    <a:bodyPr/>
                    <a:lstStyle/>
                    <a:p>
                      <a:pPr fontAlgn="ctr"/>
                      <a:r>
                        <a:rPr lang="en-US" sz="1800">
                          <a:effectLst/>
                        </a:rPr>
                        <a:t>Quadratic</a:t>
                      </a:r>
                    </a:p>
                  </a:txBody>
                  <a:tcPr marL="67661" marR="67661" marT="45107" marB="45107" anchor="ctr">
                    <a:lnL>
                      <a:noFill/>
                    </a:lnL>
                    <a:lnR>
                      <a:noFill/>
                    </a:lnR>
                    <a:lnT>
                      <a:noFill/>
                    </a:lnT>
                    <a:lnB>
                      <a:noFill/>
                    </a:lnB>
                    <a:solidFill>
                      <a:srgbClr val="FFF3E0"/>
                    </a:solidFill>
                  </a:tcPr>
                </a:tc>
                <a:tc>
                  <a:txBody>
                    <a:bodyPr/>
                    <a:lstStyle/>
                    <a:p>
                      <a:pPr fontAlgn="ctr"/>
                      <a:r>
                        <a:rPr lang="en-US" sz="1800">
                          <a:effectLst/>
                        </a:rPr>
                        <a:t># </a:t>
                      </a:r>
                      <a:r>
                        <a:rPr lang="en-US" sz="1800" u="none" strike="noStrike">
                          <a:solidFill>
                            <a:srgbClr val="59A4D0"/>
                          </a:solidFill>
                          <a:effectLst/>
                          <a:hlinkClick r:id="rId7"/>
                        </a:rPr>
                        <a:t>Duplicate elements in array **(naïve)**</a:t>
                      </a:r>
                      <a:r>
                        <a:rPr lang="en-US" sz="1800">
                          <a:effectLst/>
                        </a:rPr>
                        <a:t>,</a:t>
                      </a:r>
                      <a:br>
                        <a:rPr lang="en-US" sz="1800">
                          <a:effectLst/>
                        </a:rPr>
                      </a:br>
                      <a:r>
                        <a:rPr lang="en-US" sz="1800">
                          <a:effectLst/>
                        </a:rPr>
                        <a:t># </a:t>
                      </a:r>
                      <a:r>
                        <a:rPr lang="en-US" sz="1800" u="none" strike="noStrike">
                          <a:solidFill>
                            <a:srgbClr val="59A4D0"/>
                          </a:solidFill>
                          <a:effectLst/>
                          <a:hlinkClick r:id="rId8"/>
                        </a:rPr>
                        <a:t>Sorting array with </a:t>
                      </a:r>
                      <a:r>
                        <a:rPr lang="en-US" sz="1800" b="1" u="none" strike="noStrike">
                          <a:solidFill>
                            <a:srgbClr val="444444"/>
                          </a:solidFill>
                          <a:effectLst/>
                          <a:latin typeface="Georgia" panose="02040502050405020303" pitchFamily="18" charset="0"/>
                          <a:hlinkClick r:id="rId8"/>
                        </a:rPr>
                        <a:t>bubble sort</a:t>
                      </a:r>
                      <a:endParaRPr lang="en-US" sz="1800">
                        <a:effectLst/>
                      </a:endParaRPr>
                    </a:p>
                  </a:txBody>
                  <a:tcPr marL="67661" marR="90214" marT="45107" marB="45107" anchor="ctr">
                    <a:lnL>
                      <a:noFill/>
                    </a:lnL>
                    <a:lnR>
                      <a:noFill/>
                    </a:lnR>
                    <a:lnT>
                      <a:noFill/>
                    </a:lnT>
                    <a:lnB>
                      <a:noFill/>
                    </a:lnB>
                    <a:solidFill>
                      <a:srgbClr val="FFFFFF"/>
                    </a:solidFill>
                  </a:tcPr>
                </a:tc>
                <a:extLst>
                  <a:ext uri="{0D108BD9-81ED-4DB2-BD59-A6C34878D82A}">
                    <a16:rowId xmlns:a16="http://schemas.microsoft.com/office/drawing/2014/main" val="2229670531"/>
                  </a:ext>
                </a:extLst>
              </a:tr>
              <a:tr h="541222">
                <a:tc>
                  <a:txBody>
                    <a:bodyPr/>
                    <a:lstStyle/>
                    <a:p>
                      <a:pPr fontAlgn="ctr"/>
                      <a:r>
                        <a:rPr lang="en-US" sz="1800" i="1">
                          <a:effectLst/>
                        </a:rPr>
                        <a:t>O(n</a:t>
                      </a:r>
                      <a:r>
                        <a:rPr lang="en-US" sz="1800" i="1" baseline="30000">
                          <a:effectLst/>
                        </a:rPr>
                        <a:t>3</a:t>
                      </a:r>
                      <a:r>
                        <a:rPr lang="en-US" sz="1800" i="1">
                          <a:effectLst/>
                        </a:rPr>
                        <a:t>)</a:t>
                      </a:r>
                      <a:endParaRPr lang="en-US" sz="1800">
                        <a:effectLst/>
                      </a:endParaRPr>
                    </a:p>
                  </a:txBody>
                  <a:tcPr marL="90214" marR="67661" marT="45107" marB="45107" anchor="ctr">
                    <a:lnL>
                      <a:noFill/>
                    </a:lnL>
                    <a:lnR>
                      <a:noFill/>
                    </a:lnR>
                    <a:lnT>
                      <a:noFill/>
                    </a:lnT>
                    <a:lnB>
                      <a:noFill/>
                    </a:lnB>
                    <a:solidFill>
                      <a:srgbClr val="FFF3E0"/>
                    </a:solidFill>
                  </a:tcPr>
                </a:tc>
                <a:tc>
                  <a:txBody>
                    <a:bodyPr/>
                    <a:lstStyle/>
                    <a:p>
                      <a:pPr fontAlgn="ctr"/>
                      <a:r>
                        <a:rPr lang="en-US" sz="1800">
                          <a:effectLst/>
                        </a:rPr>
                        <a:t>Cubic</a:t>
                      </a:r>
                    </a:p>
                  </a:txBody>
                  <a:tcPr marL="67661" marR="67661" marT="45107" marB="45107" anchor="ctr">
                    <a:lnL>
                      <a:noFill/>
                    </a:lnL>
                    <a:lnR>
                      <a:noFill/>
                    </a:lnR>
                    <a:lnT>
                      <a:noFill/>
                    </a:lnT>
                    <a:lnB>
                      <a:noFill/>
                    </a:lnB>
                    <a:solidFill>
                      <a:srgbClr val="FFF3E0"/>
                    </a:solidFill>
                  </a:tcPr>
                </a:tc>
                <a:tc>
                  <a:txBody>
                    <a:bodyPr/>
                    <a:lstStyle/>
                    <a:p>
                      <a:pPr fontAlgn="ctr"/>
                      <a:r>
                        <a:rPr lang="en-US" sz="1800">
                          <a:effectLst/>
                        </a:rPr>
                        <a:t># </a:t>
                      </a:r>
                      <a:r>
                        <a:rPr lang="en-US" sz="1800" u="none" strike="noStrike">
                          <a:solidFill>
                            <a:srgbClr val="59A4D0"/>
                          </a:solidFill>
                          <a:effectLst/>
                          <a:hlinkClick r:id="rId9"/>
                        </a:rPr>
                        <a:t>3 variables equation solver</a:t>
                      </a:r>
                      <a:endParaRPr lang="en-US" sz="1800">
                        <a:effectLst/>
                      </a:endParaRPr>
                    </a:p>
                  </a:txBody>
                  <a:tcPr marL="67661" marR="90214" marT="45107" marB="45107" anchor="ctr">
                    <a:lnL>
                      <a:noFill/>
                    </a:lnL>
                    <a:lnR>
                      <a:noFill/>
                    </a:lnR>
                    <a:lnT>
                      <a:noFill/>
                    </a:lnT>
                    <a:lnB>
                      <a:noFill/>
                    </a:lnB>
                    <a:solidFill>
                      <a:srgbClr val="FFFFFF"/>
                    </a:solidFill>
                  </a:tcPr>
                </a:tc>
                <a:extLst>
                  <a:ext uri="{0D108BD9-81ED-4DB2-BD59-A6C34878D82A}">
                    <a16:rowId xmlns:a16="http://schemas.microsoft.com/office/drawing/2014/main" val="2025700154"/>
                  </a:ext>
                </a:extLst>
              </a:tr>
              <a:tr h="327986">
                <a:tc>
                  <a:txBody>
                    <a:bodyPr/>
                    <a:lstStyle/>
                    <a:p>
                      <a:pPr fontAlgn="ctr"/>
                      <a:r>
                        <a:rPr lang="en-US" sz="1800" i="1">
                          <a:effectLst/>
                        </a:rPr>
                        <a:t>O(2</a:t>
                      </a:r>
                      <a:r>
                        <a:rPr lang="en-US" sz="1800" i="1" baseline="30000">
                          <a:effectLst/>
                        </a:rPr>
                        <a:t>n</a:t>
                      </a:r>
                      <a:r>
                        <a:rPr lang="en-US" sz="1800" i="1">
                          <a:effectLst/>
                        </a:rPr>
                        <a:t>)</a:t>
                      </a:r>
                      <a:endParaRPr lang="en-US" sz="1800">
                        <a:effectLst/>
                      </a:endParaRPr>
                    </a:p>
                  </a:txBody>
                  <a:tcPr marL="90214" marR="67661" marT="45107" marB="45107" anchor="ctr">
                    <a:lnL>
                      <a:noFill/>
                    </a:lnL>
                    <a:lnR>
                      <a:noFill/>
                    </a:lnR>
                    <a:lnT>
                      <a:noFill/>
                    </a:lnT>
                    <a:lnB>
                      <a:noFill/>
                    </a:lnB>
                    <a:solidFill>
                      <a:srgbClr val="FFEBEE"/>
                    </a:solidFill>
                  </a:tcPr>
                </a:tc>
                <a:tc>
                  <a:txBody>
                    <a:bodyPr/>
                    <a:lstStyle/>
                    <a:p>
                      <a:pPr fontAlgn="ctr"/>
                      <a:r>
                        <a:rPr lang="en-US" sz="1800">
                          <a:effectLst/>
                        </a:rPr>
                        <a:t>Exponential</a:t>
                      </a:r>
                    </a:p>
                  </a:txBody>
                  <a:tcPr marL="67661" marR="67661" marT="45107" marB="45107" anchor="ctr">
                    <a:lnL>
                      <a:noFill/>
                    </a:lnL>
                    <a:lnR>
                      <a:noFill/>
                    </a:lnR>
                    <a:lnT>
                      <a:noFill/>
                    </a:lnT>
                    <a:lnB>
                      <a:noFill/>
                    </a:lnB>
                    <a:solidFill>
                      <a:srgbClr val="FFEBEE"/>
                    </a:solidFill>
                  </a:tcPr>
                </a:tc>
                <a:tc>
                  <a:txBody>
                    <a:bodyPr/>
                    <a:lstStyle/>
                    <a:p>
                      <a:pPr fontAlgn="ctr"/>
                      <a:r>
                        <a:rPr lang="en-US" sz="1800">
                          <a:effectLst/>
                        </a:rPr>
                        <a:t># </a:t>
                      </a:r>
                      <a:r>
                        <a:rPr lang="en-US" sz="1800" u="none" strike="noStrike">
                          <a:solidFill>
                            <a:srgbClr val="59A4D0"/>
                          </a:solidFill>
                          <a:effectLst/>
                          <a:hlinkClick r:id="rId10"/>
                        </a:rPr>
                        <a:t>Find all subsets</a:t>
                      </a:r>
                      <a:endParaRPr lang="en-US" sz="1800">
                        <a:effectLst/>
                      </a:endParaRPr>
                    </a:p>
                  </a:txBody>
                  <a:tcPr marL="67661" marR="90214" marT="45107" marB="45107" anchor="ctr">
                    <a:lnL>
                      <a:noFill/>
                    </a:lnL>
                    <a:lnR>
                      <a:noFill/>
                    </a:lnR>
                    <a:lnT>
                      <a:noFill/>
                    </a:lnT>
                    <a:lnB>
                      <a:noFill/>
                    </a:lnB>
                    <a:solidFill>
                      <a:srgbClr val="EEEEEE"/>
                    </a:solidFill>
                  </a:tcPr>
                </a:tc>
                <a:extLst>
                  <a:ext uri="{0D108BD9-81ED-4DB2-BD59-A6C34878D82A}">
                    <a16:rowId xmlns:a16="http://schemas.microsoft.com/office/drawing/2014/main" val="2062952007"/>
                  </a:ext>
                </a:extLst>
              </a:tr>
              <a:tr h="541222">
                <a:tc>
                  <a:txBody>
                    <a:bodyPr/>
                    <a:lstStyle/>
                    <a:p>
                      <a:pPr fontAlgn="ctr"/>
                      <a:r>
                        <a:rPr lang="en-US" sz="1800" i="1">
                          <a:effectLst/>
                        </a:rPr>
                        <a:t>O(n!)</a:t>
                      </a:r>
                      <a:endParaRPr lang="en-US" sz="1800">
                        <a:effectLst/>
                      </a:endParaRPr>
                    </a:p>
                  </a:txBody>
                  <a:tcPr marL="90214" marR="67661" marT="45107" marB="45107" anchor="ctr">
                    <a:lnL>
                      <a:noFill/>
                    </a:lnL>
                    <a:lnR>
                      <a:noFill/>
                    </a:lnR>
                    <a:lnT>
                      <a:noFill/>
                    </a:lnT>
                    <a:lnB>
                      <a:noFill/>
                    </a:lnB>
                    <a:solidFill>
                      <a:srgbClr val="FFEBEE"/>
                    </a:solidFill>
                  </a:tcPr>
                </a:tc>
                <a:tc>
                  <a:txBody>
                    <a:bodyPr/>
                    <a:lstStyle/>
                    <a:p>
                      <a:pPr fontAlgn="ctr"/>
                      <a:r>
                        <a:rPr lang="en-US" sz="1800">
                          <a:effectLst/>
                        </a:rPr>
                        <a:t>Factorial</a:t>
                      </a:r>
                    </a:p>
                  </a:txBody>
                  <a:tcPr marL="67661" marR="67661" marT="45107" marB="45107" anchor="ctr">
                    <a:lnL>
                      <a:noFill/>
                    </a:lnL>
                    <a:lnR>
                      <a:noFill/>
                    </a:lnR>
                    <a:lnT>
                      <a:noFill/>
                    </a:lnT>
                    <a:lnB>
                      <a:noFill/>
                    </a:lnB>
                    <a:solidFill>
                      <a:srgbClr val="FFEBEE"/>
                    </a:solidFill>
                  </a:tcPr>
                </a:tc>
                <a:tc>
                  <a:txBody>
                    <a:bodyPr/>
                    <a:lstStyle/>
                    <a:p>
                      <a:pPr fontAlgn="ctr"/>
                      <a:r>
                        <a:rPr lang="en-US" sz="1800" dirty="0">
                          <a:effectLst/>
                        </a:rPr>
                        <a:t># </a:t>
                      </a:r>
                      <a:r>
                        <a:rPr lang="en-US" sz="1800" u="none" strike="noStrike" dirty="0">
                          <a:solidFill>
                            <a:srgbClr val="59A4D0"/>
                          </a:solidFill>
                          <a:effectLst/>
                          <a:hlinkClick r:id="rId11"/>
                        </a:rPr>
                        <a:t>Find all permutations of a given set/string</a:t>
                      </a:r>
                      <a:endParaRPr lang="en-US" sz="1800" dirty="0">
                        <a:effectLst/>
                      </a:endParaRPr>
                    </a:p>
                  </a:txBody>
                  <a:tcPr marL="67661" marR="90214" marT="45107" marB="45107" anchor="ctr">
                    <a:lnL>
                      <a:noFill/>
                    </a:lnL>
                    <a:lnR>
                      <a:noFill/>
                    </a:lnR>
                    <a:lnT>
                      <a:noFill/>
                    </a:lnT>
                    <a:lnB>
                      <a:noFill/>
                    </a:lnB>
                    <a:solidFill>
                      <a:srgbClr val="FFFFFF"/>
                    </a:solidFill>
                  </a:tcPr>
                </a:tc>
                <a:extLst>
                  <a:ext uri="{0D108BD9-81ED-4DB2-BD59-A6C34878D82A}">
                    <a16:rowId xmlns:a16="http://schemas.microsoft.com/office/drawing/2014/main" val="3008526815"/>
                  </a:ext>
                </a:extLst>
              </a:tr>
            </a:tbl>
          </a:graphicData>
        </a:graphic>
      </p:graphicFrame>
    </p:spTree>
    <p:extLst>
      <p:ext uri="{BB962C8B-B14F-4D97-AF65-F5344CB8AC3E}">
        <p14:creationId xmlns:p14="http://schemas.microsoft.com/office/powerpoint/2010/main" val="2641105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036940" y="406881"/>
            <a:ext cx="10515600" cy="1325563"/>
          </a:xfrm>
        </p:spPr>
        <p:txBody>
          <a:bodyPr/>
          <a:lstStyle/>
          <a:p>
            <a:r>
              <a:rPr lang="en-US" sz="4000" dirty="0"/>
              <a:t>Example: Polynomial Evaluation</a:t>
            </a:r>
          </a:p>
        </p:txBody>
      </p:sp>
      <p:sp>
        <p:nvSpPr>
          <p:cNvPr id="14339" name="Text Box 3"/>
          <p:cNvSpPr txBox="1">
            <a:spLocks noChangeArrowheads="1"/>
          </p:cNvSpPr>
          <p:nvPr/>
        </p:nvSpPr>
        <p:spPr bwMode="auto">
          <a:xfrm>
            <a:off x="2514600" y="1524001"/>
            <a:ext cx="7831476" cy="4154984"/>
          </a:xfrm>
          <a:prstGeom prst="rect">
            <a:avLst/>
          </a:prstGeom>
          <a:noFill/>
          <a:ln w="9525">
            <a:noFill/>
            <a:miter lim="800000"/>
            <a:headEnd/>
            <a:tailEnd/>
          </a:ln>
          <a:effectLst/>
        </p:spPr>
        <p:txBody>
          <a:bodyPr wrap="square">
            <a:spAutoFit/>
          </a:bodyPr>
          <a:lstStyle/>
          <a:p>
            <a:pPr marL="457200" indent="-457200">
              <a:spcBef>
                <a:spcPct val="50000"/>
              </a:spcBef>
            </a:pPr>
            <a:r>
              <a:rPr lang="en-US" sz="2400" dirty="0">
                <a:latin typeface="Arial" charset="0"/>
              </a:rPr>
              <a:t>     Suppose that exponentiation is carried out using multiplications. Two ways to evaluate the polynomial</a:t>
            </a:r>
          </a:p>
          <a:p>
            <a:pPr marL="457200" indent="-457200">
              <a:spcBef>
                <a:spcPct val="50000"/>
              </a:spcBef>
            </a:pPr>
            <a:r>
              <a:rPr lang="en-US" sz="2400" dirty="0">
                <a:latin typeface="Arial" charset="0"/>
              </a:rPr>
              <a:t>        p(x) = 4x</a:t>
            </a:r>
            <a:r>
              <a:rPr lang="en-US" sz="2400" baseline="30000" dirty="0">
                <a:latin typeface="Arial" charset="0"/>
              </a:rPr>
              <a:t>4</a:t>
            </a:r>
            <a:r>
              <a:rPr lang="en-US" sz="2400" dirty="0">
                <a:latin typeface="Arial" charset="0"/>
              </a:rPr>
              <a:t> + 7x</a:t>
            </a:r>
            <a:r>
              <a:rPr lang="en-US" sz="2400" baseline="30000" dirty="0">
                <a:latin typeface="Arial" charset="0"/>
              </a:rPr>
              <a:t>3</a:t>
            </a:r>
            <a:r>
              <a:rPr lang="en-US" sz="2400" dirty="0">
                <a:latin typeface="Arial" charset="0"/>
              </a:rPr>
              <a:t> – 2x</a:t>
            </a:r>
            <a:r>
              <a:rPr lang="en-US" sz="2400" baseline="30000" dirty="0">
                <a:latin typeface="Arial" charset="0"/>
              </a:rPr>
              <a:t>2</a:t>
            </a:r>
            <a:r>
              <a:rPr lang="en-US" sz="2400" dirty="0">
                <a:latin typeface="Arial" charset="0"/>
              </a:rPr>
              <a:t> + 3x</a:t>
            </a:r>
            <a:r>
              <a:rPr lang="en-US" sz="2400" baseline="30000" dirty="0">
                <a:latin typeface="Arial" charset="0"/>
              </a:rPr>
              <a:t>1</a:t>
            </a:r>
            <a:r>
              <a:rPr lang="en-US" sz="2400" dirty="0">
                <a:latin typeface="Arial" charset="0"/>
              </a:rPr>
              <a:t> + 6</a:t>
            </a:r>
          </a:p>
          <a:p>
            <a:pPr marL="457200" indent="-457200">
              <a:spcBef>
                <a:spcPct val="50000"/>
              </a:spcBef>
            </a:pPr>
            <a:r>
              <a:rPr lang="en-US" sz="2400" dirty="0">
                <a:latin typeface="Arial" charset="0"/>
              </a:rPr>
              <a:t>     are: </a:t>
            </a:r>
          </a:p>
          <a:p>
            <a:pPr marL="457200" indent="-457200">
              <a:spcBef>
                <a:spcPct val="50000"/>
              </a:spcBef>
            </a:pPr>
            <a:r>
              <a:rPr lang="en-US" sz="2400" dirty="0">
                <a:latin typeface="Arial" charset="0"/>
              </a:rPr>
              <a:t>     </a:t>
            </a:r>
            <a:r>
              <a:rPr lang="en-US" sz="2400" i="1" dirty="0">
                <a:solidFill>
                  <a:schemeClr val="accent2"/>
                </a:solidFill>
                <a:latin typeface="Arial" charset="0"/>
              </a:rPr>
              <a:t>Brute force method</a:t>
            </a:r>
            <a:r>
              <a:rPr lang="en-US" sz="2400" dirty="0">
                <a:latin typeface="Arial" charset="0"/>
              </a:rPr>
              <a:t>:</a:t>
            </a:r>
          </a:p>
          <a:p>
            <a:pPr marL="457200" indent="-457200">
              <a:spcBef>
                <a:spcPct val="50000"/>
              </a:spcBef>
            </a:pPr>
            <a:r>
              <a:rPr lang="en-US" sz="2400" dirty="0">
                <a:latin typeface="Arial" charset="0"/>
              </a:rPr>
              <a:t>        p(x) = 4*x*x*x*x + 7*x*x*x – 2*x*x + 3*x + 6</a:t>
            </a:r>
          </a:p>
          <a:p>
            <a:pPr marL="457200" indent="-457200">
              <a:spcBef>
                <a:spcPct val="50000"/>
              </a:spcBef>
            </a:pPr>
            <a:r>
              <a:rPr lang="en-US" sz="2400" dirty="0">
                <a:latin typeface="Arial" charset="0"/>
              </a:rPr>
              <a:t>     </a:t>
            </a:r>
            <a:r>
              <a:rPr lang="en-US" sz="2400" i="1" dirty="0">
                <a:solidFill>
                  <a:schemeClr val="accent2"/>
                </a:solidFill>
                <a:latin typeface="Arial" charset="0"/>
              </a:rPr>
              <a:t>Horner’s method</a:t>
            </a:r>
            <a:r>
              <a:rPr lang="en-US" sz="2400" dirty="0">
                <a:latin typeface="Arial" charset="0"/>
              </a:rPr>
              <a:t>:</a:t>
            </a:r>
          </a:p>
          <a:p>
            <a:pPr marL="457200" indent="-457200">
              <a:spcBef>
                <a:spcPct val="50000"/>
              </a:spcBef>
            </a:pPr>
            <a:r>
              <a:rPr lang="en-US" sz="2400" dirty="0">
                <a:latin typeface="Arial" charset="0"/>
              </a:rPr>
              <a:t>        p(x) = (((4*x + 7) * x – 2) * x + 3) * x + 6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108860" y="386333"/>
            <a:ext cx="10515600" cy="1325563"/>
          </a:xfrm>
        </p:spPr>
        <p:txBody>
          <a:bodyPr/>
          <a:lstStyle/>
          <a:p>
            <a:r>
              <a:rPr lang="en-US" sz="4000" dirty="0"/>
              <a:t>Example: Polynomial Evaluation</a:t>
            </a:r>
          </a:p>
        </p:txBody>
      </p:sp>
      <p:sp>
        <p:nvSpPr>
          <p:cNvPr id="15363" name="Text Box 3"/>
          <p:cNvSpPr txBox="1">
            <a:spLocks noChangeArrowheads="1"/>
          </p:cNvSpPr>
          <p:nvPr/>
        </p:nvSpPr>
        <p:spPr bwMode="auto">
          <a:xfrm>
            <a:off x="1108860" y="1351508"/>
            <a:ext cx="8694506" cy="4154984"/>
          </a:xfrm>
          <a:prstGeom prst="rect">
            <a:avLst/>
          </a:prstGeom>
          <a:noFill/>
          <a:ln w="9525">
            <a:noFill/>
            <a:miter lim="800000"/>
            <a:headEnd/>
            <a:tailEnd/>
          </a:ln>
          <a:effectLst/>
        </p:spPr>
        <p:txBody>
          <a:bodyPr wrap="square">
            <a:spAutoFit/>
          </a:bodyPr>
          <a:lstStyle/>
          <a:p>
            <a:pPr>
              <a:spcBef>
                <a:spcPct val="50000"/>
              </a:spcBef>
            </a:pPr>
            <a:r>
              <a:rPr lang="en-US" sz="2400" dirty="0">
                <a:latin typeface="Arial" charset="0"/>
              </a:rPr>
              <a:t>Method of analysis:</a:t>
            </a:r>
          </a:p>
          <a:p>
            <a:pPr>
              <a:spcBef>
                <a:spcPct val="50000"/>
              </a:spcBef>
              <a:buFontTx/>
              <a:buChar char="•"/>
            </a:pPr>
            <a:r>
              <a:rPr lang="en-US" sz="2400" dirty="0">
                <a:latin typeface="Arial" charset="0"/>
              </a:rPr>
              <a:t> Basic operations are multiplication, addition, and subtraction</a:t>
            </a:r>
          </a:p>
          <a:p>
            <a:pPr>
              <a:spcBef>
                <a:spcPct val="50000"/>
              </a:spcBef>
              <a:buFontTx/>
              <a:buChar char="•"/>
            </a:pPr>
            <a:r>
              <a:rPr lang="en-US" sz="2400" dirty="0">
                <a:latin typeface="Arial" charset="0"/>
              </a:rPr>
              <a:t> We’ll only consider the number of multiplications, since the number of additions and subtractions are the same in each solution</a:t>
            </a:r>
          </a:p>
          <a:p>
            <a:pPr>
              <a:spcBef>
                <a:spcPct val="50000"/>
              </a:spcBef>
              <a:buFontTx/>
              <a:buChar char="•"/>
            </a:pPr>
            <a:r>
              <a:rPr lang="en-US" sz="2400" dirty="0">
                <a:latin typeface="Arial" charset="0"/>
              </a:rPr>
              <a:t> We’ll examine the general form of a polynomial of degree </a:t>
            </a:r>
            <a:r>
              <a:rPr lang="en-US" sz="2400" i="1" dirty="0">
                <a:solidFill>
                  <a:schemeClr val="accent2"/>
                </a:solidFill>
                <a:latin typeface="Arial" charset="0"/>
              </a:rPr>
              <a:t>n</a:t>
            </a:r>
            <a:r>
              <a:rPr lang="en-US" sz="2400" dirty="0">
                <a:latin typeface="Arial" charset="0"/>
              </a:rPr>
              <a:t>, and express our result in terms of </a:t>
            </a:r>
            <a:r>
              <a:rPr lang="en-US" sz="2400" i="1" dirty="0">
                <a:solidFill>
                  <a:schemeClr val="accent2"/>
                </a:solidFill>
                <a:latin typeface="Arial" charset="0"/>
              </a:rPr>
              <a:t>n</a:t>
            </a:r>
          </a:p>
          <a:p>
            <a:pPr>
              <a:spcBef>
                <a:spcPct val="50000"/>
              </a:spcBef>
              <a:buFontTx/>
              <a:buChar char="•"/>
            </a:pPr>
            <a:r>
              <a:rPr lang="en-US" sz="2400" dirty="0">
                <a:latin typeface="Arial" charset="0"/>
              </a:rPr>
              <a:t> We’ll look at the </a:t>
            </a:r>
            <a:r>
              <a:rPr lang="en-US" sz="2400" i="1" dirty="0">
                <a:solidFill>
                  <a:schemeClr val="accent2"/>
                </a:solidFill>
                <a:latin typeface="Arial" charset="0"/>
              </a:rPr>
              <a:t>worst case</a:t>
            </a:r>
            <a:r>
              <a:rPr lang="en-US" sz="2400" dirty="0">
                <a:latin typeface="Arial" charset="0"/>
              </a:rPr>
              <a:t> (max number of multiplications) to get an </a:t>
            </a:r>
            <a:r>
              <a:rPr lang="en-US" sz="2400" i="1" dirty="0">
                <a:solidFill>
                  <a:schemeClr val="accent2"/>
                </a:solidFill>
                <a:latin typeface="Arial" charset="0"/>
              </a:rPr>
              <a:t>upper bound</a:t>
            </a:r>
            <a:r>
              <a:rPr lang="en-US" sz="2400" dirty="0">
                <a:latin typeface="Arial" charset="0"/>
              </a:rPr>
              <a:t> on the work</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108860" y="437704"/>
            <a:ext cx="10515600" cy="1325563"/>
          </a:xfrm>
        </p:spPr>
        <p:txBody>
          <a:bodyPr/>
          <a:lstStyle/>
          <a:p>
            <a:r>
              <a:rPr lang="en-US" sz="4000" dirty="0"/>
              <a:t>Example: Polynomial Evaluation</a:t>
            </a:r>
          </a:p>
        </p:txBody>
      </p:sp>
      <p:sp>
        <p:nvSpPr>
          <p:cNvPr id="16387" name="Text Box 3"/>
          <p:cNvSpPr txBox="1">
            <a:spLocks noChangeArrowheads="1"/>
          </p:cNvSpPr>
          <p:nvPr/>
        </p:nvSpPr>
        <p:spPr bwMode="auto">
          <a:xfrm>
            <a:off x="2209800" y="1981201"/>
            <a:ext cx="7848600" cy="1801813"/>
          </a:xfrm>
          <a:prstGeom prst="rect">
            <a:avLst/>
          </a:prstGeom>
          <a:noFill/>
          <a:ln w="9525">
            <a:noFill/>
            <a:miter lim="800000"/>
            <a:headEnd/>
            <a:tailEnd/>
          </a:ln>
          <a:effectLst/>
        </p:spPr>
        <p:txBody>
          <a:bodyPr>
            <a:spAutoFit/>
          </a:bodyPr>
          <a:lstStyle/>
          <a:p>
            <a:pPr>
              <a:spcBef>
                <a:spcPct val="50000"/>
              </a:spcBef>
            </a:pPr>
            <a:r>
              <a:rPr lang="en-US" sz="2800" i="1">
                <a:solidFill>
                  <a:schemeClr val="accent2"/>
                </a:solidFill>
                <a:latin typeface="Arial" charset="0"/>
              </a:rPr>
              <a:t>General form</a:t>
            </a:r>
            <a:r>
              <a:rPr lang="en-US" sz="2800">
                <a:latin typeface="Arial" charset="0"/>
              </a:rPr>
              <a:t> of polynomial is</a:t>
            </a:r>
          </a:p>
          <a:p>
            <a:pPr>
              <a:spcBef>
                <a:spcPct val="50000"/>
              </a:spcBef>
            </a:pPr>
            <a:r>
              <a:rPr lang="en-US" sz="2800">
                <a:latin typeface="Arial" charset="0"/>
              </a:rPr>
              <a:t>    p(x) = a</a:t>
            </a:r>
            <a:r>
              <a:rPr lang="en-US" sz="2800" baseline="-25000">
                <a:latin typeface="Arial" charset="0"/>
              </a:rPr>
              <a:t>n</a:t>
            </a:r>
            <a:r>
              <a:rPr lang="en-US" sz="2800">
                <a:latin typeface="Arial" charset="0"/>
              </a:rPr>
              <a:t>x</a:t>
            </a:r>
            <a:r>
              <a:rPr lang="en-US" sz="2800" baseline="30000">
                <a:latin typeface="Arial" charset="0"/>
              </a:rPr>
              <a:t>n</a:t>
            </a:r>
            <a:r>
              <a:rPr lang="en-US" sz="2800">
                <a:latin typeface="Arial" charset="0"/>
              </a:rPr>
              <a:t> + a</a:t>
            </a:r>
            <a:r>
              <a:rPr lang="en-US" sz="2800" baseline="-25000">
                <a:latin typeface="Arial" charset="0"/>
              </a:rPr>
              <a:t>n-1</a:t>
            </a:r>
            <a:r>
              <a:rPr lang="en-US" sz="2800">
                <a:latin typeface="Arial" charset="0"/>
              </a:rPr>
              <a:t>x</a:t>
            </a:r>
            <a:r>
              <a:rPr lang="en-US" sz="2800" baseline="30000">
                <a:latin typeface="Arial" charset="0"/>
              </a:rPr>
              <a:t>n-1</a:t>
            </a:r>
            <a:r>
              <a:rPr lang="en-US" sz="2800" baseline="-25000">
                <a:latin typeface="Arial" charset="0"/>
              </a:rPr>
              <a:t> </a:t>
            </a:r>
            <a:r>
              <a:rPr lang="en-US" sz="2800">
                <a:latin typeface="Arial" charset="0"/>
              </a:rPr>
              <a:t>+ a</a:t>
            </a:r>
            <a:r>
              <a:rPr lang="en-US" sz="2800" baseline="-25000">
                <a:latin typeface="Arial" charset="0"/>
              </a:rPr>
              <a:t>n-2</a:t>
            </a:r>
            <a:r>
              <a:rPr lang="en-US" sz="2800">
                <a:latin typeface="Arial" charset="0"/>
              </a:rPr>
              <a:t>x</a:t>
            </a:r>
            <a:r>
              <a:rPr lang="en-US" sz="2800" baseline="30000">
                <a:latin typeface="Arial" charset="0"/>
              </a:rPr>
              <a:t>n-2</a:t>
            </a:r>
            <a:r>
              <a:rPr lang="en-US" sz="2800">
                <a:latin typeface="Arial" charset="0"/>
              </a:rPr>
              <a:t> + … + a</a:t>
            </a:r>
            <a:r>
              <a:rPr lang="en-US" sz="2800" baseline="-25000">
                <a:latin typeface="Arial" charset="0"/>
              </a:rPr>
              <a:t>1</a:t>
            </a:r>
            <a:r>
              <a:rPr lang="en-US" sz="2800">
                <a:latin typeface="Arial" charset="0"/>
              </a:rPr>
              <a:t>x</a:t>
            </a:r>
            <a:r>
              <a:rPr lang="en-US" sz="2800" baseline="30000">
                <a:latin typeface="Arial" charset="0"/>
              </a:rPr>
              <a:t>1</a:t>
            </a:r>
            <a:r>
              <a:rPr lang="en-US" sz="2800">
                <a:latin typeface="Arial" charset="0"/>
              </a:rPr>
              <a:t> + a</a:t>
            </a:r>
            <a:r>
              <a:rPr lang="en-US" sz="2800" baseline="-25000">
                <a:latin typeface="Arial" charset="0"/>
              </a:rPr>
              <a:t>0</a:t>
            </a:r>
          </a:p>
          <a:p>
            <a:pPr>
              <a:spcBef>
                <a:spcPct val="50000"/>
              </a:spcBef>
            </a:pPr>
            <a:r>
              <a:rPr lang="en-US" sz="2800">
                <a:latin typeface="Arial" charset="0"/>
              </a:rPr>
              <a:t>where a</a:t>
            </a:r>
            <a:r>
              <a:rPr lang="en-US" sz="2800" baseline="-25000">
                <a:latin typeface="Arial" charset="0"/>
              </a:rPr>
              <a:t>n</a:t>
            </a:r>
            <a:r>
              <a:rPr lang="en-US" sz="2800">
                <a:latin typeface="Arial" charset="0"/>
              </a:rPr>
              <a:t> is non-zero for all n &gt;= 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5AA19C2-DEAA-4E75-AB8A-F2B3D615190A}"/>
              </a:ext>
            </a:extLst>
          </p:cNvPr>
          <p:cNvSpPr txBox="1">
            <a:spLocks/>
          </p:cNvSpPr>
          <p:nvPr/>
        </p:nvSpPr>
        <p:spPr>
          <a:xfrm>
            <a:off x="955498" y="242312"/>
            <a:ext cx="9400854" cy="1691489"/>
          </a:xfrm>
          <a:prstGeom prst="rect">
            <a:avLst/>
          </a:prstGeom>
          <a:solidFill>
            <a:schemeClr val="bg1"/>
          </a:solidFill>
        </p:spPr>
        <p:txBody>
          <a:bodyPr vert="horz" wrap="square" lIns="0" tIns="49530" rIns="0" bIns="0" rtlCol="0">
            <a:spAutoFit/>
          </a:bodyPr>
          <a:lstStyle>
            <a:lvl1pPr>
              <a:defRPr sz="4000" b="0" i="0">
                <a:solidFill>
                  <a:srgbClr val="FF0066"/>
                </a:solidFill>
                <a:latin typeface="Trebuchet MS"/>
                <a:ea typeface="+mj-ea"/>
                <a:cs typeface="Trebuchet MS"/>
              </a:defRPr>
            </a:lvl1pPr>
          </a:lstStyle>
          <a:p>
            <a:pPr marL="355600" marR="5080" indent="-342900">
              <a:lnSpc>
                <a:spcPts val="2380"/>
              </a:lnSpc>
              <a:spcBef>
                <a:spcPts val="390"/>
              </a:spcBef>
              <a:buFont typeface="Arial" panose="020B0604020202020204" pitchFamily="34" charset="0"/>
              <a:buChar char="•"/>
            </a:pPr>
            <a:r>
              <a:rPr lang="en-US" sz="2200" kern="0" spc="-5" dirty="0">
                <a:solidFill>
                  <a:srgbClr val="006FC0"/>
                </a:solidFill>
                <a:latin typeface="Arial"/>
                <a:cs typeface="Arial"/>
              </a:rPr>
              <a:t>An algorithm is said to be </a:t>
            </a:r>
            <a:r>
              <a:rPr lang="en-US" sz="2200" kern="0" spc="-10" dirty="0">
                <a:solidFill>
                  <a:srgbClr val="006FC0"/>
                </a:solidFill>
                <a:latin typeface="Arial"/>
                <a:cs typeface="Arial"/>
              </a:rPr>
              <a:t>efficient </a:t>
            </a:r>
            <a:r>
              <a:rPr lang="en-US" sz="2200" kern="0" spc="-5" dirty="0">
                <a:solidFill>
                  <a:srgbClr val="006FC0"/>
                </a:solidFill>
                <a:latin typeface="Arial"/>
                <a:cs typeface="Arial"/>
              </a:rPr>
              <a:t>and fast, </a:t>
            </a:r>
            <a:r>
              <a:rPr lang="en-US" sz="2200" kern="0" dirty="0">
                <a:solidFill>
                  <a:srgbClr val="006FC0"/>
                </a:solidFill>
                <a:latin typeface="Arial"/>
                <a:cs typeface="Arial"/>
              </a:rPr>
              <a:t>if </a:t>
            </a:r>
            <a:r>
              <a:rPr lang="en-US" sz="2200" kern="0" spc="-5" dirty="0">
                <a:solidFill>
                  <a:srgbClr val="006FC0"/>
                </a:solidFill>
                <a:latin typeface="Arial"/>
                <a:cs typeface="Arial"/>
              </a:rPr>
              <a:t>it takes less time to execute and  consumes less memory space. </a:t>
            </a:r>
          </a:p>
          <a:p>
            <a:pPr marL="355600" marR="5080" indent="-342900">
              <a:lnSpc>
                <a:spcPts val="2380"/>
              </a:lnSpc>
              <a:spcBef>
                <a:spcPts val="390"/>
              </a:spcBef>
              <a:buFont typeface="Arial" panose="020B0604020202020204" pitchFamily="34" charset="0"/>
              <a:buChar char="•"/>
            </a:pPr>
            <a:endParaRPr lang="en-US" sz="2200" kern="0" spc="-5" dirty="0">
              <a:solidFill>
                <a:srgbClr val="006FC0"/>
              </a:solidFill>
              <a:latin typeface="Arial"/>
              <a:cs typeface="Arial"/>
            </a:endParaRPr>
          </a:p>
          <a:p>
            <a:pPr marL="355600" marR="5080" indent="-342900">
              <a:lnSpc>
                <a:spcPts val="2380"/>
              </a:lnSpc>
              <a:spcBef>
                <a:spcPts val="390"/>
              </a:spcBef>
              <a:buFont typeface="Arial" panose="020B0604020202020204" pitchFamily="34" charset="0"/>
              <a:buChar char="•"/>
            </a:pPr>
            <a:r>
              <a:rPr lang="en-US" sz="2200" kern="0" spc="-5" dirty="0">
                <a:solidFill>
                  <a:srgbClr val="006FC0"/>
                </a:solidFill>
                <a:latin typeface="Arial"/>
                <a:cs typeface="Arial"/>
              </a:rPr>
              <a:t>The performance of an algorithm is measured on the  </a:t>
            </a:r>
            <a:r>
              <a:rPr lang="en-US" sz="2200" kern="0" dirty="0">
                <a:solidFill>
                  <a:srgbClr val="006FC0"/>
                </a:solidFill>
                <a:latin typeface="Arial"/>
                <a:cs typeface="Arial"/>
              </a:rPr>
              <a:t>basis </a:t>
            </a:r>
            <a:r>
              <a:rPr lang="en-US" sz="2200" kern="0" spc="-5" dirty="0">
                <a:solidFill>
                  <a:srgbClr val="006FC0"/>
                </a:solidFill>
                <a:latin typeface="Arial"/>
                <a:cs typeface="Arial"/>
              </a:rPr>
              <a:t>of </a:t>
            </a:r>
            <a:r>
              <a:rPr lang="en-US" sz="2200" kern="0" dirty="0">
                <a:solidFill>
                  <a:srgbClr val="006FC0"/>
                </a:solidFill>
                <a:latin typeface="Arial"/>
                <a:cs typeface="Arial"/>
              </a:rPr>
              <a:t>following </a:t>
            </a:r>
            <a:r>
              <a:rPr lang="en-US" sz="2200" kern="0" spc="-5" dirty="0">
                <a:solidFill>
                  <a:srgbClr val="006FC0"/>
                </a:solidFill>
                <a:latin typeface="Arial"/>
                <a:cs typeface="Arial"/>
              </a:rPr>
              <a:t>properties</a:t>
            </a:r>
            <a:r>
              <a:rPr lang="en-US" sz="2200" kern="0" dirty="0">
                <a:solidFill>
                  <a:srgbClr val="006FC0"/>
                </a:solidFill>
                <a:latin typeface="Arial"/>
                <a:cs typeface="Arial"/>
              </a:rPr>
              <a:t> </a:t>
            </a:r>
            <a:r>
              <a:rPr lang="en-US" sz="2200" kern="0" spc="-5" dirty="0">
                <a:solidFill>
                  <a:srgbClr val="006FC0"/>
                </a:solidFill>
                <a:latin typeface="Arial"/>
                <a:cs typeface="Arial"/>
              </a:rPr>
              <a:t>:</a:t>
            </a:r>
            <a:endParaRPr lang="en-US" sz="2200" kern="0" dirty="0">
              <a:latin typeface="Arial"/>
              <a:cs typeface="Arial"/>
            </a:endParaRPr>
          </a:p>
        </p:txBody>
      </p:sp>
      <p:sp>
        <p:nvSpPr>
          <p:cNvPr id="3" name="object 3">
            <a:extLst>
              <a:ext uri="{FF2B5EF4-FFF2-40B4-BE49-F238E27FC236}">
                <a16:creationId xmlns:a16="http://schemas.microsoft.com/office/drawing/2014/main" id="{94878183-9083-4A48-BC9F-23F55DB960C4}"/>
              </a:ext>
            </a:extLst>
          </p:cNvPr>
          <p:cNvSpPr txBox="1"/>
          <p:nvPr/>
        </p:nvSpPr>
        <p:spPr>
          <a:xfrm>
            <a:off x="2528026" y="2620810"/>
            <a:ext cx="5734231" cy="933589"/>
          </a:xfrm>
          <a:prstGeom prst="rect">
            <a:avLst/>
          </a:prstGeom>
        </p:spPr>
        <p:txBody>
          <a:bodyPr vert="horz" wrap="square" lIns="0" tIns="104140" rIns="0" bIns="0" rtlCol="0">
            <a:spAutoFit/>
          </a:bodyPr>
          <a:lstStyle/>
          <a:p>
            <a:pPr marL="241300" indent="-228600">
              <a:spcBef>
                <a:spcPts val="820"/>
              </a:spcBef>
              <a:buFont typeface="Arial"/>
              <a:buChar char="•"/>
              <a:tabLst>
                <a:tab pos="241300" algn="l"/>
              </a:tabLst>
            </a:pPr>
            <a:r>
              <a:rPr sz="2400" b="1" spc="-5" dirty="0">
                <a:solidFill>
                  <a:srgbClr val="FF0000"/>
                </a:solidFill>
                <a:latin typeface="Arial"/>
                <a:cs typeface="Arial"/>
              </a:rPr>
              <a:t>Space</a:t>
            </a:r>
            <a:r>
              <a:rPr sz="2400" b="1" spc="-65" dirty="0">
                <a:solidFill>
                  <a:srgbClr val="FF0000"/>
                </a:solidFill>
                <a:latin typeface="Arial"/>
                <a:cs typeface="Arial"/>
              </a:rPr>
              <a:t> </a:t>
            </a:r>
            <a:r>
              <a:rPr sz="2400" b="1" dirty="0">
                <a:solidFill>
                  <a:srgbClr val="FF0000"/>
                </a:solidFill>
                <a:latin typeface="Arial"/>
                <a:cs typeface="Arial"/>
              </a:rPr>
              <a:t>Complexity</a:t>
            </a:r>
            <a:endParaRPr sz="2400" dirty="0">
              <a:solidFill>
                <a:srgbClr val="FF0000"/>
              </a:solidFill>
              <a:latin typeface="Arial"/>
              <a:cs typeface="Arial"/>
            </a:endParaRPr>
          </a:p>
          <a:p>
            <a:pPr marL="241300" indent="-228600">
              <a:spcBef>
                <a:spcPts val="720"/>
              </a:spcBef>
              <a:buFont typeface="Arial"/>
              <a:buChar char="•"/>
              <a:tabLst>
                <a:tab pos="241300" algn="l"/>
              </a:tabLst>
            </a:pPr>
            <a:r>
              <a:rPr sz="2400" b="1" spc="-15" dirty="0">
                <a:solidFill>
                  <a:srgbClr val="FF0000"/>
                </a:solidFill>
                <a:latin typeface="Arial"/>
                <a:cs typeface="Arial"/>
              </a:rPr>
              <a:t>Time</a:t>
            </a:r>
            <a:r>
              <a:rPr sz="2400" b="1" spc="-95" dirty="0">
                <a:solidFill>
                  <a:srgbClr val="FF0000"/>
                </a:solidFill>
                <a:latin typeface="Arial"/>
                <a:cs typeface="Arial"/>
              </a:rPr>
              <a:t> </a:t>
            </a:r>
            <a:r>
              <a:rPr sz="2400" b="1" dirty="0">
                <a:solidFill>
                  <a:srgbClr val="FF0000"/>
                </a:solidFill>
                <a:latin typeface="Arial"/>
                <a:cs typeface="Arial"/>
              </a:rPr>
              <a:t>Complexity</a:t>
            </a:r>
            <a:endParaRPr sz="2400" dirty="0">
              <a:solidFill>
                <a:srgbClr val="FF0000"/>
              </a:solidFill>
              <a:latin typeface="Arial"/>
              <a:cs typeface="Arial"/>
            </a:endParaRPr>
          </a:p>
        </p:txBody>
      </p:sp>
    </p:spTree>
    <p:extLst>
      <p:ext uri="{BB962C8B-B14F-4D97-AF65-F5344CB8AC3E}">
        <p14:creationId xmlns:p14="http://schemas.microsoft.com/office/powerpoint/2010/main" val="3124737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211601" y="458420"/>
            <a:ext cx="10515600" cy="1325563"/>
          </a:xfrm>
        </p:spPr>
        <p:txBody>
          <a:bodyPr/>
          <a:lstStyle/>
          <a:p>
            <a:r>
              <a:rPr lang="en-US" sz="4000" dirty="0"/>
              <a:t>Example: Polynomial Evaluation</a:t>
            </a:r>
          </a:p>
        </p:txBody>
      </p:sp>
      <p:sp>
        <p:nvSpPr>
          <p:cNvPr id="17411" name="Text Box 3"/>
          <p:cNvSpPr txBox="1">
            <a:spLocks noChangeArrowheads="1"/>
          </p:cNvSpPr>
          <p:nvPr/>
        </p:nvSpPr>
        <p:spPr bwMode="auto">
          <a:xfrm>
            <a:off x="2209800" y="1524000"/>
            <a:ext cx="7772400" cy="3277820"/>
          </a:xfrm>
          <a:prstGeom prst="rect">
            <a:avLst/>
          </a:prstGeom>
          <a:noFill/>
          <a:ln w="9525">
            <a:noFill/>
            <a:miter lim="800000"/>
            <a:headEnd/>
            <a:tailEnd/>
          </a:ln>
          <a:effectLst/>
        </p:spPr>
        <p:txBody>
          <a:bodyPr>
            <a:spAutoFit/>
          </a:bodyPr>
          <a:lstStyle/>
          <a:p>
            <a:pPr>
              <a:spcBef>
                <a:spcPct val="50000"/>
              </a:spcBef>
            </a:pPr>
            <a:r>
              <a:rPr lang="en-US">
                <a:latin typeface="Arial" charset="0"/>
              </a:rPr>
              <a:t>Analysis for </a:t>
            </a:r>
            <a:r>
              <a:rPr lang="en-US" i="1">
                <a:solidFill>
                  <a:schemeClr val="accent2"/>
                </a:solidFill>
                <a:latin typeface="Arial" charset="0"/>
              </a:rPr>
              <a:t>Brute Force Method</a:t>
            </a:r>
            <a:r>
              <a:rPr lang="en-US">
                <a:latin typeface="Arial" charset="0"/>
              </a:rPr>
              <a:t>:</a:t>
            </a:r>
          </a:p>
          <a:p>
            <a:pPr>
              <a:spcBef>
                <a:spcPct val="50000"/>
              </a:spcBef>
            </a:pPr>
            <a:r>
              <a:rPr lang="en-US">
                <a:latin typeface="Arial" charset="0"/>
              </a:rPr>
              <a:t> p(x) = a</a:t>
            </a:r>
            <a:r>
              <a:rPr lang="en-US" baseline="-25000">
                <a:latin typeface="Arial" charset="0"/>
              </a:rPr>
              <a:t>n</a:t>
            </a:r>
            <a:r>
              <a:rPr lang="en-US">
                <a:latin typeface="Arial" charset="0"/>
              </a:rPr>
              <a:t> * x * x * … * x * x  +          </a:t>
            </a:r>
            <a:r>
              <a:rPr lang="en-US">
                <a:solidFill>
                  <a:schemeClr val="accent2"/>
                </a:solidFill>
                <a:latin typeface="Arial" charset="0"/>
              </a:rPr>
              <a:t>n</a:t>
            </a:r>
            <a:r>
              <a:rPr lang="en-US">
                <a:latin typeface="Arial" charset="0"/>
              </a:rPr>
              <a:t> multiplications</a:t>
            </a:r>
            <a:endParaRPr lang="en-US" sz="2000">
              <a:latin typeface="Arial" charset="0"/>
            </a:endParaRPr>
          </a:p>
          <a:p>
            <a:pPr>
              <a:spcBef>
                <a:spcPct val="50000"/>
              </a:spcBef>
            </a:pPr>
            <a:r>
              <a:rPr lang="en-US">
                <a:latin typeface="Arial" charset="0"/>
              </a:rPr>
              <a:t>          a </a:t>
            </a:r>
            <a:r>
              <a:rPr lang="en-US" baseline="-25000">
                <a:latin typeface="Arial" charset="0"/>
              </a:rPr>
              <a:t>n-1</a:t>
            </a:r>
            <a:r>
              <a:rPr lang="en-US">
                <a:latin typeface="Arial" charset="0"/>
              </a:rPr>
              <a:t> * x * x * … * x * x  +        </a:t>
            </a:r>
            <a:r>
              <a:rPr lang="en-US">
                <a:solidFill>
                  <a:schemeClr val="accent2"/>
                </a:solidFill>
                <a:latin typeface="Arial" charset="0"/>
              </a:rPr>
              <a:t>n-1</a:t>
            </a:r>
            <a:r>
              <a:rPr lang="en-US">
                <a:latin typeface="Arial" charset="0"/>
              </a:rPr>
              <a:t> multiplications</a:t>
            </a:r>
          </a:p>
          <a:p>
            <a:pPr>
              <a:spcBef>
                <a:spcPct val="50000"/>
              </a:spcBef>
            </a:pPr>
            <a:r>
              <a:rPr lang="en-US">
                <a:latin typeface="Arial" charset="0"/>
              </a:rPr>
              <a:t>          a </a:t>
            </a:r>
            <a:r>
              <a:rPr lang="en-US" baseline="-25000">
                <a:latin typeface="Arial" charset="0"/>
              </a:rPr>
              <a:t>n-2</a:t>
            </a:r>
            <a:r>
              <a:rPr lang="en-US">
                <a:latin typeface="Arial" charset="0"/>
              </a:rPr>
              <a:t> * x * x * … * x * x  +        </a:t>
            </a:r>
            <a:r>
              <a:rPr lang="en-US">
                <a:solidFill>
                  <a:schemeClr val="accent2"/>
                </a:solidFill>
                <a:latin typeface="Arial" charset="0"/>
              </a:rPr>
              <a:t>n-2</a:t>
            </a:r>
            <a:r>
              <a:rPr lang="en-US">
                <a:latin typeface="Arial" charset="0"/>
              </a:rPr>
              <a:t> multiplications</a:t>
            </a:r>
          </a:p>
          <a:p>
            <a:pPr>
              <a:spcBef>
                <a:spcPct val="50000"/>
              </a:spcBef>
            </a:pPr>
            <a:r>
              <a:rPr lang="en-US">
                <a:latin typeface="Arial" charset="0"/>
              </a:rPr>
              <a:t>          … +                                        …</a:t>
            </a:r>
          </a:p>
          <a:p>
            <a:pPr>
              <a:spcBef>
                <a:spcPct val="50000"/>
              </a:spcBef>
            </a:pPr>
            <a:r>
              <a:rPr lang="en-US">
                <a:latin typeface="Arial" charset="0"/>
              </a:rPr>
              <a:t>          a</a:t>
            </a:r>
            <a:r>
              <a:rPr lang="en-US" baseline="-25000">
                <a:latin typeface="Arial" charset="0"/>
              </a:rPr>
              <a:t>2</a:t>
            </a:r>
            <a:r>
              <a:rPr lang="en-US">
                <a:latin typeface="Arial" charset="0"/>
              </a:rPr>
              <a:t> * x * x +                             </a:t>
            </a:r>
            <a:r>
              <a:rPr lang="en-US">
                <a:solidFill>
                  <a:schemeClr val="accent2"/>
                </a:solidFill>
                <a:latin typeface="Arial" charset="0"/>
              </a:rPr>
              <a:t>2</a:t>
            </a:r>
            <a:r>
              <a:rPr lang="en-US">
                <a:latin typeface="Arial" charset="0"/>
              </a:rPr>
              <a:t> multiplications</a:t>
            </a:r>
          </a:p>
          <a:p>
            <a:pPr>
              <a:spcBef>
                <a:spcPct val="50000"/>
              </a:spcBef>
            </a:pPr>
            <a:r>
              <a:rPr lang="en-US">
                <a:latin typeface="Arial" charset="0"/>
              </a:rPr>
              <a:t>          a</a:t>
            </a:r>
            <a:r>
              <a:rPr lang="en-US" baseline="-25000">
                <a:latin typeface="Arial" charset="0"/>
              </a:rPr>
              <a:t>1</a:t>
            </a:r>
            <a:r>
              <a:rPr lang="en-US">
                <a:latin typeface="Arial" charset="0"/>
              </a:rPr>
              <a:t> * x +                                  </a:t>
            </a:r>
            <a:r>
              <a:rPr lang="en-US">
                <a:solidFill>
                  <a:schemeClr val="accent2"/>
                </a:solidFill>
                <a:latin typeface="Arial" charset="0"/>
              </a:rPr>
              <a:t>1</a:t>
            </a:r>
            <a:r>
              <a:rPr lang="en-US">
                <a:latin typeface="Arial" charset="0"/>
              </a:rPr>
              <a:t> multiplication</a:t>
            </a:r>
          </a:p>
          <a:p>
            <a:pPr>
              <a:spcBef>
                <a:spcPct val="50000"/>
              </a:spcBef>
            </a:pPr>
            <a:r>
              <a:rPr lang="en-US">
                <a:latin typeface="Arial" charset="0"/>
              </a:rPr>
              <a:t>          a</a:t>
            </a:r>
            <a:r>
              <a:rPr lang="en-US" baseline="-25000">
                <a:latin typeface="Arial" charset="0"/>
              </a:rPr>
              <a:t>0</a:t>
            </a:r>
          </a:p>
        </p:txBody>
      </p:sp>
      <p:sp>
        <p:nvSpPr>
          <p:cNvPr id="17412" name="Line 4"/>
          <p:cNvSpPr>
            <a:spLocks noChangeShapeType="1"/>
          </p:cNvSpPr>
          <p:nvPr/>
        </p:nvSpPr>
        <p:spPr bwMode="auto">
          <a:xfrm>
            <a:off x="3082247" y="2268021"/>
            <a:ext cx="2286000" cy="0"/>
          </a:xfrm>
          <a:prstGeom prst="line">
            <a:avLst/>
          </a:prstGeom>
          <a:noFill/>
          <a:ln w="38100">
            <a:solidFill>
              <a:schemeClr val="accent2"/>
            </a:solidFill>
            <a:round/>
            <a:headEnd/>
            <a:tailEnd/>
          </a:ln>
          <a:effectLst/>
        </p:spPr>
        <p:txBody>
          <a:bodyPr/>
          <a:lstStyle/>
          <a:p>
            <a:endParaRPr lang="en-US"/>
          </a:p>
        </p:txBody>
      </p:sp>
      <p:sp>
        <p:nvSpPr>
          <p:cNvPr id="17413" name="Line 5"/>
          <p:cNvSpPr>
            <a:spLocks noChangeShapeType="1"/>
          </p:cNvSpPr>
          <p:nvPr/>
        </p:nvSpPr>
        <p:spPr bwMode="auto">
          <a:xfrm>
            <a:off x="2891747" y="4347681"/>
            <a:ext cx="381000" cy="0"/>
          </a:xfrm>
          <a:prstGeom prst="line">
            <a:avLst/>
          </a:prstGeom>
          <a:noFill/>
          <a:ln w="38100">
            <a:solidFill>
              <a:schemeClr val="accent2"/>
            </a:solidFill>
            <a:round/>
            <a:headEnd/>
            <a:tailEnd/>
          </a:ln>
          <a:effectLst/>
        </p:spPr>
        <p:txBody>
          <a:bodyPr/>
          <a:lstStyle/>
          <a:p>
            <a:endParaRPr lang="en-US"/>
          </a:p>
        </p:txBody>
      </p:sp>
      <p:sp>
        <p:nvSpPr>
          <p:cNvPr id="17414" name="Line 6"/>
          <p:cNvSpPr>
            <a:spLocks noChangeShapeType="1"/>
          </p:cNvSpPr>
          <p:nvPr/>
        </p:nvSpPr>
        <p:spPr bwMode="auto">
          <a:xfrm>
            <a:off x="2953820" y="3177465"/>
            <a:ext cx="2286000" cy="0"/>
          </a:xfrm>
          <a:prstGeom prst="line">
            <a:avLst/>
          </a:prstGeom>
          <a:noFill/>
          <a:ln w="38100">
            <a:solidFill>
              <a:schemeClr val="accent2"/>
            </a:solidFill>
            <a:round/>
            <a:headEnd/>
            <a:tailEnd/>
          </a:ln>
          <a:effectLst/>
        </p:spPr>
        <p:txBody>
          <a:bodyPr/>
          <a:lstStyle/>
          <a:p>
            <a:endParaRPr lang="en-US"/>
          </a:p>
        </p:txBody>
      </p:sp>
      <p:sp>
        <p:nvSpPr>
          <p:cNvPr id="17415" name="Line 7"/>
          <p:cNvSpPr>
            <a:spLocks noChangeShapeType="1"/>
          </p:cNvSpPr>
          <p:nvPr/>
        </p:nvSpPr>
        <p:spPr bwMode="auto">
          <a:xfrm>
            <a:off x="2953820" y="2733782"/>
            <a:ext cx="2286000" cy="0"/>
          </a:xfrm>
          <a:prstGeom prst="line">
            <a:avLst/>
          </a:prstGeom>
          <a:noFill/>
          <a:ln w="38100">
            <a:solidFill>
              <a:schemeClr val="accent2"/>
            </a:solidFill>
            <a:round/>
            <a:headEnd/>
            <a:tailEnd/>
          </a:ln>
          <a:effectLst/>
        </p:spPr>
        <p:txBody>
          <a:bodyPr/>
          <a:lstStyle/>
          <a:p>
            <a:endParaRPr lang="en-US"/>
          </a:p>
        </p:txBody>
      </p:sp>
      <p:sp>
        <p:nvSpPr>
          <p:cNvPr id="17416" name="Line 8"/>
          <p:cNvSpPr>
            <a:spLocks noChangeShapeType="1"/>
          </p:cNvSpPr>
          <p:nvPr/>
        </p:nvSpPr>
        <p:spPr bwMode="auto">
          <a:xfrm>
            <a:off x="3082247" y="3924300"/>
            <a:ext cx="838200" cy="0"/>
          </a:xfrm>
          <a:prstGeom prst="line">
            <a:avLst/>
          </a:prstGeom>
          <a:noFill/>
          <a:ln w="38100">
            <a:solidFill>
              <a:schemeClr val="accent2"/>
            </a:solidFill>
            <a:round/>
            <a:headEnd/>
            <a:tailEnd/>
          </a:ln>
          <a:effectLst/>
        </p:spPr>
        <p:txBody>
          <a:bodyPr/>
          <a:lstStyle/>
          <a:p>
            <a:endParaRPr lang="en-US"/>
          </a:p>
        </p:txBody>
      </p:sp>
      <p:sp>
        <p:nvSpPr>
          <p:cNvPr id="17417" name="Line 9"/>
          <p:cNvSpPr>
            <a:spLocks noChangeShapeType="1"/>
          </p:cNvSpPr>
          <p:nvPr/>
        </p:nvSpPr>
        <p:spPr bwMode="auto">
          <a:xfrm>
            <a:off x="5756097" y="1783983"/>
            <a:ext cx="0" cy="3886200"/>
          </a:xfrm>
          <a:prstGeom prst="line">
            <a:avLst/>
          </a:prstGeom>
          <a:noFill/>
          <a:ln w="9525">
            <a:solidFill>
              <a:schemeClr val="tx1"/>
            </a:solidFill>
            <a:round/>
            <a:headEnd/>
            <a:tailEnd/>
          </a:ln>
          <a:effectLst/>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119134" y="519897"/>
            <a:ext cx="10515600" cy="1325563"/>
          </a:xfrm>
        </p:spPr>
        <p:txBody>
          <a:bodyPr/>
          <a:lstStyle/>
          <a:p>
            <a:r>
              <a:rPr lang="en-US" sz="4000" dirty="0"/>
              <a:t>Example: Polynomial Evaluation</a:t>
            </a:r>
          </a:p>
        </p:txBody>
      </p:sp>
      <p:sp>
        <p:nvSpPr>
          <p:cNvPr id="18435" name="Text Box 3"/>
          <p:cNvSpPr txBox="1">
            <a:spLocks noChangeArrowheads="1"/>
          </p:cNvSpPr>
          <p:nvPr/>
        </p:nvSpPr>
        <p:spPr bwMode="auto">
          <a:xfrm>
            <a:off x="2362200" y="1524001"/>
            <a:ext cx="7467600" cy="5262979"/>
          </a:xfrm>
          <a:prstGeom prst="rect">
            <a:avLst/>
          </a:prstGeom>
          <a:noFill/>
          <a:ln w="9525">
            <a:noFill/>
            <a:miter lim="800000"/>
            <a:headEnd/>
            <a:tailEnd/>
          </a:ln>
          <a:effectLst/>
        </p:spPr>
        <p:txBody>
          <a:bodyPr>
            <a:spAutoFit/>
          </a:bodyPr>
          <a:lstStyle/>
          <a:p>
            <a:pPr>
              <a:spcBef>
                <a:spcPct val="50000"/>
              </a:spcBef>
            </a:pPr>
            <a:r>
              <a:rPr lang="en-US" sz="2400" dirty="0">
                <a:latin typeface="Arial" charset="0"/>
              </a:rPr>
              <a:t>Number of multiplications needed in the worst case is</a:t>
            </a:r>
          </a:p>
          <a:p>
            <a:pPr>
              <a:spcBef>
                <a:spcPct val="50000"/>
              </a:spcBef>
            </a:pPr>
            <a:r>
              <a:rPr lang="en-US" sz="2400" dirty="0">
                <a:latin typeface="Arial" charset="0"/>
              </a:rPr>
              <a:t>T(n) = n + n-1 + n-2 + … + 3 + 2 + 1</a:t>
            </a:r>
          </a:p>
          <a:p>
            <a:pPr>
              <a:spcBef>
                <a:spcPct val="50000"/>
              </a:spcBef>
            </a:pPr>
            <a:r>
              <a:rPr lang="en-US" sz="2400" dirty="0">
                <a:latin typeface="Arial" charset="0"/>
              </a:rPr>
              <a:t>        = n(n + 1)/2        (</a:t>
            </a:r>
            <a:r>
              <a:rPr lang="en-US" sz="2400" i="1" dirty="0">
                <a:solidFill>
                  <a:schemeClr val="accent2"/>
                </a:solidFill>
                <a:latin typeface="Arial" charset="0"/>
              </a:rPr>
              <a:t>result from high school math **</a:t>
            </a:r>
            <a:r>
              <a:rPr lang="en-US" sz="2400" dirty="0">
                <a:latin typeface="Arial" charset="0"/>
              </a:rPr>
              <a:t>)</a:t>
            </a:r>
          </a:p>
          <a:p>
            <a:pPr>
              <a:spcBef>
                <a:spcPct val="50000"/>
              </a:spcBef>
            </a:pPr>
            <a:r>
              <a:rPr lang="en-US" sz="2400" dirty="0">
                <a:latin typeface="Arial" charset="0"/>
              </a:rPr>
              <a:t>        = n</a:t>
            </a:r>
            <a:r>
              <a:rPr lang="en-US" sz="2400" baseline="30000" dirty="0">
                <a:latin typeface="Arial" charset="0"/>
              </a:rPr>
              <a:t>2</a:t>
            </a:r>
            <a:r>
              <a:rPr lang="en-US" sz="2400" dirty="0">
                <a:latin typeface="Arial" charset="0"/>
              </a:rPr>
              <a:t>/2 + n/2</a:t>
            </a:r>
          </a:p>
          <a:p>
            <a:pPr>
              <a:spcBef>
                <a:spcPct val="50000"/>
              </a:spcBef>
            </a:pPr>
            <a:r>
              <a:rPr lang="en-US" sz="2400" dirty="0">
                <a:latin typeface="Arial" charset="0"/>
              </a:rPr>
              <a:t>This is an exact formula for the maximum number of multiplications. In general though, analyses yield upper bounds rather than exact formulae. We say that the number of multiplications is </a:t>
            </a:r>
            <a:r>
              <a:rPr lang="en-US" sz="2400" i="1" dirty="0">
                <a:solidFill>
                  <a:schemeClr val="accent2"/>
                </a:solidFill>
                <a:latin typeface="Arial" charset="0"/>
              </a:rPr>
              <a:t>on the order of n</a:t>
            </a:r>
            <a:r>
              <a:rPr lang="en-US" sz="2400" i="1" baseline="30000" dirty="0">
                <a:solidFill>
                  <a:schemeClr val="accent2"/>
                </a:solidFill>
                <a:latin typeface="Arial" charset="0"/>
              </a:rPr>
              <a:t>2</a:t>
            </a:r>
            <a:r>
              <a:rPr lang="en-US" sz="2400" dirty="0">
                <a:latin typeface="Arial" charset="0"/>
              </a:rPr>
              <a:t>, or </a:t>
            </a:r>
            <a:r>
              <a:rPr lang="en-US" sz="2400" i="1" dirty="0">
                <a:solidFill>
                  <a:schemeClr val="accent2"/>
                </a:solidFill>
                <a:latin typeface="Arial" charset="0"/>
              </a:rPr>
              <a:t>O(n</a:t>
            </a:r>
            <a:r>
              <a:rPr lang="en-US" sz="2400" i="1" baseline="30000" dirty="0">
                <a:solidFill>
                  <a:schemeClr val="accent2"/>
                </a:solidFill>
                <a:latin typeface="Arial" charset="0"/>
              </a:rPr>
              <a:t>2</a:t>
            </a:r>
            <a:r>
              <a:rPr lang="en-US" sz="2400" i="1" dirty="0">
                <a:solidFill>
                  <a:schemeClr val="accent2"/>
                </a:solidFill>
                <a:latin typeface="Arial" charset="0"/>
              </a:rPr>
              <a:t>)</a:t>
            </a:r>
            <a:r>
              <a:rPr lang="en-US" sz="2400" dirty="0">
                <a:latin typeface="Arial" charset="0"/>
              </a:rPr>
              <a:t>. (Think of this as being </a:t>
            </a:r>
            <a:r>
              <a:rPr lang="en-US" sz="2400" i="1" dirty="0">
                <a:solidFill>
                  <a:schemeClr val="accent2"/>
                </a:solidFill>
                <a:latin typeface="Arial" charset="0"/>
              </a:rPr>
              <a:t>proportional to</a:t>
            </a:r>
            <a:r>
              <a:rPr lang="en-US" sz="2400" dirty="0">
                <a:latin typeface="Arial" charset="0"/>
              </a:rPr>
              <a:t> n</a:t>
            </a:r>
            <a:r>
              <a:rPr lang="en-US" sz="2400" baseline="30000" dirty="0">
                <a:latin typeface="Arial" charset="0"/>
              </a:rPr>
              <a:t>2</a:t>
            </a:r>
            <a:r>
              <a:rPr lang="en-US" sz="2400" dirty="0">
                <a:latin typeface="Arial" charset="0"/>
              </a:rPr>
              <a:t>.)</a:t>
            </a:r>
          </a:p>
          <a:p>
            <a:pPr>
              <a:spcBef>
                <a:spcPct val="50000"/>
              </a:spcBef>
            </a:pPr>
            <a:endParaRPr lang="en-US" sz="2400" dirty="0">
              <a:latin typeface="Arial" charset="0"/>
            </a:endParaRPr>
          </a:p>
          <a:p>
            <a:pPr>
              <a:spcBef>
                <a:spcPct val="50000"/>
              </a:spcBef>
            </a:pPr>
            <a:endParaRPr lang="en-US" sz="2400" dirty="0">
              <a:latin typeface="Arial"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209800" y="381000"/>
            <a:ext cx="7772400" cy="1143000"/>
          </a:xfrm>
        </p:spPr>
        <p:txBody>
          <a:bodyPr/>
          <a:lstStyle/>
          <a:p>
            <a:r>
              <a:rPr lang="en-US" sz="4000"/>
              <a:t>Example: Polynomial Evaluation</a:t>
            </a:r>
          </a:p>
        </p:txBody>
      </p:sp>
      <p:sp>
        <p:nvSpPr>
          <p:cNvPr id="19459" name="Text Box 3"/>
          <p:cNvSpPr txBox="1">
            <a:spLocks noChangeArrowheads="1"/>
          </p:cNvSpPr>
          <p:nvPr/>
        </p:nvSpPr>
        <p:spPr bwMode="auto">
          <a:xfrm>
            <a:off x="2133600" y="1295401"/>
            <a:ext cx="7848600" cy="3693319"/>
          </a:xfrm>
          <a:prstGeom prst="rect">
            <a:avLst/>
          </a:prstGeom>
          <a:noFill/>
          <a:ln w="9525">
            <a:noFill/>
            <a:miter lim="800000"/>
            <a:headEnd/>
            <a:tailEnd/>
          </a:ln>
          <a:effectLst/>
        </p:spPr>
        <p:txBody>
          <a:bodyPr>
            <a:spAutoFit/>
          </a:bodyPr>
          <a:lstStyle/>
          <a:p>
            <a:pPr>
              <a:spcBef>
                <a:spcPct val="50000"/>
              </a:spcBef>
            </a:pPr>
            <a:r>
              <a:rPr lang="en-US" dirty="0">
                <a:latin typeface="Arial" charset="0"/>
              </a:rPr>
              <a:t>Analysis for </a:t>
            </a:r>
            <a:r>
              <a:rPr lang="en-US" i="1" dirty="0">
                <a:solidFill>
                  <a:schemeClr val="accent2"/>
                </a:solidFill>
                <a:latin typeface="Arial" charset="0"/>
              </a:rPr>
              <a:t>Horner’s Method</a:t>
            </a:r>
            <a:r>
              <a:rPr lang="en-US" dirty="0">
                <a:latin typeface="Arial" charset="0"/>
              </a:rPr>
              <a:t>:</a:t>
            </a:r>
          </a:p>
          <a:p>
            <a:pPr>
              <a:spcBef>
                <a:spcPct val="50000"/>
              </a:spcBef>
            </a:pPr>
            <a:r>
              <a:rPr lang="en-US" dirty="0">
                <a:latin typeface="Arial" charset="0"/>
              </a:rPr>
              <a:t> p(x) = ( … ((( a</a:t>
            </a:r>
            <a:r>
              <a:rPr lang="en-US" baseline="-25000" dirty="0">
                <a:latin typeface="Arial" charset="0"/>
              </a:rPr>
              <a:t>n</a:t>
            </a:r>
            <a:r>
              <a:rPr lang="en-US" dirty="0">
                <a:latin typeface="Arial" charset="0"/>
              </a:rPr>
              <a:t> * x +            </a:t>
            </a:r>
            <a:r>
              <a:rPr lang="en-US" dirty="0">
                <a:solidFill>
                  <a:schemeClr val="accent2"/>
                </a:solidFill>
                <a:latin typeface="Arial" charset="0"/>
              </a:rPr>
              <a:t>1</a:t>
            </a:r>
            <a:r>
              <a:rPr lang="en-US" dirty="0">
                <a:latin typeface="Arial" charset="0"/>
              </a:rPr>
              <a:t> multiplication</a:t>
            </a:r>
          </a:p>
          <a:p>
            <a:pPr>
              <a:spcBef>
                <a:spcPct val="50000"/>
              </a:spcBef>
            </a:pPr>
            <a:r>
              <a:rPr lang="en-US" dirty="0">
                <a:latin typeface="Arial" charset="0"/>
              </a:rPr>
              <a:t>                       a</a:t>
            </a:r>
            <a:r>
              <a:rPr lang="en-US" baseline="-25000" dirty="0">
                <a:latin typeface="Arial" charset="0"/>
              </a:rPr>
              <a:t>n-1</a:t>
            </a:r>
            <a:r>
              <a:rPr lang="en-US" dirty="0">
                <a:latin typeface="Arial" charset="0"/>
              </a:rPr>
              <a:t>) * x +        </a:t>
            </a:r>
            <a:r>
              <a:rPr lang="en-US" dirty="0">
                <a:solidFill>
                  <a:schemeClr val="accent2"/>
                </a:solidFill>
                <a:latin typeface="Arial" charset="0"/>
              </a:rPr>
              <a:t>1</a:t>
            </a:r>
            <a:r>
              <a:rPr lang="en-US" dirty="0">
                <a:latin typeface="Arial" charset="0"/>
              </a:rPr>
              <a:t> multiplication</a:t>
            </a:r>
          </a:p>
          <a:p>
            <a:pPr>
              <a:spcBef>
                <a:spcPct val="50000"/>
              </a:spcBef>
            </a:pPr>
            <a:r>
              <a:rPr lang="en-US" dirty="0">
                <a:latin typeface="Arial" charset="0"/>
              </a:rPr>
              <a:t>                       a</a:t>
            </a:r>
            <a:r>
              <a:rPr lang="en-US" baseline="-25000" dirty="0">
                <a:latin typeface="Arial" charset="0"/>
              </a:rPr>
              <a:t>n-2</a:t>
            </a:r>
            <a:r>
              <a:rPr lang="en-US" dirty="0">
                <a:latin typeface="Arial" charset="0"/>
              </a:rPr>
              <a:t>) * x +        </a:t>
            </a:r>
            <a:r>
              <a:rPr lang="en-US" dirty="0">
                <a:solidFill>
                  <a:schemeClr val="accent2"/>
                </a:solidFill>
                <a:latin typeface="Arial" charset="0"/>
              </a:rPr>
              <a:t>1</a:t>
            </a:r>
            <a:r>
              <a:rPr lang="en-US" dirty="0">
                <a:latin typeface="Arial" charset="0"/>
              </a:rPr>
              <a:t> multiplication</a:t>
            </a:r>
          </a:p>
          <a:p>
            <a:pPr>
              <a:spcBef>
                <a:spcPct val="50000"/>
              </a:spcBef>
            </a:pPr>
            <a:r>
              <a:rPr lang="en-US" dirty="0">
                <a:latin typeface="Arial" charset="0"/>
              </a:rPr>
              <a:t>                      … +                                                </a:t>
            </a:r>
            <a:r>
              <a:rPr lang="en-US" i="1" dirty="0">
                <a:solidFill>
                  <a:schemeClr val="accent2"/>
                </a:solidFill>
                <a:latin typeface="Arial" charset="0"/>
              </a:rPr>
              <a:t>n times</a:t>
            </a:r>
          </a:p>
          <a:p>
            <a:pPr>
              <a:spcBef>
                <a:spcPct val="50000"/>
              </a:spcBef>
            </a:pPr>
            <a:r>
              <a:rPr lang="en-US" dirty="0">
                <a:latin typeface="Arial" charset="0"/>
              </a:rPr>
              <a:t>                       a</a:t>
            </a:r>
            <a:r>
              <a:rPr lang="en-US" baseline="-25000" dirty="0">
                <a:latin typeface="Arial" charset="0"/>
              </a:rPr>
              <a:t>2</a:t>
            </a:r>
            <a:r>
              <a:rPr lang="en-US" dirty="0">
                <a:latin typeface="Arial" charset="0"/>
              </a:rPr>
              <a:t>) * x +          </a:t>
            </a:r>
            <a:r>
              <a:rPr lang="en-US" dirty="0">
                <a:solidFill>
                  <a:schemeClr val="accent2"/>
                </a:solidFill>
                <a:latin typeface="Arial" charset="0"/>
              </a:rPr>
              <a:t>1</a:t>
            </a:r>
            <a:r>
              <a:rPr lang="en-US" dirty="0">
                <a:latin typeface="Arial" charset="0"/>
              </a:rPr>
              <a:t> multiplication</a:t>
            </a:r>
          </a:p>
          <a:p>
            <a:pPr>
              <a:spcBef>
                <a:spcPct val="50000"/>
              </a:spcBef>
            </a:pPr>
            <a:r>
              <a:rPr lang="en-US" dirty="0">
                <a:latin typeface="Arial" charset="0"/>
              </a:rPr>
              <a:t>                       a</a:t>
            </a:r>
            <a:r>
              <a:rPr lang="en-US" baseline="-25000" dirty="0">
                <a:latin typeface="Arial" charset="0"/>
              </a:rPr>
              <a:t>1</a:t>
            </a:r>
            <a:r>
              <a:rPr lang="en-US" dirty="0">
                <a:latin typeface="Arial" charset="0"/>
              </a:rPr>
              <a:t>) * x +          </a:t>
            </a:r>
            <a:r>
              <a:rPr lang="en-US" dirty="0">
                <a:solidFill>
                  <a:schemeClr val="accent2"/>
                </a:solidFill>
                <a:latin typeface="Arial" charset="0"/>
              </a:rPr>
              <a:t>1</a:t>
            </a:r>
            <a:r>
              <a:rPr lang="en-US" dirty="0">
                <a:latin typeface="Arial" charset="0"/>
              </a:rPr>
              <a:t> multiplication</a:t>
            </a:r>
          </a:p>
          <a:p>
            <a:pPr>
              <a:spcBef>
                <a:spcPct val="50000"/>
              </a:spcBef>
            </a:pPr>
            <a:r>
              <a:rPr lang="en-US" dirty="0">
                <a:latin typeface="Arial" charset="0"/>
              </a:rPr>
              <a:t>                       a</a:t>
            </a:r>
            <a:r>
              <a:rPr lang="en-US" baseline="-25000" dirty="0">
                <a:latin typeface="Arial" charset="0"/>
              </a:rPr>
              <a:t>0</a:t>
            </a:r>
          </a:p>
          <a:p>
            <a:pPr>
              <a:spcBef>
                <a:spcPct val="50000"/>
              </a:spcBef>
            </a:pPr>
            <a:r>
              <a:rPr lang="en-US" dirty="0">
                <a:latin typeface="Arial" charset="0"/>
              </a:rPr>
              <a:t> </a:t>
            </a:r>
            <a:r>
              <a:rPr lang="en-US" i="1" dirty="0">
                <a:solidFill>
                  <a:schemeClr val="accent2"/>
                </a:solidFill>
                <a:latin typeface="Arial" charset="0"/>
              </a:rPr>
              <a:t>T(n) = n</a:t>
            </a:r>
            <a:r>
              <a:rPr lang="en-US" dirty="0">
                <a:latin typeface="Arial" charset="0"/>
              </a:rPr>
              <a:t>, so the number of multiplications is </a:t>
            </a:r>
            <a:r>
              <a:rPr lang="en-US" i="1" dirty="0">
                <a:solidFill>
                  <a:schemeClr val="accent2"/>
                </a:solidFill>
                <a:latin typeface="Arial" charset="0"/>
              </a:rPr>
              <a:t>O(n)</a:t>
            </a:r>
          </a:p>
        </p:txBody>
      </p:sp>
      <p:sp>
        <p:nvSpPr>
          <p:cNvPr id="19460" name="Line 4"/>
          <p:cNvSpPr>
            <a:spLocks noChangeShapeType="1"/>
          </p:cNvSpPr>
          <p:nvPr/>
        </p:nvSpPr>
        <p:spPr bwMode="auto">
          <a:xfrm>
            <a:off x="4988103" y="1524000"/>
            <a:ext cx="0" cy="3733800"/>
          </a:xfrm>
          <a:prstGeom prst="line">
            <a:avLst/>
          </a:prstGeom>
          <a:noFill/>
          <a:ln w="9525">
            <a:solidFill>
              <a:schemeClr val="tx1"/>
            </a:solidFill>
            <a:round/>
            <a:headEnd/>
            <a:tailEnd/>
          </a:ln>
          <a:effectLst/>
        </p:spPr>
        <p:txBody>
          <a:bodyPr/>
          <a:lstStyle/>
          <a:p>
            <a:endParaRPr lang="en-US"/>
          </a:p>
        </p:txBody>
      </p:sp>
      <p:sp>
        <p:nvSpPr>
          <p:cNvPr id="19461" name="Line 5"/>
          <p:cNvSpPr>
            <a:spLocks noChangeShapeType="1"/>
          </p:cNvSpPr>
          <p:nvPr/>
        </p:nvSpPr>
        <p:spPr bwMode="auto">
          <a:xfrm>
            <a:off x="8382000" y="1905000"/>
            <a:ext cx="0" cy="3124200"/>
          </a:xfrm>
          <a:prstGeom prst="line">
            <a:avLst/>
          </a:prstGeom>
          <a:noFill/>
          <a:ln w="38100">
            <a:solidFill>
              <a:schemeClr val="accent2"/>
            </a:solidFill>
            <a:round/>
            <a:headEnd/>
            <a:tailEnd/>
          </a:ln>
          <a:effectLst/>
        </p:spPr>
        <p:txBody>
          <a:bodyPr/>
          <a:lstStyle/>
          <a:p>
            <a:endParaRPr lang="en-US"/>
          </a:p>
        </p:txBody>
      </p:sp>
      <p:sp>
        <p:nvSpPr>
          <p:cNvPr id="19462" name="Line 6"/>
          <p:cNvSpPr>
            <a:spLocks noChangeShapeType="1"/>
          </p:cNvSpPr>
          <p:nvPr/>
        </p:nvSpPr>
        <p:spPr bwMode="auto">
          <a:xfrm flipH="1">
            <a:off x="8077200" y="5029200"/>
            <a:ext cx="304800" cy="0"/>
          </a:xfrm>
          <a:prstGeom prst="line">
            <a:avLst/>
          </a:prstGeom>
          <a:noFill/>
          <a:ln w="38100">
            <a:solidFill>
              <a:schemeClr val="accent2"/>
            </a:solidFill>
            <a:round/>
            <a:headEnd/>
            <a:tailEnd/>
          </a:ln>
          <a:effectLst/>
        </p:spPr>
        <p:txBody>
          <a:bodyPr/>
          <a:lstStyle/>
          <a:p>
            <a:endParaRPr lang="en-US"/>
          </a:p>
        </p:txBody>
      </p:sp>
      <p:sp>
        <p:nvSpPr>
          <p:cNvPr id="19463" name="Line 7"/>
          <p:cNvSpPr>
            <a:spLocks noChangeShapeType="1"/>
          </p:cNvSpPr>
          <p:nvPr/>
        </p:nvSpPr>
        <p:spPr bwMode="auto">
          <a:xfrm flipH="1">
            <a:off x="8077200" y="1905000"/>
            <a:ext cx="304800" cy="0"/>
          </a:xfrm>
          <a:prstGeom prst="line">
            <a:avLst/>
          </a:prstGeom>
          <a:noFill/>
          <a:ln w="38100">
            <a:solidFill>
              <a:schemeClr val="accent2"/>
            </a:solidFill>
            <a:round/>
            <a:headEnd/>
            <a:tailEnd/>
          </a:ln>
          <a:effectLst/>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14400" y="407165"/>
            <a:ext cx="10363200" cy="1143000"/>
          </a:xfrm>
        </p:spPr>
        <p:txBody>
          <a:bodyPr/>
          <a:lstStyle/>
          <a:p>
            <a:r>
              <a:rPr lang="en-US" sz="4000" dirty="0"/>
              <a:t>Example: Polynomial Evaluation</a:t>
            </a:r>
            <a:endParaRPr lang="en-US" dirty="0"/>
          </a:p>
        </p:txBody>
      </p:sp>
      <p:graphicFrame>
        <p:nvGraphicFramePr>
          <p:cNvPr id="20483" name="Group 3"/>
          <p:cNvGraphicFramePr>
            <a:graphicFrameLocks noGrp="1"/>
          </p:cNvGraphicFramePr>
          <p:nvPr>
            <p:ph type="tbl" idx="1"/>
          </p:nvPr>
        </p:nvGraphicFramePr>
        <p:xfrm>
          <a:off x="2209800" y="1981201"/>
          <a:ext cx="7772400" cy="3836163"/>
        </p:xfrm>
        <a:graphic>
          <a:graphicData uri="http://schemas.openxmlformats.org/drawingml/2006/table">
            <a:tbl>
              <a:tblPr/>
              <a:tblGrid>
                <a:gridCol w="2590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tblGrid>
              <a:tr h="587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(Horner)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n</a:t>
                      </a:r>
                      <a:r>
                        <a:rPr kumimoji="0" lang="en-US" sz="2400" b="0" i="0" u="none" strike="noStrike" cap="none" normalizeH="0" baseline="30000">
                          <a:ln>
                            <a:noFill/>
                          </a:ln>
                          <a:solidFill>
                            <a:schemeClr val="tx1"/>
                          </a:solidFill>
                          <a:effectLst/>
                          <a:latin typeface="Arial" charset="0"/>
                        </a:rPr>
                        <a:t>2</a:t>
                      </a:r>
                      <a:r>
                        <a:rPr kumimoji="0" lang="en-US" sz="2400" b="0" i="0" u="none" strike="noStrike" cap="none" normalizeH="0" baseline="0">
                          <a:ln>
                            <a:noFill/>
                          </a:ln>
                          <a:solidFill>
                            <a:schemeClr val="tx1"/>
                          </a:solidFill>
                          <a:effectLst/>
                          <a:latin typeface="Arial" charset="0"/>
                        </a:rPr>
                        <a:t>/2 + n/2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(brute force)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n</a:t>
                      </a:r>
                      <a:r>
                        <a:rPr kumimoji="0" lang="en-US" sz="2400" b="0" i="0" u="none" strike="noStrike" cap="none" normalizeH="0" baseline="3000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889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7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7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210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400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7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5050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10000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889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500500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1000000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09800" y="304800"/>
            <a:ext cx="7772400" cy="1143000"/>
          </a:xfrm>
        </p:spPr>
        <p:txBody>
          <a:bodyPr/>
          <a:lstStyle/>
          <a:p>
            <a:r>
              <a:rPr lang="en-US" sz="4000"/>
              <a:t>Example: Polynomial Evaluation</a:t>
            </a:r>
          </a:p>
        </p:txBody>
      </p:sp>
      <p:sp>
        <p:nvSpPr>
          <p:cNvPr id="21507" name="Line 3"/>
          <p:cNvSpPr>
            <a:spLocks noChangeShapeType="1"/>
          </p:cNvSpPr>
          <p:nvPr/>
        </p:nvSpPr>
        <p:spPr bwMode="auto">
          <a:xfrm>
            <a:off x="3886200" y="1447800"/>
            <a:ext cx="0" cy="4191000"/>
          </a:xfrm>
          <a:prstGeom prst="line">
            <a:avLst/>
          </a:prstGeom>
          <a:noFill/>
          <a:ln w="9525">
            <a:solidFill>
              <a:schemeClr val="tx1"/>
            </a:solidFill>
            <a:round/>
            <a:headEnd/>
            <a:tailEnd/>
          </a:ln>
          <a:effectLst/>
        </p:spPr>
        <p:txBody>
          <a:bodyPr/>
          <a:lstStyle/>
          <a:p>
            <a:endParaRPr lang="en-US"/>
          </a:p>
        </p:txBody>
      </p:sp>
      <p:sp>
        <p:nvSpPr>
          <p:cNvPr id="21508" name="Line 4"/>
          <p:cNvSpPr>
            <a:spLocks noChangeShapeType="1"/>
          </p:cNvSpPr>
          <p:nvPr/>
        </p:nvSpPr>
        <p:spPr bwMode="auto">
          <a:xfrm>
            <a:off x="3886200" y="5638800"/>
            <a:ext cx="4724400" cy="0"/>
          </a:xfrm>
          <a:prstGeom prst="line">
            <a:avLst/>
          </a:prstGeom>
          <a:noFill/>
          <a:ln w="9525">
            <a:solidFill>
              <a:schemeClr val="tx1"/>
            </a:solidFill>
            <a:round/>
            <a:headEnd/>
            <a:tailEnd/>
          </a:ln>
          <a:effectLst/>
        </p:spPr>
        <p:txBody>
          <a:bodyPr/>
          <a:lstStyle/>
          <a:p>
            <a:endParaRPr lang="en-US"/>
          </a:p>
        </p:txBody>
      </p:sp>
      <p:sp>
        <p:nvSpPr>
          <p:cNvPr id="21509" name="Line 5"/>
          <p:cNvSpPr>
            <a:spLocks noChangeShapeType="1"/>
          </p:cNvSpPr>
          <p:nvPr/>
        </p:nvSpPr>
        <p:spPr bwMode="auto">
          <a:xfrm>
            <a:off x="3733800" y="4953000"/>
            <a:ext cx="228600" cy="0"/>
          </a:xfrm>
          <a:prstGeom prst="line">
            <a:avLst/>
          </a:prstGeom>
          <a:noFill/>
          <a:ln w="38100">
            <a:solidFill>
              <a:schemeClr val="tx1"/>
            </a:solidFill>
            <a:round/>
            <a:headEnd/>
            <a:tailEnd/>
          </a:ln>
          <a:effectLst/>
        </p:spPr>
        <p:txBody>
          <a:bodyPr/>
          <a:lstStyle/>
          <a:p>
            <a:endParaRPr lang="en-US"/>
          </a:p>
        </p:txBody>
      </p:sp>
      <p:sp>
        <p:nvSpPr>
          <p:cNvPr id="21510" name="Line 6"/>
          <p:cNvSpPr>
            <a:spLocks noChangeShapeType="1"/>
          </p:cNvSpPr>
          <p:nvPr/>
        </p:nvSpPr>
        <p:spPr bwMode="auto">
          <a:xfrm>
            <a:off x="3733800" y="4267200"/>
            <a:ext cx="228600" cy="0"/>
          </a:xfrm>
          <a:prstGeom prst="line">
            <a:avLst/>
          </a:prstGeom>
          <a:noFill/>
          <a:ln w="38100">
            <a:solidFill>
              <a:schemeClr val="tx1"/>
            </a:solidFill>
            <a:round/>
            <a:headEnd/>
            <a:tailEnd/>
          </a:ln>
          <a:effectLst/>
        </p:spPr>
        <p:txBody>
          <a:bodyPr/>
          <a:lstStyle/>
          <a:p>
            <a:endParaRPr lang="en-US"/>
          </a:p>
        </p:txBody>
      </p:sp>
      <p:sp>
        <p:nvSpPr>
          <p:cNvPr id="21511" name="Line 7"/>
          <p:cNvSpPr>
            <a:spLocks noChangeShapeType="1"/>
          </p:cNvSpPr>
          <p:nvPr/>
        </p:nvSpPr>
        <p:spPr bwMode="auto">
          <a:xfrm>
            <a:off x="3733800" y="3581400"/>
            <a:ext cx="228600" cy="0"/>
          </a:xfrm>
          <a:prstGeom prst="line">
            <a:avLst/>
          </a:prstGeom>
          <a:noFill/>
          <a:ln w="38100">
            <a:solidFill>
              <a:schemeClr val="tx1"/>
            </a:solidFill>
            <a:round/>
            <a:headEnd/>
            <a:tailEnd/>
          </a:ln>
          <a:effectLst/>
        </p:spPr>
        <p:txBody>
          <a:bodyPr/>
          <a:lstStyle/>
          <a:p>
            <a:endParaRPr lang="en-US"/>
          </a:p>
        </p:txBody>
      </p:sp>
      <p:sp>
        <p:nvSpPr>
          <p:cNvPr id="21512" name="Line 8"/>
          <p:cNvSpPr>
            <a:spLocks noChangeShapeType="1"/>
          </p:cNvSpPr>
          <p:nvPr/>
        </p:nvSpPr>
        <p:spPr bwMode="auto">
          <a:xfrm>
            <a:off x="3733800" y="2895600"/>
            <a:ext cx="228600" cy="0"/>
          </a:xfrm>
          <a:prstGeom prst="line">
            <a:avLst/>
          </a:prstGeom>
          <a:noFill/>
          <a:ln w="38100">
            <a:solidFill>
              <a:schemeClr val="tx1"/>
            </a:solidFill>
            <a:round/>
            <a:headEnd/>
            <a:tailEnd/>
          </a:ln>
          <a:effectLst/>
        </p:spPr>
        <p:txBody>
          <a:bodyPr/>
          <a:lstStyle/>
          <a:p>
            <a:endParaRPr lang="en-US"/>
          </a:p>
        </p:txBody>
      </p:sp>
      <p:sp>
        <p:nvSpPr>
          <p:cNvPr id="21513" name="Line 9"/>
          <p:cNvSpPr>
            <a:spLocks noChangeShapeType="1"/>
          </p:cNvSpPr>
          <p:nvPr/>
        </p:nvSpPr>
        <p:spPr bwMode="auto">
          <a:xfrm>
            <a:off x="3733800" y="2209800"/>
            <a:ext cx="228600" cy="0"/>
          </a:xfrm>
          <a:prstGeom prst="line">
            <a:avLst/>
          </a:prstGeom>
          <a:noFill/>
          <a:ln w="38100">
            <a:solidFill>
              <a:schemeClr val="tx1"/>
            </a:solidFill>
            <a:round/>
            <a:headEnd/>
            <a:tailEnd/>
          </a:ln>
          <a:effectLst/>
        </p:spPr>
        <p:txBody>
          <a:bodyPr/>
          <a:lstStyle/>
          <a:p>
            <a:endParaRPr lang="en-US"/>
          </a:p>
        </p:txBody>
      </p:sp>
      <p:sp>
        <p:nvSpPr>
          <p:cNvPr id="21514" name="Line 10"/>
          <p:cNvSpPr>
            <a:spLocks noChangeShapeType="1"/>
          </p:cNvSpPr>
          <p:nvPr/>
        </p:nvSpPr>
        <p:spPr bwMode="auto">
          <a:xfrm>
            <a:off x="3733800" y="1524000"/>
            <a:ext cx="228600" cy="0"/>
          </a:xfrm>
          <a:prstGeom prst="line">
            <a:avLst/>
          </a:prstGeom>
          <a:noFill/>
          <a:ln w="38100">
            <a:solidFill>
              <a:schemeClr val="tx1"/>
            </a:solidFill>
            <a:round/>
            <a:headEnd/>
            <a:tailEnd/>
          </a:ln>
          <a:effectLst/>
        </p:spPr>
        <p:txBody>
          <a:bodyPr/>
          <a:lstStyle/>
          <a:p>
            <a:endParaRPr lang="en-US"/>
          </a:p>
        </p:txBody>
      </p:sp>
      <p:sp>
        <p:nvSpPr>
          <p:cNvPr id="21515" name="Line 11"/>
          <p:cNvSpPr>
            <a:spLocks noChangeShapeType="1"/>
          </p:cNvSpPr>
          <p:nvPr/>
        </p:nvSpPr>
        <p:spPr bwMode="auto">
          <a:xfrm flipV="1">
            <a:off x="4495800" y="5562600"/>
            <a:ext cx="0" cy="228600"/>
          </a:xfrm>
          <a:prstGeom prst="line">
            <a:avLst/>
          </a:prstGeom>
          <a:noFill/>
          <a:ln w="38100">
            <a:solidFill>
              <a:schemeClr val="tx1"/>
            </a:solidFill>
            <a:round/>
            <a:headEnd/>
            <a:tailEnd/>
          </a:ln>
          <a:effectLst/>
        </p:spPr>
        <p:txBody>
          <a:bodyPr/>
          <a:lstStyle/>
          <a:p>
            <a:endParaRPr lang="en-US"/>
          </a:p>
        </p:txBody>
      </p:sp>
      <p:sp>
        <p:nvSpPr>
          <p:cNvPr id="21516" name="Line 12"/>
          <p:cNvSpPr>
            <a:spLocks noChangeShapeType="1"/>
          </p:cNvSpPr>
          <p:nvPr/>
        </p:nvSpPr>
        <p:spPr bwMode="auto">
          <a:xfrm flipV="1">
            <a:off x="5715000" y="5562600"/>
            <a:ext cx="0" cy="228600"/>
          </a:xfrm>
          <a:prstGeom prst="line">
            <a:avLst/>
          </a:prstGeom>
          <a:noFill/>
          <a:ln w="38100">
            <a:solidFill>
              <a:schemeClr val="tx1"/>
            </a:solidFill>
            <a:round/>
            <a:headEnd/>
            <a:tailEnd/>
          </a:ln>
          <a:effectLst/>
        </p:spPr>
        <p:txBody>
          <a:bodyPr/>
          <a:lstStyle/>
          <a:p>
            <a:endParaRPr lang="en-US"/>
          </a:p>
        </p:txBody>
      </p:sp>
      <p:sp>
        <p:nvSpPr>
          <p:cNvPr id="21517" name="Line 13"/>
          <p:cNvSpPr>
            <a:spLocks noChangeShapeType="1"/>
          </p:cNvSpPr>
          <p:nvPr/>
        </p:nvSpPr>
        <p:spPr bwMode="auto">
          <a:xfrm flipV="1">
            <a:off x="8153400" y="5562600"/>
            <a:ext cx="0" cy="228600"/>
          </a:xfrm>
          <a:prstGeom prst="line">
            <a:avLst/>
          </a:prstGeom>
          <a:noFill/>
          <a:ln w="38100">
            <a:solidFill>
              <a:schemeClr val="tx1"/>
            </a:solidFill>
            <a:round/>
            <a:headEnd/>
            <a:tailEnd/>
          </a:ln>
          <a:effectLst/>
        </p:spPr>
        <p:txBody>
          <a:bodyPr/>
          <a:lstStyle/>
          <a:p>
            <a:endParaRPr lang="en-US"/>
          </a:p>
        </p:txBody>
      </p:sp>
      <p:sp>
        <p:nvSpPr>
          <p:cNvPr id="21518" name="Line 14"/>
          <p:cNvSpPr>
            <a:spLocks noChangeShapeType="1"/>
          </p:cNvSpPr>
          <p:nvPr/>
        </p:nvSpPr>
        <p:spPr bwMode="auto">
          <a:xfrm flipV="1">
            <a:off x="6324600" y="5562600"/>
            <a:ext cx="0" cy="228600"/>
          </a:xfrm>
          <a:prstGeom prst="line">
            <a:avLst/>
          </a:prstGeom>
          <a:noFill/>
          <a:ln w="38100">
            <a:solidFill>
              <a:schemeClr val="tx1"/>
            </a:solidFill>
            <a:round/>
            <a:headEnd/>
            <a:tailEnd/>
          </a:ln>
          <a:effectLst/>
        </p:spPr>
        <p:txBody>
          <a:bodyPr/>
          <a:lstStyle/>
          <a:p>
            <a:endParaRPr lang="en-US"/>
          </a:p>
        </p:txBody>
      </p:sp>
      <p:sp>
        <p:nvSpPr>
          <p:cNvPr id="21519" name="Line 15"/>
          <p:cNvSpPr>
            <a:spLocks noChangeShapeType="1"/>
          </p:cNvSpPr>
          <p:nvPr/>
        </p:nvSpPr>
        <p:spPr bwMode="auto">
          <a:xfrm flipV="1">
            <a:off x="6934200" y="5562600"/>
            <a:ext cx="0" cy="228600"/>
          </a:xfrm>
          <a:prstGeom prst="line">
            <a:avLst/>
          </a:prstGeom>
          <a:noFill/>
          <a:ln w="38100">
            <a:solidFill>
              <a:schemeClr val="tx1"/>
            </a:solidFill>
            <a:round/>
            <a:headEnd/>
            <a:tailEnd/>
          </a:ln>
          <a:effectLst/>
        </p:spPr>
        <p:txBody>
          <a:bodyPr/>
          <a:lstStyle/>
          <a:p>
            <a:endParaRPr lang="en-US"/>
          </a:p>
        </p:txBody>
      </p:sp>
      <p:sp>
        <p:nvSpPr>
          <p:cNvPr id="21520" name="Line 16"/>
          <p:cNvSpPr>
            <a:spLocks noChangeShapeType="1"/>
          </p:cNvSpPr>
          <p:nvPr/>
        </p:nvSpPr>
        <p:spPr bwMode="auto">
          <a:xfrm flipV="1">
            <a:off x="5105400" y="5562600"/>
            <a:ext cx="0" cy="228600"/>
          </a:xfrm>
          <a:prstGeom prst="line">
            <a:avLst/>
          </a:prstGeom>
          <a:noFill/>
          <a:ln w="38100">
            <a:solidFill>
              <a:schemeClr val="tx1"/>
            </a:solidFill>
            <a:round/>
            <a:headEnd/>
            <a:tailEnd/>
          </a:ln>
          <a:effectLst/>
        </p:spPr>
        <p:txBody>
          <a:bodyPr/>
          <a:lstStyle/>
          <a:p>
            <a:endParaRPr lang="en-US"/>
          </a:p>
        </p:txBody>
      </p:sp>
      <p:sp>
        <p:nvSpPr>
          <p:cNvPr id="21521" name="Line 17"/>
          <p:cNvSpPr>
            <a:spLocks noChangeShapeType="1"/>
          </p:cNvSpPr>
          <p:nvPr/>
        </p:nvSpPr>
        <p:spPr bwMode="auto">
          <a:xfrm flipV="1">
            <a:off x="7543800" y="5562600"/>
            <a:ext cx="0" cy="228600"/>
          </a:xfrm>
          <a:prstGeom prst="line">
            <a:avLst/>
          </a:prstGeom>
          <a:noFill/>
          <a:ln w="38100">
            <a:solidFill>
              <a:schemeClr val="tx1"/>
            </a:solidFill>
            <a:round/>
            <a:headEnd/>
            <a:tailEnd/>
          </a:ln>
          <a:effectLst/>
        </p:spPr>
        <p:txBody>
          <a:bodyPr/>
          <a:lstStyle/>
          <a:p>
            <a:endParaRPr lang="en-US"/>
          </a:p>
        </p:txBody>
      </p:sp>
      <p:sp>
        <p:nvSpPr>
          <p:cNvPr id="21522" name="Text Box 18"/>
          <p:cNvSpPr txBox="1">
            <a:spLocks noChangeArrowheads="1"/>
          </p:cNvSpPr>
          <p:nvPr/>
        </p:nvSpPr>
        <p:spPr bwMode="auto">
          <a:xfrm>
            <a:off x="3200400" y="1295401"/>
            <a:ext cx="609600" cy="396875"/>
          </a:xfrm>
          <a:prstGeom prst="rect">
            <a:avLst/>
          </a:prstGeom>
          <a:noFill/>
          <a:ln w="9525">
            <a:noFill/>
            <a:miter lim="800000"/>
            <a:headEnd/>
            <a:tailEnd/>
          </a:ln>
          <a:effectLst/>
        </p:spPr>
        <p:txBody>
          <a:bodyPr>
            <a:spAutoFit/>
          </a:bodyPr>
          <a:lstStyle/>
          <a:p>
            <a:pPr>
              <a:spcBef>
                <a:spcPct val="50000"/>
              </a:spcBef>
            </a:pPr>
            <a:r>
              <a:rPr lang="en-US" sz="2000">
                <a:latin typeface="Arial" charset="0"/>
              </a:rPr>
              <a:t>600</a:t>
            </a:r>
          </a:p>
        </p:txBody>
      </p:sp>
      <p:sp>
        <p:nvSpPr>
          <p:cNvPr id="21523" name="Text Box 19"/>
          <p:cNvSpPr txBox="1">
            <a:spLocks noChangeArrowheads="1"/>
          </p:cNvSpPr>
          <p:nvPr/>
        </p:nvSpPr>
        <p:spPr bwMode="auto">
          <a:xfrm>
            <a:off x="3200400" y="1981201"/>
            <a:ext cx="609600" cy="396875"/>
          </a:xfrm>
          <a:prstGeom prst="rect">
            <a:avLst/>
          </a:prstGeom>
          <a:noFill/>
          <a:ln w="9525">
            <a:noFill/>
            <a:miter lim="800000"/>
            <a:headEnd/>
            <a:tailEnd/>
          </a:ln>
          <a:effectLst/>
        </p:spPr>
        <p:txBody>
          <a:bodyPr>
            <a:spAutoFit/>
          </a:bodyPr>
          <a:lstStyle/>
          <a:p>
            <a:pPr>
              <a:spcBef>
                <a:spcPct val="50000"/>
              </a:spcBef>
            </a:pPr>
            <a:r>
              <a:rPr lang="en-US" sz="2000">
                <a:latin typeface="Arial" charset="0"/>
              </a:rPr>
              <a:t>500</a:t>
            </a:r>
          </a:p>
        </p:txBody>
      </p:sp>
      <p:sp>
        <p:nvSpPr>
          <p:cNvPr id="21524" name="Text Box 20"/>
          <p:cNvSpPr txBox="1">
            <a:spLocks noChangeArrowheads="1"/>
          </p:cNvSpPr>
          <p:nvPr/>
        </p:nvSpPr>
        <p:spPr bwMode="auto">
          <a:xfrm>
            <a:off x="3200400" y="2667001"/>
            <a:ext cx="609600" cy="396875"/>
          </a:xfrm>
          <a:prstGeom prst="rect">
            <a:avLst/>
          </a:prstGeom>
          <a:noFill/>
          <a:ln w="9525">
            <a:noFill/>
            <a:miter lim="800000"/>
            <a:headEnd/>
            <a:tailEnd/>
          </a:ln>
          <a:effectLst/>
        </p:spPr>
        <p:txBody>
          <a:bodyPr>
            <a:spAutoFit/>
          </a:bodyPr>
          <a:lstStyle/>
          <a:p>
            <a:pPr>
              <a:spcBef>
                <a:spcPct val="50000"/>
              </a:spcBef>
            </a:pPr>
            <a:r>
              <a:rPr lang="en-US" sz="2000">
                <a:latin typeface="Arial" charset="0"/>
              </a:rPr>
              <a:t>400</a:t>
            </a:r>
          </a:p>
        </p:txBody>
      </p:sp>
      <p:sp>
        <p:nvSpPr>
          <p:cNvPr id="21525" name="Text Box 21"/>
          <p:cNvSpPr txBox="1">
            <a:spLocks noChangeArrowheads="1"/>
          </p:cNvSpPr>
          <p:nvPr/>
        </p:nvSpPr>
        <p:spPr bwMode="auto">
          <a:xfrm>
            <a:off x="3200400" y="3352801"/>
            <a:ext cx="609600" cy="396875"/>
          </a:xfrm>
          <a:prstGeom prst="rect">
            <a:avLst/>
          </a:prstGeom>
          <a:noFill/>
          <a:ln w="9525">
            <a:noFill/>
            <a:miter lim="800000"/>
            <a:headEnd/>
            <a:tailEnd/>
          </a:ln>
          <a:effectLst/>
        </p:spPr>
        <p:txBody>
          <a:bodyPr>
            <a:spAutoFit/>
          </a:bodyPr>
          <a:lstStyle/>
          <a:p>
            <a:pPr>
              <a:spcBef>
                <a:spcPct val="50000"/>
              </a:spcBef>
            </a:pPr>
            <a:r>
              <a:rPr lang="en-US" sz="2000">
                <a:latin typeface="Arial" charset="0"/>
              </a:rPr>
              <a:t>300</a:t>
            </a:r>
          </a:p>
        </p:txBody>
      </p:sp>
      <p:sp>
        <p:nvSpPr>
          <p:cNvPr id="21526" name="Text Box 22"/>
          <p:cNvSpPr txBox="1">
            <a:spLocks noChangeArrowheads="1"/>
          </p:cNvSpPr>
          <p:nvPr/>
        </p:nvSpPr>
        <p:spPr bwMode="auto">
          <a:xfrm>
            <a:off x="3200400" y="4038601"/>
            <a:ext cx="609600" cy="396875"/>
          </a:xfrm>
          <a:prstGeom prst="rect">
            <a:avLst/>
          </a:prstGeom>
          <a:noFill/>
          <a:ln w="9525">
            <a:noFill/>
            <a:miter lim="800000"/>
            <a:headEnd/>
            <a:tailEnd/>
          </a:ln>
          <a:effectLst/>
        </p:spPr>
        <p:txBody>
          <a:bodyPr>
            <a:spAutoFit/>
          </a:bodyPr>
          <a:lstStyle/>
          <a:p>
            <a:pPr>
              <a:spcBef>
                <a:spcPct val="50000"/>
              </a:spcBef>
            </a:pPr>
            <a:r>
              <a:rPr lang="en-US" sz="2000">
                <a:latin typeface="Arial" charset="0"/>
              </a:rPr>
              <a:t>200</a:t>
            </a:r>
          </a:p>
        </p:txBody>
      </p:sp>
      <p:sp>
        <p:nvSpPr>
          <p:cNvPr id="21527" name="Text Box 23"/>
          <p:cNvSpPr txBox="1">
            <a:spLocks noChangeArrowheads="1"/>
          </p:cNvSpPr>
          <p:nvPr/>
        </p:nvSpPr>
        <p:spPr bwMode="auto">
          <a:xfrm>
            <a:off x="3200400" y="4724401"/>
            <a:ext cx="609600" cy="396875"/>
          </a:xfrm>
          <a:prstGeom prst="rect">
            <a:avLst/>
          </a:prstGeom>
          <a:noFill/>
          <a:ln w="9525">
            <a:noFill/>
            <a:miter lim="800000"/>
            <a:headEnd/>
            <a:tailEnd/>
          </a:ln>
          <a:effectLst/>
        </p:spPr>
        <p:txBody>
          <a:bodyPr>
            <a:spAutoFit/>
          </a:bodyPr>
          <a:lstStyle/>
          <a:p>
            <a:pPr>
              <a:spcBef>
                <a:spcPct val="50000"/>
              </a:spcBef>
            </a:pPr>
            <a:r>
              <a:rPr lang="en-US" sz="2000">
                <a:latin typeface="Arial" charset="0"/>
              </a:rPr>
              <a:t>100</a:t>
            </a:r>
          </a:p>
        </p:txBody>
      </p:sp>
      <p:sp>
        <p:nvSpPr>
          <p:cNvPr id="21528" name="Text Box 24"/>
          <p:cNvSpPr txBox="1">
            <a:spLocks noChangeArrowheads="1"/>
          </p:cNvSpPr>
          <p:nvPr/>
        </p:nvSpPr>
        <p:spPr bwMode="auto">
          <a:xfrm>
            <a:off x="7924800" y="5715001"/>
            <a:ext cx="533400" cy="396875"/>
          </a:xfrm>
          <a:prstGeom prst="rect">
            <a:avLst/>
          </a:prstGeom>
          <a:noFill/>
          <a:ln w="9525">
            <a:noFill/>
            <a:miter lim="800000"/>
            <a:headEnd/>
            <a:tailEnd/>
          </a:ln>
          <a:effectLst/>
        </p:spPr>
        <p:txBody>
          <a:bodyPr>
            <a:spAutoFit/>
          </a:bodyPr>
          <a:lstStyle/>
          <a:p>
            <a:pPr>
              <a:spcBef>
                <a:spcPct val="50000"/>
              </a:spcBef>
            </a:pPr>
            <a:r>
              <a:rPr lang="en-US" sz="2000">
                <a:latin typeface="Arial" charset="0"/>
              </a:rPr>
              <a:t>35</a:t>
            </a:r>
          </a:p>
        </p:txBody>
      </p:sp>
      <p:sp>
        <p:nvSpPr>
          <p:cNvPr id="21529" name="Text Box 25"/>
          <p:cNvSpPr txBox="1">
            <a:spLocks noChangeArrowheads="1"/>
          </p:cNvSpPr>
          <p:nvPr/>
        </p:nvSpPr>
        <p:spPr bwMode="auto">
          <a:xfrm>
            <a:off x="7315200" y="5715001"/>
            <a:ext cx="533400" cy="396875"/>
          </a:xfrm>
          <a:prstGeom prst="rect">
            <a:avLst/>
          </a:prstGeom>
          <a:noFill/>
          <a:ln w="9525">
            <a:noFill/>
            <a:miter lim="800000"/>
            <a:headEnd/>
            <a:tailEnd/>
          </a:ln>
          <a:effectLst/>
        </p:spPr>
        <p:txBody>
          <a:bodyPr>
            <a:spAutoFit/>
          </a:bodyPr>
          <a:lstStyle/>
          <a:p>
            <a:pPr>
              <a:spcBef>
                <a:spcPct val="50000"/>
              </a:spcBef>
            </a:pPr>
            <a:r>
              <a:rPr lang="en-US" sz="2000">
                <a:latin typeface="Arial" charset="0"/>
              </a:rPr>
              <a:t>30</a:t>
            </a:r>
          </a:p>
        </p:txBody>
      </p:sp>
      <p:sp>
        <p:nvSpPr>
          <p:cNvPr id="21530" name="Text Box 26"/>
          <p:cNvSpPr txBox="1">
            <a:spLocks noChangeArrowheads="1"/>
          </p:cNvSpPr>
          <p:nvPr/>
        </p:nvSpPr>
        <p:spPr bwMode="auto">
          <a:xfrm>
            <a:off x="6705600" y="5715001"/>
            <a:ext cx="533400" cy="396875"/>
          </a:xfrm>
          <a:prstGeom prst="rect">
            <a:avLst/>
          </a:prstGeom>
          <a:noFill/>
          <a:ln w="9525">
            <a:noFill/>
            <a:miter lim="800000"/>
            <a:headEnd/>
            <a:tailEnd/>
          </a:ln>
          <a:effectLst/>
        </p:spPr>
        <p:txBody>
          <a:bodyPr>
            <a:spAutoFit/>
          </a:bodyPr>
          <a:lstStyle/>
          <a:p>
            <a:pPr>
              <a:spcBef>
                <a:spcPct val="50000"/>
              </a:spcBef>
            </a:pPr>
            <a:r>
              <a:rPr lang="en-US" sz="2000">
                <a:latin typeface="Arial" charset="0"/>
              </a:rPr>
              <a:t>25</a:t>
            </a:r>
          </a:p>
        </p:txBody>
      </p:sp>
      <p:sp>
        <p:nvSpPr>
          <p:cNvPr id="21531" name="Text Box 27"/>
          <p:cNvSpPr txBox="1">
            <a:spLocks noChangeArrowheads="1"/>
          </p:cNvSpPr>
          <p:nvPr/>
        </p:nvSpPr>
        <p:spPr bwMode="auto">
          <a:xfrm>
            <a:off x="6096000" y="5715001"/>
            <a:ext cx="533400" cy="396875"/>
          </a:xfrm>
          <a:prstGeom prst="rect">
            <a:avLst/>
          </a:prstGeom>
          <a:noFill/>
          <a:ln w="9525">
            <a:noFill/>
            <a:miter lim="800000"/>
            <a:headEnd/>
            <a:tailEnd/>
          </a:ln>
          <a:effectLst/>
        </p:spPr>
        <p:txBody>
          <a:bodyPr>
            <a:spAutoFit/>
          </a:bodyPr>
          <a:lstStyle/>
          <a:p>
            <a:pPr>
              <a:spcBef>
                <a:spcPct val="50000"/>
              </a:spcBef>
            </a:pPr>
            <a:r>
              <a:rPr lang="en-US" sz="2000">
                <a:latin typeface="Arial" charset="0"/>
              </a:rPr>
              <a:t>20</a:t>
            </a:r>
          </a:p>
        </p:txBody>
      </p:sp>
      <p:sp>
        <p:nvSpPr>
          <p:cNvPr id="21532" name="Text Box 28"/>
          <p:cNvSpPr txBox="1">
            <a:spLocks noChangeArrowheads="1"/>
          </p:cNvSpPr>
          <p:nvPr/>
        </p:nvSpPr>
        <p:spPr bwMode="auto">
          <a:xfrm>
            <a:off x="5486400" y="5715001"/>
            <a:ext cx="533400" cy="396875"/>
          </a:xfrm>
          <a:prstGeom prst="rect">
            <a:avLst/>
          </a:prstGeom>
          <a:noFill/>
          <a:ln w="9525">
            <a:noFill/>
            <a:miter lim="800000"/>
            <a:headEnd/>
            <a:tailEnd/>
          </a:ln>
          <a:effectLst/>
        </p:spPr>
        <p:txBody>
          <a:bodyPr>
            <a:spAutoFit/>
          </a:bodyPr>
          <a:lstStyle/>
          <a:p>
            <a:pPr>
              <a:spcBef>
                <a:spcPct val="50000"/>
              </a:spcBef>
            </a:pPr>
            <a:r>
              <a:rPr lang="en-US" sz="2000">
                <a:latin typeface="Arial" charset="0"/>
              </a:rPr>
              <a:t>15</a:t>
            </a:r>
          </a:p>
        </p:txBody>
      </p:sp>
      <p:sp>
        <p:nvSpPr>
          <p:cNvPr id="21533" name="Text Box 29"/>
          <p:cNvSpPr txBox="1">
            <a:spLocks noChangeArrowheads="1"/>
          </p:cNvSpPr>
          <p:nvPr/>
        </p:nvSpPr>
        <p:spPr bwMode="auto">
          <a:xfrm>
            <a:off x="4876800" y="5715001"/>
            <a:ext cx="533400" cy="396875"/>
          </a:xfrm>
          <a:prstGeom prst="rect">
            <a:avLst/>
          </a:prstGeom>
          <a:noFill/>
          <a:ln w="9525">
            <a:noFill/>
            <a:miter lim="800000"/>
            <a:headEnd/>
            <a:tailEnd/>
          </a:ln>
          <a:effectLst/>
        </p:spPr>
        <p:txBody>
          <a:bodyPr>
            <a:spAutoFit/>
          </a:bodyPr>
          <a:lstStyle/>
          <a:p>
            <a:pPr>
              <a:spcBef>
                <a:spcPct val="50000"/>
              </a:spcBef>
            </a:pPr>
            <a:r>
              <a:rPr lang="en-US" sz="2000">
                <a:latin typeface="Arial" charset="0"/>
              </a:rPr>
              <a:t>10</a:t>
            </a:r>
          </a:p>
        </p:txBody>
      </p:sp>
      <p:sp>
        <p:nvSpPr>
          <p:cNvPr id="21534" name="Text Box 30"/>
          <p:cNvSpPr txBox="1">
            <a:spLocks noChangeArrowheads="1"/>
          </p:cNvSpPr>
          <p:nvPr/>
        </p:nvSpPr>
        <p:spPr bwMode="auto">
          <a:xfrm>
            <a:off x="4343400" y="5715001"/>
            <a:ext cx="533400" cy="396875"/>
          </a:xfrm>
          <a:prstGeom prst="rect">
            <a:avLst/>
          </a:prstGeom>
          <a:noFill/>
          <a:ln w="9525">
            <a:noFill/>
            <a:miter lim="800000"/>
            <a:headEnd/>
            <a:tailEnd/>
          </a:ln>
          <a:effectLst/>
        </p:spPr>
        <p:txBody>
          <a:bodyPr>
            <a:spAutoFit/>
          </a:bodyPr>
          <a:lstStyle/>
          <a:p>
            <a:pPr>
              <a:spcBef>
                <a:spcPct val="50000"/>
              </a:spcBef>
            </a:pPr>
            <a:r>
              <a:rPr lang="en-US" sz="2000">
                <a:latin typeface="Arial" charset="0"/>
              </a:rPr>
              <a:t>5</a:t>
            </a:r>
          </a:p>
        </p:txBody>
      </p:sp>
      <p:sp>
        <p:nvSpPr>
          <p:cNvPr id="21535" name="Freeform 31"/>
          <p:cNvSpPr>
            <a:spLocks/>
          </p:cNvSpPr>
          <p:nvPr/>
        </p:nvSpPr>
        <p:spPr bwMode="auto">
          <a:xfrm>
            <a:off x="3886200" y="1371600"/>
            <a:ext cx="3048000" cy="4267200"/>
          </a:xfrm>
          <a:custGeom>
            <a:avLst/>
            <a:gdLst/>
            <a:ahLst/>
            <a:cxnLst>
              <a:cxn ang="0">
                <a:pos x="0" y="2688"/>
              </a:cxn>
              <a:cxn ang="0">
                <a:pos x="384" y="2544"/>
              </a:cxn>
              <a:cxn ang="0">
                <a:pos x="768" y="2256"/>
              </a:cxn>
              <a:cxn ang="0">
                <a:pos x="1152" y="1728"/>
              </a:cxn>
              <a:cxn ang="0">
                <a:pos x="1536" y="960"/>
              </a:cxn>
              <a:cxn ang="0">
                <a:pos x="1920" y="0"/>
              </a:cxn>
            </a:cxnLst>
            <a:rect l="0" t="0" r="r" b="b"/>
            <a:pathLst>
              <a:path w="1920" h="2688">
                <a:moveTo>
                  <a:pt x="0" y="2688"/>
                </a:moveTo>
                <a:cubicBezTo>
                  <a:pt x="128" y="2652"/>
                  <a:pt x="256" y="2616"/>
                  <a:pt x="384" y="2544"/>
                </a:cubicBezTo>
                <a:cubicBezTo>
                  <a:pt x="512" y="2472"/>
                  <a:pt x="640" y="2392"/>
                  <a:pt x="768" y="2256"/>
                </a:cubicBezTo>
                <a:cubicBezTo>
                  <a:pt x="896" y="2120"/>
                  <a:pt x="1024" y="1944"/>
                  <a:pt x="1152" y="1728"/>
                </a:cubicBezTo>
                <a:cubicBezTo>
                  <a:pt x="1280" y="1512"/>
                  <a:pt x="1408" y="1248"/>
                  <a:pt x="1536" y="960"/>
                </a:cubicBezTo>
                <a:cubicBezTo>
                  <a:pt x="1664" y="672"/>
                  <a:pt x="1792" y="336"/>
                  <a:pt x="1920" y="0"/>
                </a:cubicBezTo>
              </a:path>
            </a:pathLst>
          </a:custGeom>
          <a:noFill/>
          <a:ln w="38100" cmpd="sng">
            <a:solidFill>
              <a:schemeClr val="accent2"/>
            </a:solidFill>
            <a:round/>
            <a:headEnd/>
            <a:tailEnd/>
          </a:ln>
          <a:effectLst/>
        </p:spPr>
        <p:txBody>
          <a:bodyPr/>
          <a:lstStyle/>
          <a:p>
            <a:endParaRPr lang="en-US"/>
          </a:p>
        </p:txBody>
      </p:sp>
      <p:sp>
        <p:nvSpPr>
          <p:cNvPr id="21536" name="Freeform 32"/>
          <p:cNvSpPr>
            <a:spLocks/>
          </p:cNvSpPr>
          <p:nvPr/>
        </p:nvSpPr>
        <p:spPr bwMode="auto">
          <a:xfrm>
            <a:off x="3886200" y="1371600"/>
            <a:ext cx="4267200" cy="4267200"/>
          </a:xfrm>
          <a:custGeom>
            <a:avLst/>
            <a:gdLst/>
            <a:ahLst/>
            <a:cxnLst>
              <a:cxn ang="0">
                <a:pos x="0" y="2688"/>
              </a:cxn>
              <a:cxn ang="0">
                <a:pos x="384" y="2592"/>
              </a:cxn>
              <a:cxn ang="0">
                <a:pos x="768" y="2448"/>
              </a:cxn>
              <a:cxn ang="0">
                <a:pos x="1152" y="2160"/>
              </a:cxn>
              <a:cxn ang="0">
                <a:pos x="1536" y="1776"/>
              </a:cxn>
              <a:cxn ang="0">
                <a:pos x="1920" y="1248"/>
              </a:cxn>
              <a:cxn ang="0">
                <a:pos x="2304" y="672"/>
              </a:cxn>
              <a:cxn ang="0">
                <a:pos x="2688" y="0"/>
              </a:cxn>
            </a:cxnLst>
            <a:rect l="0" t="0" r="r" b="b"/>
            <a:pathLst>
              <a:path w="2688" h="2688">
                <a:moveTo>
                  <a:pt x="0" y="2688"/>
                </a:moveTo>
                <a:cubicBezTo>
                  <a:pt x="128" y="2660"/>
                  <a:pt x="256" y="2632"/>
                  <a:pt x="384" y="2592"/>
                </a:cubicBezTo>
                <a:cubicBezTo>
                  <a:pt x="512" y="2552"/>
                  <a:pt x="640" y="2520"/>
                  <a:pt x="768" y="2448"/>
                </a:cubicBezTo>
                <a:cubicBezTo>
                  <a:pt x="896" y="2376"/>
                  <a:pt x="1024" y="2272"/>
                  <a:pt x="1152" y="2160"/>
                </a:cubicBezTo>
                <a:cubicBezTo>
                  <a:pt x="1280" y="2048"/>
                  <a:pt x="1408" y="1928"/>
                  <a:pt x="1536" y="1776"/>
                </a:cubicBezTo>
                <a:cubicBezTo>
                  <a:pt x="1664" y="1624"/>
                  <a:pt x="1792" y="1432"/>
                  <a:pt x="1920" y="1248"/>
                </a:cubicBezTo>
                <a:cubicBezTo>
                  <a:pt x="2048" y="1064"/>
                  <a:pt x="2176" y="880"/>
                  <a:pt x="2304" y="672"/>
                </a:cubicBezTo>
                <a:cubicBezTo>
                  <a:pt x="2432" y="464"/>
                  <a:pt x="2560" y="232"/>
                  <a:pt x="2688" y="0"/>
                </a:cubicBezTo>
              </a:path>
            </a:pathLst>
          </a:custGeom>
          <a:noFill/>
          <a:ln w="38100" cmpd="sng">
            <a:solidFill>
              <a:schemeClr val="accent1"/>
            </a:solidFill>
            <a:round/>
            <a:headEnd/>
            <a:tailEnd/>
          </a:ln>
          <a:effectLst/>
        </p:spPr>
        <p:txBody>
          <a:bodyPr/>
          <a:lstStyle/>
          <a:p>
            <a:endParaRPr lang="en-US"/>
          </a:p>
        </p:txBody>
      </p:sp>
      <p:sp>
        <p:nvSpPr>
          <p:cNvPr id="21537" name="Line 33"/>
          <p:cNvSpPr>
            <a:spLocks noChangeShapeType="1"/>
          </p:cNvSpPr>
          <p:nvPr/>
        </p:nvSpPr>
        <p:spPr bwMode="auto">
          <a:xfrm flipH="1">
            <a:off x="3886200" y="5410200"/>
            <a:ext cx="4267200" cy="228600"/>
          </a:xfrm>
          <a:prstGeom prst="line">
            <a:avLst/>
          </a:prstGeom>
          <a:noFill/>
          <a:ln w="38100">
            <a:solidFill>
              <a:schemeClr val="tx2"/>
            </a:solidFill>
            <a:round/>
            <a:headEnd/>
            <a:tailEnd/>
          </a:ln>
          <a:effectLst/>
        </p:spPr>
        <p:txBody>
          <a:bodyPr/>
          <a:lstStyle/>
          <a:p>
            <a:endParaRPr lang="en-US"/>
          </a:p>
        </p:txBody>
      </p:sp>
      <p:sp>
        <p:nvSpPr>
          <p:cNvPr id="21538" name="Text Box 34"/>
          <p:cNvSpPr txBox="1">
            <a:spLocks noChangeArrowheads="1"/>
          </p:cNvSpPr>
          <p:nvPr/>
        </p:nvSpPr>
        <p:spPr bwMode="auto">
          <a:xfrm>
            <a:off x="6400800" y="5029200"/>
            <a:ext cx="1219200" cy="400110"/>
          </a:xfrm>
          <a:prstGeom prst="rect">
            <a:avLst/>
          </a:prstGeom>
          <a:noFill/>
          <a:ln w="9525">
            <a:noFill/>
            <a:miter lim="800000"/>
            <a:headEnd/>
            <a:tailEnd/>
          </a:ln>
          <a:effectLst/>
        </p:spPr>
        <p:txBody>
          <a:bodyPr>
            <a:spAutoFit/>
          </a:bodyPr>
          <a:lstStyle/>
          <a:p>
            <a:pPr>
              <a:spcBef>
                <a:spcPct val="50000"/>
              </a:spcBef>
            </a:pPr>
            <a:r>
              <a:rPr lang="en-US"/>
              <a:t> </a:t>
            </a:r>
            <a:r>
              <a:rPr lang="en-US" sz="2000">
                <a:latin typeface="Arial" charset="0"/>
              </a:rPr>
              <a:t>g(n) = n</a:t>
            </a:r>
          </a:p>
        </p:txBody>
      </p:sp>
      <p:sp>
        <p:nvSpPr>
          <p:cNvPr id="21539" name="Text Box 35"/>
          <p:cNvSpPr txBox="1">
            <a:spLocks noChangeArrowheads="1"/>
          </p:cNvSpPr>
          <p:nvPr/>
        </p:nvSpPr>
        <p:spPr bwMode="auto">
          <a:xfrm>
            <a:off x="7543800" y="2286000"/>
            <a:ext cx="2133600" cy="400110"/>
          </a:xfrm>
          <a:prstGeom prst="rect">
            <a:avLst/>
          </a:prstGeom>
          <a:noFill/>
          <a:ln w="9525">
            <a:noFill/>
            <a:miter lim="800000"/>
            <a:headEnd/>
            <a:tailEnd/>
          </a:ln>
          <a:effectLst/>
        </p:spPr>
        <p:txBody>
          <a:bodyPr>
            <a:spAutoFit/>
          </a:bodyPr>
          <a:lstStyle/>
          <a:p>
            <a:pPr>
              <a:spcBef>
                <a:spcPct val="50000"/>
              </a:spcBef>
            </a:pPr>
            <a:r>
              <a:rPr lang="en-US"/>
              <a:t> </a:t>
            </a:r>
            <a:r>
              <a:rPr lang="en-US" sz="2000">
                <a:latin typeface="Arial" charset="0"/>
              </a:rPr>
              <a:t>T(n) = n</a:t>
            </a:r>
            <a:r>
              <a:rPr lang="en-US" sz="2000" baseline="30000">
                <a:latin typeface="Arial" charset="0"/>
              </a:rPr>
              <a:t>2</a:t>
            </a:r>
            <a:r>
              <a:rPr lang="en-US" sz="2000">
                <a:latin typeface="Arial" charset="0"/>
              </a:rPr>
              <a:t>/2 + n/2</a:t>
            </a:r>
          </a:p>
        </p:txBody>
      </p:sp>
      <p:sp>
        <p:nvSpPr>
          <p:cNvPr id="21540" name="Text Box 36"/>
          <p:cNvSpPr txBox="1">
            <a:spLocks noChangeArrowheads="1"/>
          </p:cNvSpPr>
          <p:nvPr/>
        </p:nvSpPr>
        <p:spPr bwMode="auto">
          <a:xfrm>
            <a:off x="5334000" y="1981200"/>
            <a:ext cx="1524000" cy="400110"/>
          </a:xfrm>
          <a:prstGeom prst="rect">
            <a:avLst/>
          </a:prstGeom>
          <a:noFill/>
          <a:ln w="9525">
            <a:noFill/>
            <a:miter lim="800000"/>
            <a:headEnd/>
            <a:tailEnd/>
          </a:ln>
          <a:effectLst/>
        </p:spPr>
        <p:txBody>
          <a:bodyPr>
            <a:spAutoFit/>
          </a:bodyPr>
          <a:lstStyle/>
          <a:p>
            <a:pPr>
              <a:spcBef>
                <a:spcPct val="50000"/>
              </a:spcBef>
            </a:pPr>
            <a:r>
              <a:rPr lang="en-US"/>
              <a:t> </a:t>
            </a:r>
            <a:r>
              <a:rPr lang="en-US" sz="2000">
                <a:latin typeface="Arial" charset="0"/>
              </a:rPr>
              <a:t>f(n) = n</a:t>
            </a:r>
            <a:r>
              <a:rPr lang="en-US" sz="2000" baseline="30000">
                <a:latin typeface="Arial" charset="0"/>
              </a:rPr>
              <a:t>2</a:t>
            </a:r>
            <a:endParaRPr lang="en-US" sz="2000">
              <a:latin typeface="Arial" charset="0"/>
            </a:endParaRPr>
          </a:p>
        </p:txBody>
      </p:sp>
      <p:sp>
        <p:nvSpPr>
          <p:cNvPr id="21541" name="Text Box 37"/>
          <p:cNvSpPr txBox="1">
            <a:spLocks noChangeArrowheads="1"/>
          </p:cNvSpPr>
          <p:nvPr/>
        </p:nvSpPr>
        <p:spPr bwMode="auto">
          <a:xfrm>
            <a:off x="1981200" y="3048001"/>
            <a:ext cx="2057400" cy="396875"/>
          </a:xfrm>
          <a:prstGeom prst="rect">
            <a:avLst/>
          </a:prstGeom>
          <a:noFill/>
          <a:ln w="9525">
            <a:noFill/>
            <a:miter lim="800000"/>
            <a:headEnd/>
            <a:tailEnd/>
          </a:ln>
          <a:effectLst/>
        </p:spPr>
        <p:txBody>
          <a:bodyPr>
            <a:spAutoFit/>
          </a:bodyPr>
          <a:lstStyle/>
          <a:p>
            <a:pPr>
              <a:spcBef>
                <a:spcPct val="50000"/>
              </a:spcBef>
            </a:pPr>
            <a:r>
              <a:rPr lang="en-US" sz="2000">
                <a:solidFill>
                  <a:schemeClr val="accent2"/>
                </a:solidFill>
                <a:latin typeface="Arial" charset="0"/>
              </a:rPr>
              <a:t> # of mult’s</a:t>
            </a:r>
          </a:p>
        </p:txBody>
      </p:sp>
      <p:sp>
        <p:nvSpPr>
          <p:cNvPr id="21542" name="Text Box 38"/>
          <p:cNvSpPr txBox="1">
            <a:spLocks noChangeArrowheads="1"/>
          </p:cNvSpPr>
          <p:nvPr/>
        </p:nvSpPr>
        <p:spPr bwMode="auto">
          <a:xfrm>
            <a:off x="5410200" y="6096001"/>
            <a:ext cx="3276600" cy="396875"/>
          </a:xfrm>
          <a:prstGeom prst="rect">
            <a:avLst/>
          </a:prstGeom>
          <a:noFill/>
          <a:ln w="9525">
            <a:noFill/>
            <a:miter lim="800000"/>
            <a:headEnd/>
            <a:tailEnd/>
          </a:ln>
          <a:effectLst/>
        </p:spPr>
        <p:txBody>
          <a:bodyPr>
            <a:spAutoFit/>
          </a:bodyPr>
          <a:lstStyle/>
          <a:p>
            <a:pPr>
              <a:spcBef>
                <a:spcPct val="50000"/>
              </a:spcBef>
            </a:pPr>
            <a:r>
              <a:rPr lang="en-US" sz="2000">
                <a:latin typeface="Arial" charset="0"/>
              </a:rPr>
              <a:t> </a:t>
            </a:r>
            <a:r>
              <a:rPr lang="en-US" sz="2000">
                <a:solidFill>
                  <a:schemeClr val="accent2"/>
                </a:solidFill>
                <a:latin typeface="Arial" charset="0"/>
              </a:rPr>
              <a:t>n (degree of polynomial)</a:t>
            </a:r>
          </a:p>
        </p:txBody>
      </p:sp>
      <p:sp>
        <p:nvSpPr>
          <p:cNvPr id="21543" name="Line 39"/>
          <p:cNvSpPr>
            <a:spLocks noChangeShapeType="1"/>
          </p:cNvSpPr>
          <p:nvPr/>
        </p:nvSpPr>
        <p:spPr bwMode="auto">
          <a:xfrm flipV="1">
            <a:off x="6324600" y="4191000"/>
            <a:ext cx="0" cy="1295400"/>
          </a:xfrm>
          <a:prstGeom prst="line">
            <a:avLst/>
          </a:prstGeom>
          <a:noFill/>
          <a:ln w="28575">
            <a:solidFill>
              <a:schemeClr val="accent2"/>
            </a:solidFill>
            <a:round/>
            <a:headEnd type="triangle" w="med" len="med"/>
            <a:tailEnd type="triangle" w="med" len="med"/>
          </a:ln>
          <a:effectLst/>
        </p:spPr>
        <p:txBody>
          <a:bodyPr/>
          <a:lstStyle/>
          <a:p>
            <a:endParaRPr lang="en-US"/>
          </a:p>
        </p:txBody>
      </p:sp>
      <p:sp>
        <p:nvSpPr>
          <p:cNvPr id="21544" name="Line 40"/>
          <p:cNvSpPr>
            <a:spLocks noChangeShapeType="1"/>
          </p:cNvSpPr>
          <p:nvPr/>
        </p:nvSpPr>
        <p:spPr bwMode="auto">
          <a:xfrm flipV="1">
            <a:off x="7543800" y="2438400"/>
            <a:ext cx="0" cy="2971800"/>
          </a:xfrm>
          <a:prstGeom prst="line">
            <a:avLst/>
          </a:prstGeom>
          <a:noFill/>
          <a:ln w="28575">
            <a:solidFill>
              <a:schemeClr val="accent2"/>
            </a:solidFill>
            <a:round/>
            <a:headEnd type="triangle" w="med" len="med"/>
            <a:tailEnd type="triangle" w="med" len="med"/>
          </a:ln>
          <a:effectLst/>
        </p:spPr>
        <p:txBody>
          <a:bodyPr/>
          <a:lstStyle/>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676400" y="424699"/>
            <a:ext cx="10515600" cy="1325563"/>
          </a:xfrm>
        </p:spPr>
        <p:txBody>
          <a:bodyPr/>
          <a:lstStyle/>
          <a:p>
            <a:r>
              <a:rPr lang="en-US" sz="4000" dirty="0"/>
              <a:t>Sum of First </a:t>
            </a:r>
            <a:r>
              <a:rPr lang="en-US" sz="4000" b="1" dirty="0">
                <a:solidFill>
                  <a:schemeClr val="accent2"/>
                </a:solidFill>
              </a:rPr>
              <a:t>n</a:t>
            </a:r>
            <a:r>
              <a:rPr lang="en-US" sz="4000" dirty="0"/>
              <a:t> Natural Numbers</a:t>
            </a:r>
          </a:p>
        </p:txBody>
      </p:sp>
      <p:sp>
        <p:nvSpPr>
          <p:cNvPr id="22531" name="Text Box 3"/>
          <p:cNvSpPr txBox="1">
            <a:spLocks noChangeArrowheads="1"/>
          </p:cNvSpPr>
          <p:nvPr/>
        </p:nvSpPr>
        <p:spPr bwMode="auto">
          <a:xfrm>
            <a:off x="1981200" y="1783752"/>
            <a:ext cx="8229600" cy="3323987"/>
          </a:xfrm>
          <a:prstGeom prst="rect">
            <a:avLst/>
          </a:prstGeom>
          <a:noFill/>
          <a:ln w="9525">
            <a:noFill/>
            <a:miter lim="800000"/>
            <a:headEnd/>
            <a:tailEnd/>
          </a:ln>
          <a:effectLst/>
        </p:spPr>
        <p:txBody>
          <a:bodyPr>
            <a:spAutoFit/>
          </a:bodyPr>
          <a:lstStyle/>
          <a:p>
            <a:pPr>
              <a:spcBef>
                <a:spcPct val="50000"/>
              </a:spcBef>
            </a:pPr>
            <a:r>
              <a:rPr lang="en-US" sz="2400" dirty="0">
                <a:latin typeface="Arial" charset="0"/>
              </a:rPr>
              <a:t>Write down the terms of the sum in forward and reverse orders; there are </a:t>
            </a:r>
            <a:r>
              <a:rPr lang="en-US" sz="2400" dirty="0">
                <a:solidFill>
                  <a:schemeClr val="accent2"/>
                </a:solidFill>
                <a:latin typeface="Arial" charset="0"/>
              </a:rPr>
              <a:t>n</a:t>
            </a:r>
            <a:r>
              <a:rPr lang="en-US" sz="2400" dirty="0">
                <a:latin typeface="Arial" charset="0"/>
              </a:rPr>
              <a:t> terms:</a:t>
            </a:r>
          </a:p>
          <a:p>
            <a:pPr>
              <a:spcBef>
                <a:spcPct val="50000"/>
              </a:spcBef>
            </a:pPr>
            <a:r>
              <a:rPr lang="en-US" dirty="0">
                <a:latin typeface="Arial" charset="0"/>
              </a:rPr>
              <a:t>T(n) =  1 +   2     +   3    + … + (n-2) + (n-1) + n</a:t>
            </a:r>
          </a:p>
          <a:p>
            <a:pPr>
              <a:spcBef>
                <a:spcPct val="50000"/>
              </a:spcBef>
            </a:pPr>
            <a:r>
              <a:rPr lang="en-US" dirty="0">
                <a:latin typeface="Arial" charset="0"/>
              </a:rPr>
              <a:t>T(n) =  n + (n-1) + (n-2) + … +   3    +    2    + 1</a:t>
            </a:r>
          </a:p>
          <a:p>
            <a:pPr>
              <a:spcBef>
                <a:spcPct val="50000"/>
              </a:spcBef>
            </a:pPr>
            <a:r>
              <a:rPr lang="en-US" dirty="0">
                <a:latin typeface="Arial" charset="0"/>
              </a:rPr>
              <a:t>Add the terms in the boxes to get:</a:t>
            </a:r>
          </a:p>
          <a:p>
            <a:pPr>
              <a:spcBef>
                <a:spcPct val="50000"/>
              </a:spcBef>
            </a:pPr>
            <a:r>
              <a:rPr lang="en-US" dirty="0">
                <a:solidFill>
                  <a:schemeClr val="accent2"/>
                </a:solidFill>
                <a:latin typeface="Arial" charset="0"/>
              </a:rPr>
              <a:t>2</a:t>
            </a:r>
            <a:r>
              <a:rPr lang="en-US" dirty="0">
                <a:latin typeface="Arial" charset="0"/>
              </a:rPr>
              <a:t>*T(n) = (n+1) + (n+1) + (n+1) + … + (n+1) + (n+1) + (n+1)</a:t>
            </a:r>
          </a:p>
          <a:p>
            <a:pPr>
              <a:spcBef>
                <a:spcPct val="50000"/>
              </a:spcBef>
            </a:pPr>
            <a:r>
              <a:rPr lang="en-US" dirty="0">
                <a:latin typeface="Arial" charset="0"/>
              </a:rPr>
              <a:t>           = </a:t>
            </a:r>
            <a:r>
              <a:rPr lang="en-US" dirty="0">
                <a:solidFill>
                  <a:schemeClr val="accent2"/>
                </a:solidFill>
                <a:latin typeface="Arial" charset="0"/>
              </a:rPr>
              <a:t>n</a:t>
            </a:r>
            <a:r>
              <a:rPr lang="en-US" dirty="0">
                <a:latin typeface="Arial" charset="0"/>
              </a:rPr>
              <a:t>(n+1)</a:t>
            </a:r>
          </a:p>
          <a:p>
            <a:pPr>
              <a:spcBef>
                <a:spcPct val="50000"/>
              </a:spcBef>
            </a:pPr>
            <a:r>
              <a:rPr lang="en-US" dirty="0">
                <a:latin typeface="Arial" charset="0"/>
              </a:rPr>
              <a:t>Therefore, T(n) = (n*(n+1))/2 = n</a:t>
            </a:r>
            <a:r>
              <a:rPr lang="en-US" baseline="30000" dirty="0">
                <a:latin typeface="Arial" charset="0"/>
              </a:rPr>
              <a:t>2</a:t>
            </a:r>
            <a:r>
              <a:rPr lang="en-US" dirty="0">
                <a:latin typeface="Arial" charset="0"/>
              </a:rPr>
              <a:t>/2 + n/2</a:t>
            </a:r>
          </a:p>
        </p:txBody>
      </p:sp>
      <p:sp>
        <p:nvSpPr>
          <p:cNvPr id="22532" name="Rectangle 4"/>
          <p:cNvSpPr>
            <a:spLocks noChangeArrowheads="1"/>
          </p:cNvSpPr>
          <p:nvPr/>
        </p:nvSpPr>
        <p:spPr bwMode="auto">
          <a:xfrm>
            <a:off x="2971800" y="2590800"/>
            <a:ext cx="304800" cy="1219200"/>
          </a:xfrm>
          <a:prstGeom prst="rect">
            <a:avLst/>
          </a:prstGeom>
          <a:noFill/>
          <a:ln w="28575">
            <a:solidFill>
              <a:schemeClr val="accent2"/>
            </a:solidFill>
            <a:miter lim="800000"/>
            <a:headEnd/>
            <a:tailEnd/>
          </a:ln>
          <a:effectLst/>
        </p:spPr>
        <p:txBody>
          <a:bodyPr wrap="none" anchor="ctr"/>
          <a:lstStyle/>
          <a:p>
            <a:endParaRPr lang="en-US"/>
          </a:p>
        </p:txBody>
      </p:sp>
      <p:sp>
        <p:nvSpPr>
          <p:cNvPr id="22533" name="Rectangle 5"/>
          <p:cNvSpPr>
            <a:spLocks noChangeArrowheads="1"/>
          </p:cNvSpPr>
          <p:nvPr/>
        </p:nvSpPr>
        <p:spPr bwMode="auto">
          <a:xfrm>
            <a:off x="4495800" y="2590800"/>
            <a:ext cx="762000" cy="1219200"/>
          </a:xfrm>
          <a:prstGeom prst="rect">
            <a:avLst/>
          </a:prstGeom>
          <a:noFill/>
          <a:ln w="28575">
            <a:solidFill>
              <a:schemeClr val="accent2"/>
            </a:solidFill>
            <a:miter lim="800000"/>
            <a:headEnd/>
            <a:tailEnd/>
          </a:ln>
          <a:effectLst/>
        </p:spPr>
        <p:txBody>
          <a:bodyPr wrap="none" anchor="ctr"/>
          <a:lstStyle/>
          <a:p>
            <a:endParaRPr lang="en-US"/>
          </a:p>
        </p:txBody>
      </p:sp>
      <p:sp>
        <p:nvSpPr>
          <p:cNvPr id="22534" name="Rectangle 6"/>
          <p:cNvSpPr>
            <a:spLocks noChangeArrowheads="1"/>
          </p:cNvSpPr>
          <p:nvPr/>
        </p:nvSpPr>
        <p:spPr bwMode="auto">
          <a:xfrm>
            <a:off x="8077200" y="2590800"/>
            <a:ext cx="304800" cy="1219200"/>
          </a:xfrm>
          <a:prstGeom prst="rect">
            <a:avLst/>
          </a:prstGeom>
          <a:noFill/>
          <a:ln w="28575">
            <a:solidFill>
              <a:schemeClr val="accent2"/>
            </a:solidFill>
            <a:miter lim="800000"/>
            <a:headEnd/>
            <a:tailEnd/>
          </a:ln>
          <a:effectLst/>
        </p:spPr>
        <p:txBody>
          <a:bodyPr wrap="none" anchor="ctr"/>
          <a:lstStyle/>
          <a:p>
            <a:endParaRPr lang="en-US"/>
          </a:p>
        </p:txBody>
      </p:sp>
      <p:sp>
        <p:nvSpPr>
          <p:cNvPr id="22535" name="Rectangle 7"/>
          <p:cNvSpPr>
            <a:spLocks noChangeArrowheads="1"/>
          </p:cNvSpPr>
          <p:nvPr/>
        </p:nvSpPr>
        <p:spPr bwMode="auto">
          <a:xfrm>
            <a:off x="3505200" y="2590800"/>
            <a:ext cx="762000" cy="1219200"/>
          </a:xfrm>
          <a:prstGeom prst="rect">
            <a:avLst/>
          </a:prstGeom>
          <a:noFill/>
          <a:ln w="28575">
            <a:solidFill>
              <a:schemeClr val="accent2"/>
            </a:solidFill>
            <a:miter lim="800000"/>
            <a:headEnd/>
            <a:tailEnd/>
          </a:ln>
          <a:effectLst/>
        </p:spPr>
        <p:txBody>
          <a:bodyPr wrap="none" anchor="ctr"/>
          <a:lstStyle/>
          <a:p>
            <a:endParaRPr lang="en-US"/>
          </a:p>
        </p:txBody>
      </p:sp>
      <p:sp>
        <p:nvSpPr>
          <p:cNvPr id="22536" name="Rectangle 8"/>
          <p:cNvSpPr>
            <a:spLocks noChangeArrowheads="1"/>
          </p:cNvSpPr>
          <p:nvPr/>
        </p:nvSpPr>
        <p:spPr bwMode="auto">
          <a:xfrm>
            <a:off x="7086600" y="2590800"/>
            <a:ext cx="762000" cy="1219200"/>
          </a:xfrm>
          <a:prstGeom prst="rect">
            <a:avLst/>
          </a:prstGeom>
          <a:noFill/>
          <a:ln w="28575">
            <a:solidFill>
              <a:schemeClr val="accent2"/>
            </a:solidFill>
            <a:miter lim="800000"/>
            <a:headEnd/>
            <a:tailEnd/>
          </a:ln>
          <a:effectLst/>
        </p:spPr>
        <p:txBody>
          <a:bodyPr wrap="none" anchor="ctr"/>
          <a:lstStyle/>
          <a:p>
            <a:endParaRPr lang="en-US"/>
          </a:p>
        </p:txBody>
      </p:sp>
      <p:sp>
        <p:nvSpPr>
          <p:cNvPr id="22537" name="Rectangle 9"/>
          <p:cNvSpPr>
            <a:spLocks noChangeArrowheads="1"/>
          </p:cNvSpPr>
          <p:nvPr/>
        </p:nvSpPr>
        <p:spPr bwMode="auto">
          <a:xfrm>
            <a:off x="6096000" y="2590800"/>
            <a:ext cx="762000" cy="1219200"/>
          </a:xfrm>
          <a:prstGeom prst="rect">
            <a:avLst/>
          </a:prstGeom>
          <a:noFill/>
          <a:ln w="28575">
            <a:solidFill>
              <a:schemeClr val="accent2"/>
            </a:solidFill>
            <a:miter lim="800000"/>
            <a:headEnd/>
            <a:tailEnd/>
          </a:ln>
          <a:effectLst/>
        </p:spPr>
        <p:txBody>
          <a:bodyPr wrap="none" anchor="ctr"/>
          <a:lstStyle/>
          <a:p>
            <a:endParaRPr lang="en-US"/>
          </a:p>
        </p:txBody>
      </p:sp>
      <p:sp>
        <p:nvSpPr>
          <p:cNvPr id="22538" name="Rectangle 10"/>
          <p:cNvSpPr>
            <a:spLocks noChangeArrowheads="1"/>
          </p:cNvSpPr>
          <p:nvPr/>
        </p:nvSpPr>
        <p:spPr bwMode="auto">
          <a:xfrm>
            <a:off x="1905000" y="2590800"/>
            <a:ext cx="762000" cy="1219200"/>
          </a:xfrm>
          <a:prstGeom prst="rect">
            <a:avLst/>
          </a:prstGeom>
          <a:noFill/>
          <a:ln w="28575">
            <a:solidFill>
              <a:schemeClr val="accent2"/>
            </a:solidFill>
            <a:miter lim="800000"/>
            <a:headEnd/>
            <a:tailEnd/>
          </a:ln>
          <a:effectLst/>
        </p:spPr>
        <p:txBody>
          <a:bodyPr wrap="none" anchor="ct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304068" y="395287"/>
            <a:ext cx="10515600" cy="1325563"/>
          </a:xfrm>
        </p:spPr>
        <p:txBody>
          <a:bodyPr/>
          <a:lstStyle/>
          <a:p>
            <a:r>
              <a:rPr lang="en-US" dirty="0"/>
              <a:t>Big-O Notation</a:t>
            </a:r>
          </a:p>
        </p:txBody>
      </p:sp>
      <p:sp>
        <p:nvSpPr>
          <p:cNvPr id="23555" name="Rectangle 3"/>
          <p:cNvSpPr>
            <a:spLocks noGrp="1" noChangeArrowheads="1"/>
          </p:cNvSpPr>
          <p:nvPr>
            <p:ph type="body" idx="1"/>
          </p:nvPr>
        </p:nvSpPr>
        <p:spPr>
          <a:xfrm>
            <a:off x="2209800" y="1981200"/>
            <a:ext cx="7924800" cy="4114800"/>
          </a:xfrm>
        </p:spPr>
        <p:txBody>
          <a:bodyPr/>
          <a:lstStyle/>
          <a:p>
            <a:r>
              <a:rPr lang="en-US" dirty="0"/>
              <a:t>Formally, the </a:t>
            </a:r>
            <a:r>
              <a:rPr lang="en-US" i="1" dirty="0">
                <a:solidFill>
                  <a:schemeClr val="accent2"/>
                </a:solidFill>
              </a:rPr>
              <a:t>time complexity </a:t>
            </a:r>
            <a:r>
              <a:rPr lang="en-US" dirty="0">
                <a:solidFill>
                  <a:schemeClr val="accent2"/>
                </a:solidFill>
              </a:rPr>
              <a:t>T(n)</a:t>
            </a:r>
            <a:r>
              <a:rPr lang="en-US" dirty="0"/>
              <a:t> of an algorithm is </a:t>
            </a:r>
            <a:r>
              <a:rPr lang="en-US" i="1" dirty="0">
                <a:solidFill>
                  <a:schemeClr val="accent2"/>
                </a:solidFill>
              </a:rPr>
              <a:t>O(f(n))</a:t>
            </a:r>
            <a:r>
              <a:rPr lang="en-US" dirty="0"/>
              <a:t> (</a:t>
            </a:r>
            <a:r>
              <a:rPr lang="en-US" b="1" i="1" dirty="0">
                <a:solidFill>
                  <a:schemeClr val="accent2"/>
                </a:solidFill>
              </a:rPr>
              <a:t>of the order f(n)</a:t>
            </a:r>
            <a:r>
              <a:rPr lang="en-US" dirty="0"/>
              <a:t>) if, for some positive constants </a:t>
            </a:r>
            <a:r>
              <a:rPr lang="en-US" dirty="0">
                <a:solidFill>
                  <a:schemeClr val="accent2"/>
                </a:solidFill>
              </a:rPr>
              <a:t>C</a:t>
            </a:r>
            <a:r>
              <a:rPr lang="en-US" sz="1600" dirty="0">
                <a:solidFill>
                  <a:schemeClr val="accent2"/>
                </a:solidFill>
              </a:rPr>
              <a:t>1</a:t>
            </a:r>
            <a:r>
              <a:rPr lang="en-US" dirty="0"/>
              <a:t> and </a:t>
            </a:r>
            <a:r>
              <a:rPr lang="en-US" dirty="0">
                <a:solidFill>
                  <a:schemeClr val="accent2"/>
                </a:solidFill>
              </a:rPr>
              <a:t>C</a:t>
            </a:r>
            <a:r>
              <a:rPr lang="en-US" sz="1600" dirty="0">
                <a:solidFill>
                  <a:schemeClr val="accent2"/>
                </a:solidFill>
              </a:rPr>
              <a:t>2</a:t>
            </a:r>
            <a:r>
              <a:rPr lang="en-US" dirty="0"/>
              <a:t> for all but finitely many values of </a:t>
            </a:r>
            <a:r>
              <a:rPr lang="en-US" dirty="0">
                <a:solidFill>
                  <a:schemeClr val="accent2"/>
                </a:solidFill>
              </a:rPr>
              <a:t>n</a:t>
            </a:r>
            <a:endParaRPr lang="en-US" dirty="0"/>
          </a:p>
          <a:p>
            <a:pPr>
              <a:buFontTx/>
              <a:buNone/>
            </a:pPr>
            <a:r>
              <a:rPr lang="en-US" dirty="0">
                <a:solidFill>
                  <a:schemeClr val="accent2"/>
                </a:solidFill>
              </a:rPr>
              <a:t>		     C</a:t>
            </a:r>
            <a:r>
              <a:rPr lang="en-US" sz="1600" dirty="0">
                <a:solidFill>
                  <a:schemeClr val="accent2"/>
                </a:solidFill>
              </a:rPr>
              <a:t>1</a:t>
            </a:r>
            <a:r>
              <a:rPr lang="en-US" dirty="0">
                <a:solidFill>
                  <a:schemeClr val="accent2"/>
                </a:solidFill>
              </a:rPr>
              <a:t>*f(n)   </a:t>
            </a:r>
            <a:r>
              <a:rPr lang="en-US" dirty="0">
                <a:solidFill>
                  <a:schemeClr val="accent2"/>
                </a:solidFill>
                <a:latin typeface="Times New Roman"/>
                <a:cs typeface="Times New Roman"/>
              </a:rPr>
              <a:t>≤</a:t>
            </a:r>
            <a:r>
              <a:rPr lang="en-US" dirty="0">
                <a:solidFill>
                  <a:schemeClr val="accent2"/>
                </a:solidFill>
              </a:rPr>
              <a:t>   T(n)  </a:t>
            </a:r>
            <a:r>
              <a:rPr lang="en-US" dirty="0">
                <a:solidFill>
                  <a:schemeClr val="accent2"/>
                </a:solidFill>
                <a:latin typeface="Times New Roman"/>
                <a:cs typeface="Times New Roman"/>
              </a:rPr>
              <a:t>≤</a:t>
            </a:r>
            <a:r>
              <a:rPr lang="en-US" dirty="0">
                <a:solidFill>
                  <a:schemeClr val="accent2"/>
                </a:solidFill>
              </a:rPr>
              <a:t>   C</a:t>
            </a:r>
            <a:r>
              <a:rPr lang="en-US" sz="1600" dirty="0">
                <a:solidFill>
                  <a:schemeClr val="accent2"/>
                </a:solidFill>
              </a:rPr>
              <a:t>2</a:t>
            </a:r>
            <a:r>
              <a:rPr lang="en-US" dirty="0">
                <a:solidFill>
                  <a:schemeClr val="accent2"/>
                </a:solidFill>
              </a:rPr>
              <a:t>*f(n)</a:t>
            </a:r>
          </a:p>
          <a:p>
            <a:pPr>
              <a:buFontTx/>
              <a:buNone/>
            </a:pPr>
            <a:endParaRPr lang="en-US" dirty="0">
              <a:solidFill>
                <a:schemeClr val="accent2"/>
              </a:solidFill>
            </a:endParaRPr>
          </a:p>
          <a:p>
            <a:r>
              <a:rPr lang="en-US" dirty="0"/>
              <a:t>This gives </a:t>
            </a:r>
            <a:r>
              <a:rPr lang="en-US" i="1" dirty="0">
                <a:solidFill>
                  <a:schemeClr val="accent2"/>
                </a:solidFill>
              </a:rPr>
              <a:t>upper </a:t>
            </a:r>
            <a:r>
              <a:rPr lang="en-US" dirty="0"/>
              <a:t>and </a:t>
            </a:r>
            <a:r>
              <a:rPr lang="en-US" i="1" dirty="0">
                <a:solidFill>
                  <a:schemeClr val="accent2"/>
                </a:solidFill>
              </a:rPr>
              <a:t>lower bounds</a:t>
            </a:r>
            <a:r>
              <a:rPr lang="en-US" dirty="0"/>
              <a:t> on the amount of work done for all sufficiently large </a:t>
            </a:r>
            <a:r>
              <a:rPr lang="en-US" dirty="0">
                <a:solidFill>
                  <a:schemeClr val="accent2"/>
                </a:solidFill>
              </a:rPr>
              <a:t>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160231" y="429420"/>
            <a:ext cx="10515600" cy="1325563"/>
          </a:xfrm>
        </p:spPr>
        <p:txBody>
          <a:bodyPr/>
          <a:lstStyle/>
          <a:p>
            <a:r>
              <a:rPr lang="en-US" dirty="0"/>
              <a:t>Big-O Notation</a:t>
            </a:r>
          </a:p>
        </p:txBody>
      </p:sp>
      <p:sp>
        <p:nvSpPr>
          <p:cNvPr id="24579" name="Text Box 3"/>
          <p:cNvSpPr txBox="1">
            <a:spLocks noChangeArrowheads="1"/>
          </p:cNvSpPr>
          <p:nvPr/>
        </p:nvSpPr>
        <p:spPr bwMode="auto">
          <a:xfrm>
            <a:off x="2133600" y="1905001"/>
            <a:ext cx="7924800" cy="4151313"/>
          </a:xfrm>
          <a:prstGeom prst="rect">
            <a:avLst/>
          </a:prstGeom>
          <a:noFill/>
          <a:ln w="9525">
            <a:noFill/>
            <a:miter lim="800000"/>
            <a:headEnd/>
            <a:tailEnd/>
          </a:ln>
          <a:effectLst/>
        </p:spPr>
        <p:txBody>
          <a:bodyPr>
            <a:spAutoFit/>
          </a:bodyPr>
          <a:lstStyle/>
          <a:p>
            <a:pPr>
              <a:spcBef>
                <a:spcPct val="50000"/>
              </a:spcBef>
            </a:pPr>
            <a:r>
              <a:rPr lang="en-US" sz="2800" b="1" i="1" dirty="0">
                <a:solidFill>
                  <a:schemeClr val="tx2"/>
                </a:solidFill>
                <a:latin typeface="Arial" charset="0"/>
              </a:rPr>
              <a:t>Example</a:t>
            </a:r>
            <a:r>
              <a:rPr lang="en-US" sz="2800" dirty="0">
                <a:latin typeface="Arial" charset="0"/>
              </a:rPr>
              <a:t>: Brute force method for polynomial evaluation: We chose the highest-order term of the expression </a:t>
            </a:r>
            <a:r>
              <a:rPr lang="en-US" sz="2800" dirty="0">
                <a:solidFill>
                  <a:schemeClr val="accent2"/>
                </a:solidFill>
                <a:latin typeface="Arial" charset="0"/>
              </a:rPr>
              <a:t>T(n) = n</a:t>
            </a:r>
            <a:r>
              <a:rPr lang="en-US" sz="2800" baseline="30000" dirty="0">
                <a:solidFill>
                  <a:schemeClr val="accent2"/>
                </a:solidFill>
                <a:latin typeface="Arial" charset="0"/>
              </a:rPr>
              <a:t>2</a:t>
            </a:r>
            <a:r>
              <a:rPr lang="en-US" sz="2800" dirty="0">
                <a:solidFill>
                  <a:schemeClr val="accent2"/>
                </a:solidFill>
                <a:latin typeface="Arial" charset="0"/>
              </a:rPr>
              <a:t>/2 + n/2</a:t>
            </a:r>
            <a:r>
              <a:rPr lang="en-US" sz="2800" dirty="0">
                <a:latin typeface="Arial" charset="0"/>
              </a:rPr>
              <a:t>, with a coefficient of </a:t>
            </a:r>
            <a:r>
              <a:rPr lang="en-US" sz="2800" dirty="0">
                <a:solidFill>
                  <a:schemeClr val="accent2"/>
                </a:solidFill>
                <a:latin typeface="Arial" charset="0"/>
              </a:rPr>
              <a:t>1</a:t>
            </a:r>
            <a:r>
              <a:rPr lang="en-US" sz="2800" dirty="0">
                <a:latin typeface="Arial" charset="0"/>
              </a:rPr>
              <a:t>, so that </a:t>
            </a:r>
            <a:r>
              <a:rPr lang="en-US" sz="2800" dirty="0">
                <a:solidFill>
                  <a:schemeClr val="accent2"/>
                </a:solidFill>
                <a:latin typeface="Arial" charset="0"/>
              </a:rPr>
              <a:t>f(n) = n</a:t>
            </a:r>
            <a:r>
              <a:rPr lang="en-US" sz="2800" baseline="30000" dirty="0">
                <a:solidFill>
                  <a:schemeClr val="accent2"/>
                </a:solidFill>
                <a:latin typeface="Arial" charset="0"/>
              </a:rPr>
              <a:t>2</a:t>
            </a:r>
            <a:r>
              <a:rPr lang="en-US" sz="2800" dirty="0">
                <a:latin typeface="Arial" charset="0"/>
              </a:rPr>
              <a:t>.</a:t>
            </a:r>
          </a:p>
          <a:p>
            <a:pPr>
              <a:spcBef>
                <a:spcPct val="50000"/>
              </a:spcBef>
            </a:pPr>
            <a:r>
              <a:rPr lang="en-US" sz="2800" dirty="0">
                <a:solidFill>
                  <a:schemeClr val="accent2"/>
                </a:solidFill>
                <a:latin typeface="Arial" charset="0"/>
              </a:rPr>
              <a:t>T(n)/n</a:t>
            </a:r>
            <a:r>
              <a:rPr lang="en-US" sz="2800" baseline="30000" dirty="0">
                <a:solidFill>
                  <a:schemeClr val="accent2"/>
                </a:solidFill>
                <a:latin typeface="Arial" charset="0"/>
              </a:rPr>
              <a:t>2</a:t>
            </a:r>
            <a:r>
              <a:rPr lang="en-US" sz="2800" dirty="0">
                <a:latin typeface="Arial" charset="0"/>
              </a:rPr>
              <a:t> approaches </a:t>
            </a:r>
            <a:r>
              <a:rPr lang="en-US" sz="2800" dirty="0">
                <a:solidFill>
                  <a:schemeClr val="accent2"/>
                </a:solidFill>
                <a:latin typeface="Arial" charset="0"/>
              </a:rPr>
              <a:t>1/2</a:t>
            </a:r>
            <a:r>
              <a:rPr lang="en-US" sz="2800" dirty="0">
                <a:latin typeface="Arial" charset="0"/>
              </a:rPr>
              <a:t> for large </a:t>
            </a:r>
            <a:r>
              <a:rPr lang="en-US" sz="2800" dirty="0">
                <a:solidFill>
                  <a:schemeClr val="accent2"/>
                </a:solidFill>
                <a:latin typeface="Arial" charset="0"/>
              </a:rPr>
              <a:t>n</a:t>
            </a:r>
            <a:r>
              <a:rPr lang="en-US" sz="2800" dirty="0">
                <a:latin typeface="Arial" charset="0"/>
              </a:rPr>
              <a:t>, so </a:t>
            </a:r>
            <a:r>
              <a:rPr lang="en-US" sz="2800" dirty="0">
                <a:solidFill>
                  <a:schemeClr val="accent2"/>
                </a:solidFill>
                <a:latin typeface="Arial" charset="0"/>
              </a:rPr>
              <a:t>T(n)</a:t>
            </a:r>
            <a:r>
              <a:rPr lang="en-US" sz="2800" dirty="0">
                <a:latin typeface="Arial" charset="0"/>
              </a:rPr>
              <a:t> is approximately </a:t>
            </a:r>
            <a:r>
              <a:rPr lang="en-US" sz="2800" dirty="0">
                <a:solidFill>
                  <a:schemeClr val="accent2"/>
                </a:solidFill>
                <a:latin typeface="Arial" charset="0"/>
              </a:rPr>
              <a:t>n</a:t>
            </a:r>
            <a:r>
              <a:rPr lang="en-US" sz="2800" baseline="30000" dirty="0">
                <a:solidFill>
                  <a:schemeClr val="accent2"/>
                </a:solidFill>
                <a:latin typeface="Arial" charset="0"/>
              </a:rPr>
              <a:t>2</a:t>
            </a:r>
            <a:r>
              <a:rPr lang="en-US" sz="2800" dirty="0">
                <a:solidFill>
                  <a:schemeClr val="accent2"/>
                </a:solidFill>
                <a:latin typeface="Arial" charset="0"/>
              </a:rPr>
              <a:t>/2</a:t>
            </a:r>
            <a:r>
              <a:rPr lang="en-US" sz="2800" dirty="0">
                <a:latin typeface="Arial" charset="0"/>
              </a:rPr>
              <a:t>.</a:t>
            </a:r>
          </a:p>
          <a:p>
            <a:pPr>
              <a:spcBef>
                <a:spcPct val="50000"/>
              </a:spcBef>
            </a:pPr>
            <a:r>
              <a:rPr lang="en-US" sz="2800" dirty="0">
                <a:solidFill>
                  <a:schemeClr val="accent2"/>
                </a:solidFill>
                <a:latin typeface="Arial" charset="0"/>
              </a:rPr>
              <a:t>         n</a:t>
            </a:r>
            <a:r>
              <a:rPr lang="en-US" sz="2800" baseline="30000" dirty="0">
                <a:solidFill>
                  <a:schemeClr val="accent2"/>
                </a:solidFill>
                <a:latin typeface="Arial" charset="0"/>
              </a:rPr>
              <a:t>2</a:t>
            </a:r>
            <a:r>
              <a:rPr lang="en-US" sz="2800" dirty="0">
                <a:solidFill>
                  <a:schemeClr val="accent2"/>
                </a:solidFill>
                <a:latin typeface="Arial" charset="0"/>
              </a:rPr>
              <a:t>/2 &lt;= T(n) &lt;= n</a:t>
            </a:r>
            <a:r>
              <a:rPr lang="en-US" sz="2800" baseline="30000" dirty="0">
                <a:solidFill>
                  <a:schemeClr val="accent2"/>
                </a:solidFill>
                <a:latin typeface="Arial" charset="0"/>
              </a:rPr>
              <a:t>2</a:t>
            </a:r>
            <a:r>
              <a:rPr lang="en-US" sz="2800" dirty="0">
                <a:latin typeface="Arial" charset="0"/>
              </a:rPr>
              <a:t> </a:t>
            </a:r>
          </a:p>
          <a:p>
            <a:pPr>
              <a:spcBef>
                <a:spcPct val="50000"/>
              </a:spcBef>
            </a:pPr>
            <a:r>
              <a:rPr lang="en-US" sz="2800" dirty="0">
                <a:latin typeface="Arial" charset="0"/>
              </a:rPr>
              <a:t>         so </a:t>
            </a:r>
            <a:r>
              <a:rPr lang="en-US" sz="2800" dirty="0">
                <a:solidFill>
                  <a:schemeClr val="accent2"/>
                </a:solidFill>
                <a:latin typeface="Arial" charset="0"/>
              </a:rPr>
              <a:t>T(n)</a:t>
            </a:r>
            <a:r>
              <a:rPr lang="en-US" sz="2800" dirty="0">
                <a:latin typeface="Arial" charset="0"/>
              </a:rPr>
              <a:t> is </a:t>
            </a:r>
            <a:r>
              <a:rPr lang="en-US" sz="2800" dirty="0">
                <a:solidFill>
                  <a:schemeClr val="accent2"/>
                </a:solidFill>
                <a:latin typeface="Arial" charset="0"/>
              </a:rPr>
              <a:t>O(n</a:t>
            </a:r>
            <a:r>
              <a:rPr lang="en-US" sz="2800" baseline="30000" dirty="0">
                <a:solidFill>
                  <a:schemeClr val="accent2"/>
                </a:solidFill>
                <a:latin typeface="Arial" charset="0"/>
              </a:rPr>
              <a:t>2</a:t>
            </a:r>
            <a:r>
              <a:rPr lang="en-US" sz="2800" dirty="0">
                <a:solidFill>
                  <a:schemeClr val="accent2"/>
                </a:solidFill>
                <a:latin typeface="Arial" charset="0"/>
              </a:rPr>
              <a:t>)</a:t>
            </a:r>
            <a:r>
              <a:rPr lang="en-US" sz="2800" dirty="0">
                <a:latin typeface="Arial" charset="0"/>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036940" y="439737"/>
            <a:ext cx="10515600" cy="1325563"/>
          </a:xfrm>
        </p:spPr>
        <p:txBody>
          <a:bodyPr/>
          <a:lstStyle/>
          <a:p>
            <a:r>
              <a:rPr lang="en-US" dirty="0"/>
              <a:t>Big-O Notation</a:t>
            </a:r>
          </a:p>
        </p:txBody>
      </p:sp>
      <p:sp>
        <p:nvSpPr>
          <p:cNvPr id="25603" name="Rectangle 3"/>
          <p:cNvSpPr>
            <a:spLocks noGrp="1" noChangeArrowheads="1"/>
          </p:cNvSpPr>
          <p:nvPr>
            <p:ph type="body" idx="1"/>
          </p:nvPr>
        </p:nvSpPr>
        <p:spPr>
          <a:xfrm>
            <a:off x="639460" y="1620035"/>
            <a:ext cx="10515600" cy="4351338"/>
          </a:xfrm>
        </p:spPr>
        <p:txBody>
          <a:bodyPr/>
          <a:lstStyle/>
          <a:p>
            <a:r>
              <a:rPr lang="en-US" dirty="0"/>
              <a:t>We want an easily recognized elementary function to describe the performance of the algorithm, so we use the </a:t>
            </a:r>
            <a:r>
              <a:rPr lang="en-US" i="1" dirty="0">
                <a:solidFill>
                  <a:schemeClr val="accent2"/>
                </a:solidFill>
              </a:rPr>
              <a:t>dominant term</a:t>
            </a:r>
            <a:r>
              <a:rPr lang="en-US" dirty="0"/>
              <a:t> of </a:t>
            </a:r>
            <a:r>
              <a:rPr lang="en-US" dirty="0">
                <a:solidFill>
                  <a:schemeClr val="accent2"/>
                </a:solidFill>
              </a:rPr>
              <a:t>T(n)</a:t>
            </a:r>
            <a:r>
              <a:rPr lang="en-US" dirty="0"/>
              <a:t>: it determines the basic </a:t>
            </a:r>
            <a:r>
              <a:rPr lang="en-US" i="1" dirty="0">
                <a:solidFill>
                  <a:schemeClr val="accent2"/>
                </a:solidFill>
              </a:rPr>
              <a:t>shape</a:t>
            </a:r>
            <a:r>
              <a:rPr lang="en-US" dirty="0"/>
              <a:t> of the function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944473" y="439737"/>
            <a:ext cx="10515600" cy="1325563"/>
          </a:xfrm>
        </p:spPr>
        <p:txBody>
          <a:bodyPr/>
          <a:lstStyle/>
          <a:p>
            <a:r>
              <a:rPr lang="en-US" dirty="0"/>
              <a:t>Worst Case vs. Average Case</a:t>
            </a:r>
          </a:p>
        </p:txBody>
      </p:sp>
      <p:sp>
        <p:nvSpPr>
          <p:cNvPr id="26627" name="Rectangle 3"/>
          <p:cNvSpPr>
            <a:spLocks noGrp="1" noChangeArrowheads="1"/>
          </p:cNvSpPr>
          <p:nvPr>
            <p:ph type="body" idx="1"/>
          </p:nvPr>
        </p:nvSpPr>
        <p:spPr>
          <a:xfrm>
            <a:off x="731927" y="1578938"/>
            <a:ext cx="10515600" cy="4351338"/>
          </a:xfrm>
        </p:spPr>
        <p:txBody>
          <a:bodyPr/>
          <a:lstStyle/>
          <a:p>
            <a:r>
              <a:rPr lang="en-US" i="1" dirty="0">
                <a:solidFill>
                  <a:schemeClr val="accent2"/>
                </a:solidFill>
              </a:rPr>
              <a:t>Worst case analysis</a:t>
            </a:r>
            <a:r>
              <a:rPr lang="en-US" dirty="0"/>
              <a:t> is used to find an upper bound on algorithm performance for large problems (large </a:t>
            </a:r>
            <a:r>
              <a:rPr lang="en-US" dirty="0">
                <a:solidFill>
                  <a:schemeClr val="accent2"/>
                </a:solidFill>
              </a:rPr>
              <a:t>n</a:t>
            </a:r>
            <a:r>
              <a:rPr lang="en-US" dirty="0"/>
              <a:t>)</a:t>
            </a:r>
          </a:p>
          <a:p>
            <a:r>
              <a:rPr lang="en-US" i="1" dirty="0">
                <a:solidFill>
                  <a:schemeClr val="accent2"/>
                </a:solidFill>
              </a:rPr>
              <a:t>Average case analysis</a:t>
            </a:r>
            <a:r>
              <a:rPr lang="en-US" dirty="0"/>
              <a:t> determines the average (or </a:t>
            </a:r>
            <a:r>
              <a:rPr lang="en-US" i="1" dirty="0">
                <a:solidFill>
                  <a:schemeClr val="accent2"/>
                </a:solidFill>
              </a:rPr>
              <a:t>expected</a:t>
            </a:r>
            <a:r>
              <a:rPr lang="en-US" dirty="0"/>
              <a:t>) performance</a:t>
            </a:r>
          </a:p>
          <a:p>
            <a:r>
              <a:rPr lang="en-US" dirty="0"/>
              <a:t>Worst case time complexity is usually simpler to work out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7F23831-D732-4864-B8E4-4EB8C55BE258}"/>
              </a:ext>
            </a:extLst>
          </p:cNvPr>
          <p:cNvSpPr txBox="1">
            <a:spLocks/>
          </p:cNvSpPr>
          <p:nvPr/>
        </p:nvSpPr>
        <p:spPr>
          <a:xfrm>
            <a:off x="1813819" y="387843"/>
            <a:ext cx="4629785" cy="452120"/>
          </a:xfrm>
          <a:prstGeom prst="rect">
            <a:avLst/>
          </a:prstGeom>
        </p:spPr>
        <p:txBody>
          <a:bodyPr vert="horz" wrap="square" lIns="0" tIns="12065" rIns="0" bIns="0" rtlCol="0">
            <a:spAutoFit/>
          </a:bodyPr>
          <a:lstStyle>
            <a:lvl1pPr>
              <a:defRPr sz="4000" b="0" i="0">
                <a:solidFill>
                  <a:srgbClr val="FF0066"/>
                </a:solidFill>
                <a:latin typeface="Trebuchet MS"/>
                <a:ea typeface="+mj-ea"/>
                <a:cs typeface="Trebuchet MS"/>
              </a:defRPr>
            </a:lvl1pPr>
          </a:lstStyle>
          <a:p>
            <a:pPr marL="12700">
              <a:spcBef>
                <a:spcPts val="95"/>
              </a:spcBef>
              <a:defRPr/>
            </a:pPr>
            <a:r>
              <a:rPr lang="en-US" sz="2800" b="1" i="1" kern="0" spc="-5" dirty="0">
                <a:solidFill>
                  <a:srgbClr val="FF0000"/>
                </a:solidFill>
              </a:rPr>
              <a:t>Constant </a:t>
            </a:r>
            <a:r>
              <a:rPr lang="en-US" sz="2800" b="1" i="1" kern="0" spc="-10" dirty="0">
                <a:solidFill>
                  <a:srgbClr val="FF0000"/>
                </a:solidFill>
              </a:rPr>
              <a:t>Space</a:t>
            </a:r>
            <a:r>
              <a:rPr lang="en-US" sz="2800" b="1" i="1" kern="0" spc="-20" dirty="0">
                <a:solidFill>
                  <a:srgbClr val="FF0000"/>
                </a:solidFill>
              </a:rPr>
              <a:t> </a:t>
            </a:r>
            <a:r>
              <a:rPr lang="en-US" sz="2800" b="1" i="1" kern="0" spc="-5" dirty="0">
                <a:solidFill>
                  <a:srgbClr val="FF0000"/>
                </a:solidFill>
              </a:rPr>
              <a:t>Complexity</a:t>
            </a:r>
            <a:endParaRPr lang="en-US" sz="2800" kern="0" dirty="0">
              <a:solidFill>
                <a:srgbClr val="FF0000"/>
              </a:solidFill>
            </a:endParaRPr>
          </a:p>
        </p:txBody>
      </p:sp>
      <p:sp>
        <p:nvSpPr>
          <p:cNvPr id="3" name="object 3">
            <a:extLst>
              <a:ext uri="{FF2B5EF4-FFF2-40B4-BE49-F238E27FC236}">
                <a16:creationId xmlns:a16="http://schemas.microsoft.com/office/drawing/2014/main" id="{45EBCE95-1791-4AE8-BB4B-B2C955FF4F74}"/>
              </a:ext>
            </a:extLst>
          </p:cNvPr>
          <p:cNvSpPr txBox="1"/>
          <p:nvPr/>
        </p:nvSpPr>
        <p:spPr>
          <a:xfrm>
            <a:off x="2531236" y="1915561"/>
            <a:ext cx="2642870" cy="1739900"/>
          </a:xfrm>
          <a:prstGeom prst="rect">
            <a:avLst/>
          </a:prstGeom>
        </p:spPr>
        <p:txBody>
          <a:bodyPr vert="horz" wrap="square" lIns="0" tIns="105410" rIns="0" bIns="0" rtlCol="0">
            <a:spAutoFit/>
          </a:bodyPr>
          <a:lstStyle/>
          <a:p>
            <a:pPr marL="12700">
              <a:spcBef>
                <a:spcPts val="830"/>
              </a:spcBef>
            </a:pPr>
            <a:r>
              <a:rPr sz="2200" dirty="0">
                <a:latin typeface="Consolas"/>
                <a:cs typeface="Consolas"/>
              </a:rPr>
              <a:t>int square(int</a:t>
            </a:r>
            <a:r>
              <a:rPr sz="2200" spc="-60" dirty="0">
                <a:latin typeface="Consolas"/>
                <a:cs typeface="Consolas"/>
              </a:rPr>
              <a:t> </a:t>
            </a:r>
            <a:r>
              <a:rPr sz="2200" spc="-5" dirty="0">
                <a:latin typeface="Consolas"/>
                <a:cs typeface="Consolas"/>
              </a:rPr>
              <a:t>a)</a:t>
            </a:r>
            <a:endParaRPr sz="2200" dirty="0">
              <a:latin typeface="Consolas"/>
              <a:cs typeface="Consolas"/>
            </a:endParaRPr>
          </a:p>
          <a:p>
            <a:pPr marL="12700">
              <a:spcBef>
                <a:spcPts val="730"/>
              </a:spcBef>
            </a:pPr>
            <a:r>
              <a:rPr sz="2200" spc="-5" dirty="0">
                <a:latin typeface="Consolas"/>
                <a:cs typeface="Consolas"/>
              </a:rPr>
              <a:t>{</a:t>
            </a:r>
            <a:endParaRPr sz="2200" dirty="0">
              <a:latin typeface="Consolas"/>
              <a:cs typeface="Consolas"/>
            </a:endParaRPr>
          </a:p>
          <a:p>
            <a:pPr marL="927100">
              <a:spcBef>
                <a:spcPts val="735"/>
              </a:spcBef>
            </a:pPr>
            <a:r>
              <a:rPr sz="2200" dirty="0">
                <a:latin typeface="Consolas"/>
                <a:cs typeface="Consolas"/>
              </a:rPr>
              <a:t>return</a:t>
            </a:r>
            <a:r>
              <a:rPr sz="2200" spc="-75" dirty="0">
                <a:latin typeface="Consolas"/>
                <a:cs typeface="Consolas"/>
              </a:rPr>
              <a:t> </a:t>
            </a:r>
            <a:r>
              <a:rPr sz="2200" spc="-5" dirty="0">
                <a:latin typeface="Consolas"/>
                <a:cs typeface="Consolas"/>
              </a:rPr>
              <a:t>a*a;</a:t>
            </a:r>
            <a:endParaRPr sz="2200" dirty="0">
              <a:latin typeface="Consolas"/>
              <a:cs typeface="Consolas"/>
            </a:endParaRPr>
          </a:p>
          <a:p>
            <a:pPr marL="12700">
              <a:spcBef>
                <a:spcPts val="745"/>
              </a:spcBef>
            </a:pPr>
            <a:r>
              <a:rPr sz="2200" spc="-5" dirty="0">
                <a:latin typeface="Consolas"/>
                <a:cs typeface="Consolas"/>
              </a:rPr>
              <a:t>}</a:t>
            </a:r>
            <a:endParaRPr sz="2200" dirty="0">
              <a:latin typeface="Consolas"/>
              <a:cs typeface="Consolas"/>
            </a:endParaRPr>
          </a:p>
        </p:txBody>
      </p:sp>
      <p:sp>
        <p:nvSpPr>
          <p:cNvPr id="4" name="object 4">
            <a:extLst>
              <a:ext uri="{FF2B5EF4-FFF2-40B4-BE49-F238E27FC236}">
                <a16:creationId xmlns:a16="http://schemas.microsoft.com/office/drawing/2014/main" id="{92FAEABC-58DA-4828-9ABB-855EBD8DFC5B}"/>
              </a:ext>
            </a:extLst>
          </p:cNvPr>
          <p:cNvSpPr txBox="1"/>
          <p:nvPr/>
        </p:nvSpPr>
        <p:spPr>
          <a:xfrm>
            <a:off x="2185799" y="4109774"/>
            <a:ext cx="7367089" cy="973343"/>
          </a:xfrm>
          <a:prstGeom prst="rect">
            <a:avLst/>
          </a:prstGeom>
        </p:spPr>
        <p:txBody>
          <a:bodyPr vert="horz" wrap="square" lIns="0" tIns="49530" rIns="0" bIns="0" rtlCol="0">
            <a:spAutoFit/>
          </a:bodyPr>
          <a:lstStyle/>
          <a:p>
            <a:pPr marL="12700" marR="5080">
              <a:lnSpc>
                <a:spcPts val="2380"/>
              </a:lnSpc>
              <a:spcBef>
                <a:spcPts val="390"/>
              </a:spcBef>
            </a:pPr>
            <a:r>
              <a:rPr sz="2200" b="1" spc="-5" dirty="0">
                <a:solidFill>
                  <a:srgbClr val="006FC0"/>
                </a:solidFill>
                <a:latin typeface="Trebuchet MS"/>
                <a:cs typeface="Trebuchet MS"/>
              </a:rPr>
              <a:t>If any algorithm </a:t>
            </a:r>
            <a:r>
              <a:rPr sz="2200" b="1" spc="-10" dirty="0">
                <a:solidFill>
                  <a:srgbClr val="006FC0"/>
                </a:solidFill>
                <a:latin typeface="Trebuchet MS"/>
                <a:cs typeface="Trebuchet MS"/>
              </a:rPr>
              <a:t>requires </a:t>
            </a:r>
            <a:r>
              <a:rPr sz="2200" b="1" spc="-5" dirty="0">
                <a:solidFill>
                  <a:srgbClr val="006FC0"/>
                </a:solidFill>
                <a:latin typeface="Trebuchet MS"/>
                <a:cs typeface="Trebuchet MS"/>
              </a:rPr>
              <a:t>a fixed amount of space for all input values </a:t>
            </a:r>
            <a:r>
              <a:rPr sz="2200" b="1" spc="-10" dirty="0">
                <a:solidFill>
                  <a:srgbClr val="006FC0"/>
                </a:solidFill>
                <a:latin typeface="Trebuchet MS"/>
                <a:cs typeface="Trebuchet MS"/>
              </a:rPr>
              <a:t>then that  </a:t>
            </a:r>
            <a:r>
              <a:rPr sz="2200" b="1" spc="-5" dirty="0">
                <a:solidFill>
                  <a:srgbClr val="006FC0"/>
                </a:solidFill>
                <a:latin typeface="Trebuchet MS"/>
                <a:cs typeface="Trebuchet MS"/>
              </a:rPr>
              <a:t>space complexity is said to </a:t>
            </a:r>
            <a:r>
              <a:rPr sz="2200" b="1" spc="-10" dirty="0">
                <a:solidFill>
                  <a:srgbClr val="006FC0"/>
                </a:solidFill>
                <a:latin typeface="Trebuchet MS"/>
                <a:cs typeface="Trebuchet MS"/>
              </a:rPr>
              <a:t>be </a:t>
            </a:r>
            <a:r>
              <a:rPr sz="2200" b="1" spc="-5" dirty="0">
                <a:solidFill>
                  <a:srgbClr val="006FC0"/>
                </a:solidFill>
                <a:latin typeface="Trebuchet MS"/>
                <a:cs typeface="Trebuchet MS"/>
              </a:rPr>
              <a:t>Constant Space</a:t>
            </a:r>
            <a:r>
              <a:rPr sz="2200" b="1" spc="120" dirty="0">
                <a:solidFill>
                  <a:srgbClr val="006FC0"/>
                </a:solidFill>
                <a:latin typeface="Trebuchet MS"/>
                <a:cs typeface="Trebuchet MS"/>
              </a:rPr>
              <a:t> </a:t>
            </a:r>
            <a:r>
              <a:rPr sz="2200" b="1" spc="-5" dirty="0">
                <a:solidFill>
                  <a:srgbClr val="006FC0"/>
                </a:solidFill>
                <a:latin typeface="Trebuchet MS"/>
                <a:cs typeface="Trebuchet MS"/>
              </a:rPr>
              <a:t>Complexity</a:t>
            </a:r>
            <a:endParaRPr sz="2200" dirty="0">
              <a:solidFill>
                <a:prstClr val="black"/>
              </a:solidFill>
              <a:latin typeface="Trebuchet MS"/>
              <a:cs typeface="Trebuchet MS"/>
            </a:endParaRPr>
          </a:p>
        </p:txBody>
      </p:sp>
    </p:spTree>
    <p:extLst>
      <p:ext uri="{BB962C8B-B14F-4D97-AF65-F5344CB8AC3E}">
        <p14:creationId xmlns:p14="http://schemas.microsoft.com/office/powerpoint/2010/main" val="1421360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066800" y="388144"/>
            <a:ext cx="10515600" cy="1325563"/>
          </a:xfrm>
        </p:spPr>
        <p:txBody>
          <a:bodyPr/>
          <a:lstStyle/>
          <a:p>
            <a:r>
              <a:rPr lang="en-US" dirty="0"/>
              <a:t>Big-O Analysis in General</a:t>
            </a:r>
          </a:p>
        </p:txBody>
      </p:sp>
      <p:sp>
        <p:nvSpPr>
          <p:cNvPr id="41987" name="Rectangle 3"/>
          <p:cNvSpPr>
            <a:spLocks noGrp="1" noChangeArrowheads="1"/>
          </p:cNvSpPr>
          <p:nvPr>
            <p:ph type="body" idx="1"/>
          </p:nvPr>
        </p:nvSpPr>
        <p:spPr>
          <a:xfrm>
            <a:off x="1151562" y="1333499"/>
            <a:ext cx="7772400" cy="2514600"/>
          </a:xfrm>
        </p:spPr>
        <p:txBody>
          <a:bodyPr/>
          <a:lstStyle/>
          <a:p>
            <a:pPr>
              <a:lnSpc>
                <a:spcPct val="90000"/>
              </a:lnSpc>
            </a:pPr>
            <a:r>
              <a:rPr lang="en-US" dirty="0"/>
              <a:t>With </a:t>
            </a:r>
            <a:r>
              <a:rPr lang="en-US" i="1" dirty="0">
                <a:solidFill>
                  <a:schemeClr val="accent2"/>
                </a:solidFill>
              </a:rPr>
              <a:t>independent</a:t>
            </a:r>
            <a:r>
              <a:rPr lang="en-US" dirty="0"/>
              <a:t> nested loops: The number of iterations of the inner loop is independent of the number of iterations of the outer loop</a:t>
            </a:r>
          </a:p>
          <a:p>
            <a:pPr>
              <a:lnSpc>
                <a:spcPct val="90000"/>
              </a:lnSpc>
            </a:pPr>
            <a:r>
              <a:rPr lang="en-US" i="1" dirty="0">
                <a:solidFill>
                  <a:schemeClr val="accent2"/>
                </a:solidFill>
              </a:rPr>
              <a:t>Example</a:t>
            </a:r>
            <a:r>
              <a:rPr lang="en-US" dirty="0"/>
              <a:t>:</a:t>
            </a:r>
          </a:p>
        </p:txBody>
      </p:sp>
      <p:sp>
        <p:nvSpPr>
          <p:cNvPr id="41988" name="Text Box 4"/>
          <p:cNvSpPr txBox="1">
            <a:spLocks noChangeArrowheads="1"/>
          </p:cNvSpPr>
          <p:nvPr/>
        </p:nvSpPr>
        <p:spPr bwMode="auto">
          <a:xfrm>
            <a:off x="1540267" y="3556570"/>
            <a:ext cx="3810000" cy="1790700"/>
          </a:xfrm>
          <a:prstGeom prst="rect">
            <a:avLst/>
          </a:prstGeom>
          <a:solidFill>
            <a:schemeClr val="accent1"/>
          </a:solidFill>
          <a:ln w="22225">
            <a:solidFill>
              <a:schemeClr val="tx1"/>
            </a:solidFill>
            <a:miter lim="800000"/>
            <a:headEnd/>
            <a:tailEnd/>
          </a:ln>
          <a:effectLst/>
        </p:spPr>
        <p:txBody>
          <a:bodyPr>
            <a:spAutoFit/>
          </a:bodyPr>
          <a:lstStyle/>
          <a:p>
            <a:pPr>
              <a:spcBef>
                <a:spcPct val="50000"/>
              </a:spcBef>
            </a:pPr>
            <a:r>
              <a:rPr lang="en-US" sz="2000" dirty="0">
                <a:latin typeface="Arial" charset="0"/>
              </a:rPr>
              <a:t> int x = 0;</a:t>
            </a:r>
          </a:p>
          <a:p>
            <a:pPr>
              <a:spcBef>
                <a:spcPct val="50000"/>
              </a:spcBef>
            </a:pPr>
            <a:r>
              <a:rPr lang="en-US" sz="2000" dirty="0">
                <a:latin typeface="Arial" charset="0"/>
              </a:rPr>
              <a:t> for ( int j = 1; j &lt;= n/2; </a:t>
            </a:r>
            <a:r>
              <a:rPr lang="en-US" sz="2000" dirty="0" err="1">
                <a:latin typeface="Arial" charset="0"/>
              </a:rPr>
              <a:t>j++</a:t>
            </a:r>
            <a:r>
              <a:rPr lang="en-US" sz="2000" dirty="0">
                <a:latin typeface="Arial" charset="0"/>
              </a:rPr>
              <a:t> )</a:t>
            </a:r>
          </a:p>
          <a:p>
            <a:pPr>
              <a:spcBef>
                <a:spcPct val="50000"/>
              </a:spcBef>
            </a:pPr>
            <a:r>
              <a:rPr lang="en-US" sz="2000" dirty="0">
                <a:latin typeface="Arial" charset="0"/>
              </a:rPr>
              <a:t>     for ( int k = 1; k &lt;= n*n; k++ )</a:t>
            </a:r>
          </a:p>
          <a:p>
            <a:pPr>
              <a:spcBef>
                <a:spcPct val="50000"/>
              </a:spcBef>
            </a:pPr>
            <a:r>
              <a:rPr lang="en-US" sz="2000" dirty="0">
                <a:latin typeface="Arial" charset="0"/>
              </a:rPr>
              <a:t>         x = x + j + k;</a:t>
            </a:r>
          </a:p>
        </p:txBody>
      </p:sp>
      <p:sp>
        <p:nvSpPr>
          <p:cNvPr id="41989" name="Text Box 5"/>
          <p:cNvSpPr txBox="1">
            <a:spLocks noChangeArrowheads="1"/>
          </p:cNvSpPr>
          <p:nvPr/>
        </p:nvSpPr>
        <p:spPr bwMode="auto">
          <a:xfrm>
            <a:off x="6324600" y="4267201"/>
            <a:ext cx="3657600" cy="1920875"/>
          </a:xfrm>
          <a:prstGeom prst="rect">
            <a:avLst/>
          </a:prstGeom>
          <a:noFill/>
          <a:ln w="9525">
            <a:noFill/>
            <a:miter lim="800000"/>
            <a:headEnd/>
            <a:tailEnd/>
          </a:ln>
          <a:effectLst/>
        </p:spPr>
        <p:txBody>
          <a:bodyPr>
            <a:spAutoFit/>
          </a:bodyPr>
          <a:lstStyle/>
          <a:p>
            <a:pPr>
              <a:spcBef>
                <a:spcPct val="50000"/>
              </a:spcBef>
            </a:pPr>
            <a:r>
              <a:rPr lang="en-US" sz="2000">
                <a:latin typeface="Arial" charset="0"/>
              </a:rPr>
              <a:t>Outer loop executes </a:t>
            </a:r>
            <a:r>
              <a:rPr lang="en-US" sz="2000">
                <a:solidFill>
                  <a:schemeClr val="accent2"/>
                </a:solidFill>
                <a:latin typeface="Arial" charset="0"/>
              </a:rPr>
              <a:t>n/2</a:t>
            </a:r>
            <a:r>
              <a:rPr lang="en-US" sz="2000">
                <a:latin typeface="Arial" charset="0"/>
              </a:rPr>
              <a:t> times. For each of those times, inner loop executes </a:t>
            </a:r>
            <a:r>
              <a:rPr lang="en-US" sz="2000">
                <a:solidFill>
                  <a:schemeClr val="accent2"/>
                </a:solidFill>
                <a:latin typeface="Arial" charset="0"/>
              </a:rPr>
              <a:t>n</a:t>
            </a:r>
            <a:r>
              <a:rPr lang="en-US" sz="2000" baseline="30000">
                <a:solidFill>
                  <a:schemeClr val="accent2"/>
                </a:solidFill>
                <a:latin typeface="Arial" charset="0"/>
              </a:rPr>
              <a:t>2</a:t>
            </a:r>
            <a:r>
              <a:rPr lang="en-US" sz="2000">
                <a:latin typeface="Arial" charset="0"/>
              </a:rPr>
              <a:t> times, so the body of the inner loop is executed </a:t>
            </a:r>
            <a:r>
              <a:rPr lang="en-US" sz="2000">
                <a:solidFill>
                  <a:schemeClr val="accent2"/>
                </a:solidFill>
                <a:latin typeface="Arial" charset="0"/>
              </a:rPr>
              <a:t>(n/2)*n</a:t>
            </a:r>
            <a:r>
              <a:rPr lang="en-US" sz="2000" baseline="30000">
                <a:solidFill>
                  <a:schemeClr val="accent2"/>
                </a:solidFill>
                <a:latin typeface="Arial" charset="0"/>
              </a:rPr>
              <a:t>2</a:t>
            </a:r>
            <a:r>
              <a:rPr lang="en-US" sz="2000">
                <a:solidFill>
                  <a:schemeClr val="accent2"/>
                </a:solidFill>
                <a:latin typeface="Arial" charset="0"/>
              </a:rPr>
              <a:t> = n</a:t>
            </a:r>
            <a:r>
              <a:rPr lang="en-US" sz="2000" baseline="30000">
                <a:solidFill>
                  <a:schemeClr val="accent2"/>
                </a:solidFill>
                <a:latin typeface="Arial" charset="0"/>
              </a:rPr>
              <a:t>3</a:t>
            </a:r>
            <a:r>
              <a:rPr lang="en-US" sz="2000">
                <a:solidFill>
                  <a:schemeClr val="accent2"/>
                </a:solidFill>
                <a:latin typeface="Arial" charset="0"/>
              </a:rPr>
              <a:t>/2</a:t>
            </a:r>
            <a:r>
              <a:rPr lang="en-US" sz="2000">
                <a:latin typeface="Arial" charset="0"/>
              </a:rPr>
              <a:t> times. The algorithm is </a:t>
            </a:r>
            <a:r>
              <a:rPr lang="en-US" sz="2000">
                <a:solidFill>
                  <a:schemeClr val="accent2"/>
                </a:solidFill>
                <a:latin typeface="Arial" charset="0"/>
              </a:rPr>
              <a:t>O(n</a:t>
            </a:r>
            <a:r>
              <a:rPr lang="en-US" sz="2000" baseline="30000">
                <a:solidFill>
                  <a:schemeClr val="accent2"/>
                </a:solidFill>
                <a:latin typeface="Arial" charset="0"/>
              </a:rPr>
              <a:t>3</a:t>
            </a:r>
            <a:r>
              <a:rPr lang="en-US" sz="2000">
                <a:solidFill>
                  <a:schemeClr val="accent2"/>
                </a:solidFill>
                <a:latin typeface="Arial" charset="0"/>
              </a:rPr>
              <a:t>) </a:t>
            </a:r>
            <a:r>
              <a:rPr lang="en-US" sz="2000">
                <a:latin typeface="Arial" charset="0"/>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458181" y="406881"/>
            <a:ext cx="10515600" cy="1325563"/>
          </a:xfrm>
        </p:spPr>
        <p:txBody>
          <a:bodyPr/>
          <a:lstStyle/>
          <a:p>
            <a:r>
              <a:rPr lang="en-US" dirty="0"/>
              <a:t>Big-O Analysis in General</a:t>
            </a:r>
          </a:p>
        </p:txBody>
      </p:sp>
      <p:sp>
        <p:nvSpPr>
          <p:cNvPr id="43011" name="Rectangle 3"/>
          <p:cNvSpPr>
            <a:spLocks noGrp="1" noChangeArrowheads="1"/>
          </p:cNvSpPr>
          <p:nvPr>
            <p:ph type="body" idx="1"/>
          </p:nvPr>
        </p:nvSpPr>
        <p:spPr>
          <a:xfrm>
            <a:off x="1038546" y="1524000"/>
            <a:ext cx="7772400" cy="2286000"/>
          </a:xfrm>
        </p:spPr>
        <p:txBody>
          <a:bodyPr/>
          <a:lstStyle/>
          <a:p>
            <a:r>
              <a:rPr lang="en-US" dirty="0"/>
              <a:t>With </a:t>
            </a:r>
            <a:r>
              <a:rPr lang="en-US" i="1" dirty="0">
                <a:solidFill>
                  <a:schemeClr val="accent2"/>
                </a:solidFill>
              </a:rPr>
              <a:t>dependent</a:t>
            </a:r>
            <a:r>
              <a:rPr lang="en-US" dirty="0"/>
              <a:t> nested loops: Number of iterations of the inner loop depends on a value from the outer loop</a:t>
            </a:r>
          </a:p>
          <a:p>
            <a:r>
              <a:rPr lang="en-US" i="1" dirty="0">
                <a:solidFill>
                  <a:schemeClr val="accent2"/>
                </a:solidFill>
              </a:rPr>
              <a:t>Example</a:t>
            </a:r>
            <a:r>
              <a:rPr lang="en-US" dirty="0"/>
              <a:t>:</a:t>
            </a:r>
          </a:p>
        </p:txBody>
      </p:sp>
      <p:sp>
        <p:nvSpPr>
          <p:cNvPr id="43012" name="Text Box 4"/>
          <p:cNvSpPr txBox="1">
            <a:spLocks noChangeArrowheads="1"/>
          </p:cNvSpPr>
          <p:nvPr/>
        </p:nvSpPr>
        <p:spPr bwMode="auto">
          <a:xfrm>
            <a:off x="1343346" y="3543300"/>
            <a:ext cx="3581400" cy="1790700"/>
          </a:xfrm>
          <a:prstGeom prst="rect">
            <a:avLst/>
          </a:prstGeom>
          <a:solidFill>
            <a:schemeClr val="accent1"/>
          </a:solidFill>
          <a:ln w="22225">
            <a:solidFill>
              <a:schemeClr val="tx1"/>
            </a:solidFill>
            <a:miter lim="800000"/>
            <a:headEnd/>
            <a:tailEnd/>
          </a:ln>
          <a:effectLst/>
        </p:spPr>
        <p:txBody>
          <a:bodyPr>
            <a:spAutoFit/>
          </a:bodyPr>
          <a:lstStyle/>
          <a:p>
            <a:pPr>
              <a:spcBef>
                <a:spcPct val="50000"/>
              </a:spcBef>
            </a:pPr>
            <a:r>
              <a:rPr lang="en-US" sz="2000" dirty="0">
                <a:latin typeface="Arial" charset="0"/>
              </a:rPr>
              <a:t> int x = 0;</a:t>
            </a:r>
          </a:p>
          <a:p>
            <a:pPr>
              <a:spcBef>
                <a:spcPct val="50000"/>
              </a:spcBef>
            </a:pPr>
            <a:r>
              <a:rPr lang="en-US" sz="2000" dirty="0">
                <a:latin typeface="Arial" charset="0"/>
              </a:rPr>
              <a:t> for ( int j = 1; j &lt;= n; </a:t>
            </a:r>
            <a:r>
              <a:rPr lang="en-US" sz="2000" dirty="0" err="1">
                <a:latin typeface="Arial" charset="0"/>
              </a:rPr>
              <a:t>j++</a:t>
            </a:r>
            <a:r>
              <a:rPr lang="en-US" sz="2000" dirty="0">
                <a:latin typeface="Arial" charset="0"/>
              </a:rPr>
              <a:t> )</a:t>
            </a:r>
          </a:p>
          <a:p>
            <a:pPr>
              <a:spcBef>
                <a:spcPct val="50000"/>
              </a:spcBef>
            </a:pPr>
            <a:r>
              <a:rPr lang="en-US" sz="2000" dirty="0">
                <a:latin typeface="Arial" charset="0"/>
              </a:rPr>
              <a:t>     for ( int k = 1; k &lt; 3*j; k++ )</a:t>
            </a:r>
          </a:p>
          <a:p>
            <a:pPr>
              <a:spcBef>
                <a:spcPct val="50000"/>
              </a:spcBef>
            </a:pPr>
            <a:r>
              <a:rPr lang="en-US" sz="2000" dirty="0">
                <a:latin typeface="Arial" charset="0"/>
              </a:rPr>
              <a:t>         x = x + j;</a:t>
            </a:r>
          </a:p>
        </p:txBody>
      </p:sp>
      <p:sp>
        <p:nvSpPr>
          <p:cNvPr id="43013" name="Text Box 5"/>
          <p:cNvSpPr txBox="1">
            <a:spLocks noChangeArrowheads="1"/>
          </p:cNvSpPr>
          <p:nvPr/>
        </p:nvSpPr>
        <p:spPr bwMode="auto">
          <a:xfrm>
            <a:off x="5715000" y="3954464"/>
            <a:ext cx="4724400" cy="2225675"/>
          </a:xfrm>
          <a:prstGeom prst="rect">
            <a:avLst/>
          </a:prstGeom>
          <a:noFill/>
          <a:ln w="9525">
            <a:noFill/>
            <a:miter lim="800000"/>
            <a:headEnd/>
            <a:tailEnd/>
          </a:ln>
          <a:effectLst/>
        </p:spPr>
        <p:txBody>
          <a:bodyPr>
            <a:spAutoFit/>
          </a:bodyPr>
          <a:lstStyle/>
          <a:p>
            <a:pPr>
              <a:spcBef>
                <a:spcPct val="50000"/>
              </a:spcBef>
            </a:pPr>
            <a:r>
              <a:rPr lang="en-US" sz="2000">
                <a:latin typeface="Arial" charset="0"/>
              </a:rPr>
              <a:t>When </a:t>
            </a:r>
            <a:r>
              <a:rPr lang="en-US" sz="2000">
                <a:solidFill>
                  <a:schemeClr val="accent2"/>
                </a:solidFill>
                <a:latin typeface="Arial" charset="0"/>
              </a:rPr>
              <a:t>j</a:t>
            </a:r>
            <a:r>
              <a:rPr lang="en-US" sz="2000">
                <a:latin typeface="Arial" charset="0"/>
              </a:rPr>
              <a:t> is 1, inner loop executes </a:t>
            </a:r>
            <a:r>
              <a:rPr lang="en-US" sz="2000">
                <a:solidFill>
                  <a:schemeClr val="accent2"/>
                </a:solidFill>
                <a:latin typeface="Arial" charset="0"/>
              </a:rPr>
              <a:t>3</a:t>
            </a:r>
            <a:r>
              <a:rPr lang="en-US" sz="2000">
                <a:latin typeface="Arial" charset="0"/>
              </a:rPr>
              <a:t> times; when </a:t>
            </a:r>
            <a:r>
              <a:rPr lang="en-US" sz="2000">
                <a:solidFill>
                  <a:schemeClr val="accent2"/>
                </a:solidFill>
                <a:latin typeface="Arial" charset="0"/>
              </a:rPr>
              <a:t>j</a:t>
            </a:r>
            <a:r>
              <a:rPr lang="en-US" sz="2000">
                <a:latin typeface="Arial" charset="0"/>
              </a:rPr>
              <a:t> is </a:t>
            </a:r>
            <a:r>
              <a:rPr lang="en-US" sz="2000">
                <a:solidFill>
                  <a:schemeClr val="accent2"/>
                </a:solidFill>
                <a:latin typeface="Arial" charset="0"/>
              </a:rPr>
              <a:t>2</a:t>
            </a:r>
            <a:r>
              <a:rPr lang="en-US" sz="2000">
                <a:latin typeface="Arial" charset="0"/>
              </a:rPr>
              <a:t>, inner loop executes </a:t>
            </a:r>
            <a:r>
              <a:rPr lang="en-US" sz="2000">
                <a:solidFill>
                  <a:schemeClr val="accent2"/>
                </a:solidFill>
                <a:latin typeface="Arial" charset="0"/>
              </a:rPr>
              <a:t>3*2</a:t>
            </a:r>
            <a:r>
              <a:rPr lang="en-US" sz="2000">
                <a:latin typeface="Arial" charset="0"/>
              </a:rPr>
              <a:t> times; … when </a:t>
            </a:r>
            <a:r>
              <a:rPr lang="en-US" sz="2000">
                <a:solidFill>
                  <a:schemeClr val="accent2"/>
                </a:solidFill>
                <a:latin typeface="Arial" charset="0"/>
              </a:rPr>
              <a:t>j</a:t>
            </a:r>
            <a:r>
              <a:rPr lang="en-US" sz="2000">
                <a:latin typeface="Arial" charset="0"/>
              </a:rPr>
              <a:t> is </a:t>
            </a:r>
            <a:r>
              <a:rPr lang="en-US" sz="2000">
                <a:solidFill>
                  <a:schemeClr val="accent2"/>
                </a:solidFill>
                <a:latin typeface="Arial" charset="0"/>
              </a:rPr>
              <a:t>n</a:t>
            </a:r>
            <a:r>
              <a:rPr lang="en-US" sz="2000">
                <a:latin typeface="Arial" charset="0"/>
              </a:rPr>
              <a:t>, inner loop executes </a:t>
            </a:r>
            <a:r>
              <a:rPr lang="en-US" sz="2000">
                <a:solidFill>
                  <a:schemeClr val="accent2"/>
                </a:solidFill>
                <a:latin typeface="Arial" charset="0"/>
              </a:rPr>
              <a:t>3*n</a:t>
            </a:r>
            <a:r>
              <a:rPr lang="en-US" sz="2000">
                <a:latin typeface="Arial" charset="0"/>
              </a:rPr>
              <a:t> times. In all the inner loop executes </a:t>
            </a:r>
            <a:r>
              <a:rPr lang="en-US" sz="2000">
                <a:solidFill>
                  <a:schemeClr val="accent2"/>
                </a:solidFill>
                <a:latin typeface="Arial" charset="0"/>
              </a:rPr>
              <a:t>3+6+9+…+3n</a:t>
            </a:r>
            <a:r>
              <a:rPr lang="en-US" sz="2000">
                <a:latin typeface="Arial" charset="0"/>
              </a:rPr>
              <a:t> = </a:t>
            </a:r>
            <a:r>
              <a:rPr lang="en-US" sz="2000">
                <a:solidFill>
                  <a:schemeClr val="accent2"/>
                </a:solidFill>
                <a:latin typeface="Arial" charset="0"/>
              </a:rPr>
              <a:t>3(1+2+3+…+n)</a:t>
            </a:r>
            <a:r>
              <a:rPr lang="en-US" sz="2000">
                <a:latin typeface="Arial" charset="0"/>
              </a:rPr>
              <a:t> = </a:t>
            </a:r>
            <a:r>
              <a:rPr lang="en-US" sz="2000">
                <a:solidFill>
                  <a:schemeClr val="accent2"/>
                </a:solidFill>
                <a:latin typeface="Arial" charset="0"/>
              </a:rPr>
              <a:t>3n</a:t>
            </a:r>
            <a:r>
              <a:rPr lang="en-US" sz="2000" baseline="30000">
                <a:solidFill>
                  <a:schemeClr val="accent2"/>
                </a:solidFill>
                <a:latin typeface="Arial" charset="0"/>
              </a:rPr>
              <a:t>2</a:t>
            </a:r>
            <a:r>
              <a:rPr lang="en-US" sz="2000">
                <a:solidFill>
                  <a:schemeClr val="accent2"/>
                </a:solidFill>
                <a:latin typeface="Arial" charset="0"/>
              </a:rPr>
              <a:t>/2 + 3n/2</a:t>
            </a:r>
            <a:r>
              <a:rPr lang="en-US" sz="2000">
                <a:latin typeface="Arial" charset="0"/>
              </a:rPr>
              <a:t> times. The algorithm is </a:t>
            </a:r>
            <a:r>
              <a:rPr lang="en-US" sz="2000">
                <a:solidFill>
                  <a:schemeClr val="accent2"/>
                </a:solidFill>
                <a:latin typeface="Arial" charset="0"/>
              </a:rPr>
              <a:t>O(n</a:t>
            </a:r>
            <a:r>
              <a:rPr lang="en-US" sz="2000" baseline="30000">
                <a:solidFill>
                  <a:schemeClr val="accent2"/>
                </a:solidFill>
                <a:latin typeface="Arial" charset="0"/>
              </a:rPr>
              <a:t>2</a:t>
            </a:r>
            <a:r>
              <a:rPr lang="en-US" sz="2000">
                <a:solidFill>
                  <a:schemeClr val="accent2"/>
                </a:solidFill>
                <a:latin typeface="Arial" charset="0"/>
              </a:rPr>
              <a:t>)</a:t>
            </a:r>
            <a:r>
              <a:rPr lang="en-US" sz="2000">
                <a:latin typeface="Arial" charset="0"/>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037690" y="270553"/>
            <a:ext cx="10363200" cy="1143000"/>
          </a:xfrm>
        </p:spPr>
        <p:txBody>
          <a:bodyPr/>
          <a:lstStyle/>
          <a:p>
            <a:r>
              <a:rPr lang="en-US" dirty="0"/>
              <a:t>Big-O Analysis in General</a:t>
            </a:r>
          </a:p>
        </p:txBody>
      </p:sp>
      <p:graphicFrame>
        <p:nvGraphicFramePr>
          <p:cNvPr id="44035" name="Group 3"/>
          <p:cNvGraphicFramePr>
            <a:graphicFrameLocks noGrp="1"/>
          </p:cNvGraphicFramePr>
          <p:nvPr>
            <p:ph type="tbl" idx="1"/>
            <p:extLst>
              <p:ext uri="{D42A27DB-BD31-4B8C-83A1-F6EECF244321}">
                <p14:modId xmlns:p14="http://schemas.microsoft.com/office/powerpoint/2010/main" val="2309759798"/>
              </p:ext>
            </p:extLst>
          </p:nvPr>
        </p:nvGraphicFramePr>
        <p:xfrm>
          <a:off x="1675544" y="2628472"/>
          <a:ext cx="7772400" cy="3200400"/>
        </p:xfrm>
        <a:graphic>
          <a:graphicData uri="http://schemas.openxmlformats.org/drawingml/2006/table">
            <a:tbl>
              <a:tblPr/>
              <a:tblGrid>
                <a:gridCol w="17526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8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f(n)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 n=10</a:t>
                      </a:r>
                      <a:r>
                        <a:rPr kumimoji="0" lang="en-US" sz="2400" b="0" i="0" u="none" strike="noStrike" cap="none" normalizeH="0" baseline="30000" dirty="0">
                          <a:ln>
                            <a:noFill/>
                          </a:ln>
                          <a:solidFill>
                            <a:schemeClr val="tx1"/>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n=10</a:t>
                      </a:r>
                      <a:r>
                        <a:rPr kumimoji="0" lang="en-US" sz="2400" b="0" i="0" u="none" strike="noStrike" cap="none" normalizeH="0" baseline="30000">
                          <a:ln>
                            <a:noFill/>
                          </a:ln>
                          <a:solidFill>
                            <a:schemeClr val="tx1"/>
                          </a:solidFill>
                          <a:effectLst/>
                          <a:latin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n=10</a:t>
                      </a:r>
                      <a:r>
                        <a:rPr kumimoji="0" lang="en-US" sz="2400" b="0" i="0" u="none" strike="noStrike" cap="none" normalizeH="0" baseline="30000">
                          <a:ln>
                            <a:noFill/>
                          </a:ln>
                          <a:solidFill>
                            <a:schemeClr val="tx1"/>
                          </a:solidFill>
                          <a:effectLst/>
                          <a:latin typeface="Arial"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429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log</a:t>
                      </a:r>
                      <a:r>
                        <a:rPr kumimoji="0" lang="en-US" sz="2400" b="0" i="0" u="none" strike="noStrike" cap="none" normalizeH="0" baseline="-25000">
                          <a:ln>
                            <a:noFill/>
                          </a:ln>
                          <a:solidFill>
                            <a:schemeClr val="tx1"/>
                          </a:solidFill>
                          <a:effectLst/>
                          <a:latin typeface="Arial" charset="0"/>
                        </a:rPr>
                        <a:t>2</a:t>
                      </a:r>
                      <a:r>
                        <a:rPr kumimoji="0" lang="en-US" sz="2400" b="0" i="0" u="none" strike="noStrike" cap="none" normalizeH="0" baseline="0">
                          <a:ln>
                            <a:noFill/>
                          </a:ln>
                          <a:solidFill>
                            <a:schemeClr val="tx1"/>
                          </a:solidFill>
                          <a:effectLst/>
                          <a:latin typeface="Arial" charset="0"/>
                        </a:rPr>
                        <a:t>(n)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10</a:t>
                      </a:r>
                      <a:r>
                        <a:rPr kumimoji="0" lang="en-US" sz="2000" b="0" i="0" u="none" strike="noStrike" cap="none" normalizeH="0" baseline="30000">
                          <a:ln>
                            <a:noFill/>
                          </a:ln>
                          <a:solidFill>
                            <a:schemeClr val="tx1"/>
                          </a:solidFill>
                          <a:effectLst/>
                          <a:latin typeface="Arial" charset="0"/>
                        </a:rPr>
                        <a:t>-5</a:t>
                      </a:r>
                      <a:r>
                        <a:rPr kumimoji="0" lang="en-US" sz="2000" b="0" i="0" u="none" strike="noStrike" cap="none" normalizeH="0" baseline="0">
                          <a:ln>
                            <a:noFill/>
                          </a:ln>
                          <a:solidFill>
                            <a:schemeClr val="tx1"/>
                          </a:solidFill>
                          <a:effectLst/>
                          <a:latin typeface="Arial" charset="0"/>
                        </a:rPr>
                        <a:t> sec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1.7 * 10</a:t>
                      </a:r>
                      <a:r>
                        <a:rPr kumimoji="0" lang="en-US" sz="2000" b="0" i="0" u="none" strike="noStrike" cap="none" normalizeH="0" baseline="30000">
                          <a:ln>
                            <a:noFill/>
                          </a:ln>
                          <a:solidFill>
                            <a:schemeClr val="tx1"/>
                          </a:solidFill>
                          <a:effectLst/>
                          <a:latin typeface="Arial" charset="0"/>
                        </a:rPr>
                        <a:t>-5</a:t>
                      </a:r>
                      <a:r>
                        <a:rPr kumimoji="0" lang="en-US" sz="2000" b="0" i="0" u="none" strike="noStrike" cap="none" normalizeH="0" baseline="0">
                          <a:ln>
                            <a:noFill/>
                          </a:ln>
                          <a:solidFill>
                            <a:schemeClr val="tx1"/>
                          </a:solidFill>
                          <a:effectLst/>
                          <a:latin typeface="Arial" charset="0"/>
                        </a:rPr>
                        <a:t> sec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2 * 10</a:t>
                      </a:r>
                      <a:r>
                        <a:rPr kumimoji="0" lang="en-US" sz="2000" b="0" i="0" u="none" strike="noStrike" cap="none" normalizeH="0" baseline="30000">
                          <a:ln>
                            <a:noFill/>
                          </a:ln>
                          <a:solidFill>
                            <a:schemeClr val="tx1"/>
                          </a:solidFill>
                          <a:effectLst/>
                          <a:latin typeface="Arial" charset="0"/>
                        </a:rPr>
                        <a:t>-5</a:t>
                      </a:r>
                      <a:r>
                        <a:rPr kumimoji="0" lang="en-US" sz="2000" b="0" i="0" u="none" strike="noStrike" cap="none" normalizeH="0" baseline="0">
                          <a:ln>
                            <a:noFill/>
                          </a:ln>
                          <a:solidFill>
                            <a:schemeClr val="tx1"/>
                          </a:solidFill>
                          <a:effectLst/>
                          <a:latin typeface="Arial" charset="0"/>
                        </a:rPr>
                        <a:t> sec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 10</a:t>
                      </a:r>
                      <a:r>
                        <a:rPr kumimoji="0" lang="en-US" sz="2000" b="0" i="0" u="none" strike="noStrike" cap="none" normalizeH="0" baseline="30000">
                          <a:ln>
                            <a:noFill/>
                          </a:ln>
                          <a:solidFill>
                            <a:schemeClr val="tx1"/>
                          </a:solidFill>
                          <a:effectLst/>
                          <a:latin typeface="Arial" charset="0"/>
                        </a:rPr>
                        <a:t>-3</a:t>
                      </a:r>
                      <a:r>
                        <a:rPr kumimoji="0" lang="en-US" sz="2000" b="0" i="0" u="none" strike="noStrike" cap="none" normalizeH="0" baseline="0">
                          <a:ln>
                            <a:noFill/>
                          </a:ln>
                          <a:solidFill>
                            <a:schemeClr val="tx1"/>
                          </a:solidFill>
                          <a:effectLst/>
                          <a:latin typeface="Arial" charset="0"/>
                        </a:rPr>
                        <a:t> sec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0.1 sec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1 sec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29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n*log</a:t>
                      </a:r>
                      <a:r>
                        <a:rPr kumimoji="0" lang="en-US" sz="2400" b="0" i="0" u="none" strike="noStrike" cap="none" normalizeH="0" baseline="-25000">
                          <a:ln>
                            <a:noFill/>
                          </a:ln>
                          <a:solidFill>
                            <a:schemeClr val="tx1"/>
                          </a:solidFill>
                          <a:effectLst/>
                          <a:latin typeface="Arial" charset="0"/>
                        </a:rPr>
                        <a:t>2</a:t>
                      </a:r>
                      <a:r>
                        <a:rPr kumimoji="0" lang="en-US" sz="2400" b="0" i="0" u="none" strike="noStrike" cap="none" normalizeH="0" baseline="0">
                          <a:ln>
                            <a:noFill/>
                          </a:ln>
                          <a:solidFill>
                            <a:schemeClr val="tx1"/>
                          </a:solidFill>
                          <a:effectLst/>
                          <a:latin typeface="Arial" charset="0"/>
                        </a:rPr>
                        <a:t>(n)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0.01 sec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1.7 sec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20 sec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n</a:t>
                      </a:r>
                      <a:r>
                        <a:rPr kumimoji="0" lang="en-US" sz="2400" b="0" i="0" u="none" strike="noStrike" cap="none" normalizeH="0" baseline="30000">
                          <a:ln>
                            <a:noFill/>
                          </a:ln>
                          <a:solidFill>
                            <a:schemeClr val="tx1"/>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1 sec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3 hr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12 days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29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n</a:t>
                      </a:r>
                      <a:r>
                        <a:rPr kumimoji="0" lang="en-US" sz="2400" b="0" i="0" u="none" strike="noStrike" cap="none" normalizeH="0" baseline="30000">
                          <a:ln>
                            <a:noFill/>
                          </a:ln>
                          <a:solidFill>
                            <a:schemeClr val="tx1"/>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17 min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32 yr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317 centuries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 2</a:t>
                      </a:r>
                      <a:r>
                        <a:rPr kumimoji="0" lang="en-US" sz="2400" b="0" i="0" u="none" strike="noStrike" cap="none" normalizeH="0" baseline="30000">
                          <a:ln>
                            <a:noFill/>
                          </a:ln>
                          <a:solidFill>
                            <a:schemeClr val="tx1"/>
                          </a:solidFill>
                          <a:effectLst/>
                          <a:latin typeface="Arial" charset="0"/>
                        </a:rPr>
                        <a:t>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10</a:t>
                      </a:r>
                      <a:r>
                        <a:rPr kumimoji="0" lang="en-US" sz="2000" b="0" i="0" u="none" strike="noStrike" cap="none" normalizeH="0" baseline="30000">
                          <a:ln>
                            <a:noFill/>
                          </a:ln>
                          <a:solidFill>
                            <a:schemeClr val="tx1"/>
                          </a:solidFill>
                          <a:effectLst/>
                          <a:latin typeface="Arial" charset="0"/>
                        </a:rPr>
                        <a:t>285</a:t>
                      </a:r>
                      <a:r>
                        <a:rPr kumimoji="0" lang="en-US" sz="2000" b="0" i="0" u="none" strike="noStrike" cap="none" normalizeH="0" baseline="0">
                          <a:ln>
                            <a:noFill/>
                          </a:ln>
                          <a:solidFill>
                            <a:schemeClr val="tx1"/>
                          </a:solidFill>
                          <a:effectLst/>
                          <a:latin typeface="Arial" charset="0"/>
                        </a:rPr>
                        <a:t> centuries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10</a:t>
                      </a:r>
                      <a:r>
                        <a:rPr kumimoji="0" lang="en-US" sz="2000" b="0" i="0" u="none" strike="noStrike" cap="none" normalizeH="0" baseline="30000">
                          <a:ln>
                            <a:noFill/>
                          </a:ln>
                          <a:solidFill>
                            <a:schemeClr val="tx1"/>
                          </a:solidFill>
                          <a:effectLst/>
                          <a:latin typeface="Arial" charset="0"/>
                        </a:rPr>
                        <a:t>10000</a:t>
                      </a:r>
                      <a:r>
                        <a:rPr kumimoji="0" lang="en-US" sz="2000" b="0" i="0" u="none" strike="noStrike" cap="none" normalizeH="0" baseline="0">
                          <a:ln>
                            <a:noFill/>
                          </a:ln>
                          <a:solidFill>
                            <a:schemeClr val="tx1"/>
                          </a:solidFill>
                          <a:effectLst/>
                          <a:latin typeface="Arial" charset="0"/>
                        </a:rPr>
                        <a:t> years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10</a:t>
                      </a:r>
                      <a:r>
                        <a:rPr kumimoji="0" lang="en-US" sz="2000" b="0" i="0" u="none" strike="noStrike" cap="none" normalizeH="0" baseline="30000" dirty="0">
                          <a:ln>
                            <a:noFill/>
                          </a:ln>
                          <a:solidFill>
                            <a:schemeClr val="tx1"/>
                          </a:solidFill>
                          <a:effectLst/>
                          <a:latin typeface="Arial" charset="0"/>
                        </a:rPr>
                        <a:t>100000</a:t>
                      </a:r>
                      <a:r>
                        <a:rPr kumimoji="0" lang="en-US" sz="2000" b="0" i="0" u="none" strike="noStrike" cap="none" normalizeH="0" baseline="0" dirty="0">
                          <a:ln>
                            <a:noFill/>
                          </a:ln>
                          <a:solidFill>
                            <a:schemeClr val="tx1"/>
                          </a:solidFill>
                          <a:effectLst/>
                          <a:latin typeface="Arial" charset="0"/>
                        </a:rPr>
                        <a:t> years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4077" name="Text Box 45"/>
          <p:cNvSpPr txBox="1">
            <a:spLocks noChangeArrowheads="1"/>
          </p:cNvSpPr>
          <p:nvPr/>
        </p:nvSpPr>
        <p:spPr bwMode="auto">
          <a:xfrm>
            <a:off x="1005583" y="1029128"/>
            <a:ext cx="9112321" cy="1200329"/>
          </a:xfrm>
          <a:prstGeom prst="rect">
            <a:avLst/>
          </a:prstGeom>
          <a:noFill/>
          <a:ln w="9525">
            <a:noFill/>
            <a:miter lim="800000"/>
            <a:headEnd/>
            <a:tailEnd/>
          </a:ln>
          <a:effectLst/>
        </p:spPr>
        <p:txBody>
          <a:bodyPr wrap="square">
            <a:spAutoFit/>
          </a:bodyPr>
          <a:lstStyle/>
          <a:p>
            <a:pPr>
              <a:spcBef>
                <a:spcPct val="50000"/>
              </a:spcBef>
            </a:pPr>
            <a:r>
              <a:rPr lang="en-US" sz="2400" dirty="0">
                <a:latin typeface="Arial" charset="0"/>
              </a:rPr>
              <a:t>Assume that a computer executes a million instructions a second. This chart summarizes the amount of time required to execute </a:t>
            </a:r>
            <a:r>
              <a:rPr lang="en-US" sz="2400" dirty="0">
                <a:solidFill>
                  <a:schemeClr val="accent2"/>
                </a:solidFill>
                <a:latin typeface="Arial" charset="0"/>
              </a:rPr>
              <a:t>f(n)</a:t>
            </a:r>
            <a:r>
              <a:rPr lang="en-US" sz="2400" dirty="0">
                <a:latin typeface="Arial" charset="0"/>
              </a:rPr>
              <a:t> instructions on this machine for various values of </a:t>
            </a:r>
            <a:r>
              <a:rPr lang="en-US" sz="2400" dirty="0">
                <a:solidFill>
                  <a:schemeClr val="accent2"/>
                </a:solidFill>
                <a:latin typeface="Arial" charset="0"/>
              </a:rPr>
              <a:t>n</a:t>
            </a:r>
            <a:r>
              <a:rPr lang="en-US" sz="2400" dirty="0">
                <a:latin typeface="Arial" charset="0"/>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114078-97C7-44B5-9D1F-D546DA7C0902}"/>
              </a:ext>
            </a:extLst>
          </p:cNvPr>
          <p:cNvSpPr/>
          <p:nvPr/>
        </p:nvSpPr>
        <p:spPr>
          <a:xfrm>
            <a:off x="4132376" y="341647"/>
            <a:ext cx="3191899" cy="492443"/>
          </a:xfrm>
          <a:prstGeom prst="rect">
            <a:avLst/>
          </a:prstGeom>
        </p:spPr>
        <p:txBody>
          <a:bodyPr wrap="none">
            <a:spAutoFit/>
          </a:bodyPr>
          <a:lstStyle/>
          <a:p>
            <a:r>
              <a:rPr lang="en-US" sz="2600" dirty="0">
                <a:solidFill>
                  <a:srgbClr val="333333"/>
                </a:solidFill>
                <a:highlight>
                  <a:srgbClr val="FFFF00"/>
                </a:highlight>
                <a:latin typeface="Georgia" panose="02040502050405020303" pitchFamily="18" charset="0"/>
              </a:rPr>
              <a:t>O(1) - Constant time</a:t>
            </a:r>
          </a:p>
        </p:txBody>
      </p:sp>
      <p:sp>
        <p:nvSpPr>
          <p:cNvPr id="4" name="Rectangle 3">
            <a:extLst>
              <a:ext uri="{FF2B5EF4-FFF2-40B4-BE49-F238E27FC236}">
                <a16:creationId xmlns:a16="http://schemas.microsoft.com/office/drawing/2014/main" id="{B5593A9B-3A20-457B-947B-3FFDF76B73BD}"/>
              </a:ext>
            </a:extLst>
          </p:cNvPr>
          <p:cNvSpPr/>
          <p:nvPr/>
        </p:nvSpPr>
        <p:spPr>
          <a:xfrm>
            <a:off x="2406502" y="1478776"/>
            <a:ext cx="4572000" cy="923330"/>
          </a:xfrm>
          <a:prstGeom prst="rect">
            <a:avLst/>
          </a:prstGeom>
        </p:spPr>
        <p:txBody>
          <a:bodyPr>
            <a:spAutoFit/>
          </a:bodyPr>
          <a:lstStyle/>
          <a:p>
            <a:r>
              <a:rPr lang="en-US" b="1" dirty="0">
                <a:latin typeface="Courier New" panose="02070309020205020404" pitchFamily="49" charset="0"/>
                <a:cs typeface="Courier New" panose="02070309020205020404" pitchFamily="49" charset="0"/>
              </a:rPr>
              <a:t>function </a:t>
            </a:r>
            <a:r>
              <a:rPr lang="en-US" b="1" dirty="0" err="1">
                <a:latin typeface="Courier New" panose="02070309020205020404" pitchFamily="49" charset="0"/>
                <a:cs typeface="Courier New" panose="02070309020205020404" pitchFamily="49" charset="0"/>
              </a:rPr>
              <a:t>isEvenOrOdd</a:t>
            </a:r>
            <a:r>
              <a:rPr lang="en-US" b="1" dirty="0">
                <a:latin typeface="Courier New" panose="02070309020205020404" pitchFamily="49" charset="0"/>
                <a:cs typeface="Courier New" panose="02070309020205020404" pitchFamily="49" charset="0"/>
              </a:rPr>
              <a:t>(n) {</a:t>
            </a:r>
          </a:p>
          <a:p>
            <a:r>
              <a:rPr lang="en-US" b="1" dirty="0">
                <a:latin typeface="Courier New" panose="02070309020205020404" pitchFamily="49" charset="0"/>
                <a:cs typeface="Courier New" panose="02070309020205020404" pitchFamily="49" charset="0"/>
              </a:rPr>
              <a:t>  return n % 2 ? 'Odd' : 'Even';</a:t>
            </a:r>
          </a:p>
          <a:p>
            <a:r>
              <a:rPr lang="en-US"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34CED3CA-CEB5-4045-854A-2FFA796144E5}"/>
              </a:ext>
            </a:extLst>
          </p:cNvPr>
          <p:cNvSpPr/>
          <p:nvPr/>
        </p:nvSpPr>
        <p:spPr>
          <a:xfrm>
            <a:off x="4692502" y="2400463"/>
            <a:ext cx="4572000" cy="646331"/>
          </a:xfrm>
          <a:prstGeom prst="rect">
            <a:avLst/>
          </a:prstGeom>
        </p:spPr>
        <p:txBody>
          <a:bodyPr>
            <a:spAutoFit/>
          </a:bodyPr>
          <a:lstStyle/>
          <a:p>
            <a:r>
              <a:rPr lang="en-US" dirty="0">
                <a:solidFill>
                  <a:srgbClr val="FF0000"/>
                </a:solidFill>
              </a:rPr>
              <a:t>It doesn’t matter if n is 10 or 10,001, it will execute line 2 one time</a:t>
            </a:r>
          </a:p>
        </p:txBody>
      </p:sp>
      <p:sp>
        <p:nvSpPr>
          <p:cNvPr id="6" name="Rectangle 5">
            <a:extLst>
              <a:ext uri="{FF2B5EF4-FFF2-40B4-BE49-F238E27FC236}">
                <a16:creationId xmlns:a16="http://schemas.microsoft.com/office/drawing/2014/main" id="{B911FD73-6E7D-488E-9D26-4CDE051B3512}"/>
              </a:ext>
            </a:extLst>
          </p:cNvPr>
          <p:cNvSpPr/>
          <p:nvPr/>
        </p:nvSpPr>
        <p:spPr>
          <a:xfrm>
            <a:off x="2406502" y="3211043"/>
            <a:ext cx="6858000" cy="923330"/>
          </a:xfrm>
          <a:prstGeom prst="rect">
            <a:avLst/>
          </a:prstGeom>
        </p:spPr>
        <p:txBody>
          <a:bodyPr wrap="square">
            <a:spAutoFit/>
          </a:bodyPr>
          <a:lstStyle/>
          <a:p>
            <a:r>
              <a:rPr lang="en-US" b="1" dirty="0">
                <a:latin typeface="Courier New" panose="02070309020205020404" pitchFamily="49" charset="0"/>
                <a:cs typeface="Courier New" panose="02070309020205020404" pitchFamily="49" charset="0"/>
              </a:rPr>
              <a:t>function lookup(dictionary, word) {</a:t>
            </a:r>
          </a:p>
          <a:p>
            <a:r>
              <a:rPr lang="en-US" b="1" dirty="0">
                <a:latin typeface="Courier New" panose="02070309020205020404" pitchFamily="49" charset="0"/>
                <a:cs typeface="Courier New" panose="02070309020205020404" pitchFamily="49" charset="0"/>
              </a:rPr>
              <a:t>  return dictionary[word];</a:t>
            </a:r>
          </a:p>
          <a:p>
            <a:r>
              <a:rPr lang="en-US" b="1" dirty="0">
                <a:latin typeface="Courier New" panose="02070309020205020404" pitchFamily="49" charset="0"/>
                <a:cs typeface="Courier New" panose="02070309020205020404" pitchFamily="49" charset="0"/>
              </a:rPr>
              <a:t>}</a:t>
            </a:r>
          </a:p>
        </p:txBody>
      </p:sp>
      <p:sp>
        <p:nvSpPr>
          <p:cNvPr id="7" name="Rectangle 6">
            <a:extLst>
              <a:ext uri="{FF2B5EF4-FFF2-40B4-BE49-F238E27FC236}">
                <a16:creationId xmlns:a16="http://schemas.microsoft.com/office/drawing/2014/main" id="{A2413514-99D2-4438-87E6-2F7885FE56C3}"/>
              </a:ext>
            </a:extLst>
          </p:cNvPr>
          <p:cNvSpPr/>
          <p:nvPr/>
        </p:nvSpPr>
        <p:spPr>
          <a:xfrm>
            <a:off x="4416058" y="4287475"/>
            <a:ext cx="4572000" cy="646331"/>
          </a:xfrm>
          <a:prstGeom prst="rect">
            <a:avLst/>
          </a:prstGeom>
        </p:spPr>
        <p:txBody>
          <a:bodyPr>
            <a:spAutoFit/>
          </a:bodyPr>
          <a:lstStyle/>
          <a:p>
            <a:r>
              <a:rPr lang="en-US" dirty="0">
                <a:solidFill>
                  <a:srgbClr val="FF0000"/>
                </a:solidFill>
              </a:rPr>
              <a:t>if the dictionary has 10 or 1 million words, it would still execute line 4 once to find the word</a:t>
            </a:r>
          </a:p>
        </p:txBody>
      </p:sp>
    </p:spTree>
    <p:extLst>
      <p:ext uri="{BB962C8B-B14F-4D97-AF65-F5344CB8AC3E}">
        <p14:creationId xmlns:p14="http://schemas.microsoft.com/office/powerpoint/2010/main" val="80236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2C377-D465-4877-83ED-5B12370E4436}"/>
              </a:ext>
            </a:extLst>
          </p:cNvPr>
          <p:cNvSpPr/>
          <p:nvPr/>
        </p:nvSpPr>
        <p:spPr>
          <a:xfrm>
            <a:off x="3693264" y="256586"/>
            <a:ext cx="4245073" cy="492443"/>
          </a:xfrm>
          <a:prstGeom prst="rect">
            <a:avLst/>
          </a:prstGeom>
        </p:spPr>
        <p:txBody>
          <a:bodyPr wrap="none">
            <a:spAutoFit/>
          </a:bodyPr>
          <a:lstStyle/>
          <a:p>
            <a:r>
              <a:rPr lang="pt-BR" sz="2600" dirty="0">
                <a:solidFill>
                  <a:srgbClr val="333333"/>
                </a:solidFill>
                <a:highlight>
                  <a:srgbClr val="FFFF00"/>
                </a:highlight>
                <a:latin typeface="Georgia" panose="02040502050405020303" pitchFamily="18" charset="0"/>
              </a:rPr>
              <a:t>O(log n) - Logarithmic time</a:t>
            </a:r>
          </a:p>
        </p:txBody>
      </p:sp>
      <p:sp>
        <p:nvSpPr>
          <p:cNvPr id="3" name="Rectangle 2">
            <a:extLst>
              <a:ext uri="{FF2B5EF4-FFF2-40B4-BE49-F238E27FC236}">
                <a16:creationId xmlns:a16="http://schemas.microsoft.com/office/drawing/2014/main" id="{3E537074-5C22-4A4C-B7E4-E800D2472D7A}"/>
              </a:ext>
            </a:extLst>
          </p:cNvPr>
          <p:cNvSpPr/>
          <p:nvPr/>
        </p:nvSpPr>
        <p:spPr>
          <a:xfrm>
            <a:off x="1221867" y="1122770"/>
            <a:ext cx="6900530" cy="2031325"/>
          </a:xfrm>
          <a:prstGeom prst="rect">
            <a:avLst/>
          </a:prstGeom>
        </p:spPr>
        <p:txBody>
          <a:bodyPr wrap="square">
            <a:spAutoFit/>
          </a:bodyPr>
          <a:lstStyle/>
          <a:p>
            <a:r>
              <a:rPr lang="en-US" b="1" dirty="0"/>
              <a:t>When analyzing recursive algorithms:</a:t>
            </a:r>
          </a:p>
          <a:p>
            <a:endParaRPr lang="en-US" dirty="0"/>
          </a:p>
          <a:p>
            <a:r>
              <a:rPr lang="en-US" dirty="0"/>
              <a:t>The runtime of the work done outside the recursion O(1)</a:t>
            </a:r>
          </a:p>
          <a:p>
            <a:r>
              <a:rPr lang="en-US" dirty="0"/>
              <a:t>How many recursive calls the problem is divided : 1 recursive call. Notice only one or the other will happen, never both.</a:t>
            </a:r>
          </a:p>
          <a:p>
            <a:r>
              <a:rPr lang="en-US" dirty="0"/>
              <a:t>How much n is reduced on each recursive call 1/2. Every recursive call cuts n in half.</a:t>
            </a:r>
          </a:p>
        </p:txBody>
      </p:sp>
      <p:sp>
        <p:nvSpPr>
          <p:cNvPr id="4" name="Rectangle 3">
            <a:extLst>
              <a:ext uri="{FF2B5EF4-FFF2-40B4-BE49-F238E27FC236}">
                <a16:creationId xmlns:a16="http://schemas.microsoft.com/office/drawing/2014/main" id="{A778C576-9541-4C59-8D05-09E1E61FCCEC}"/>
              </a:ext>
            </a:extLst>
          </p:cNvPr>
          <p:cNvSpPr/>
          <p:nvPr/>
        </p:nvSpPr>
        <p:spPr>
          <a:xfrm>
            <a:off x="2874336" y="2887683"/>
            <a:ext cx="7793665" cy="3693319"/>
          </a:xfrm>
          <a:prstGeom prst="rect">
            <a:avLst/>
          </a:prstGeom>
        </p:spPr>
        <p:txBody>
          <a:bodyPr wrap="square">
            <a:spAutoFit/>
          </a:bodyPr>
          <a:lstStyle/>
          <a:p>
            <a:r>
              <a:rPr lang="en-US" dirty="0"/>
              <a:t>T(n) = a T(n/b) + f(n)</a:t>
            </a:r>
          </a:p>
          <a:p>
            <a:r>
              <a:rPr lang="en-US" dirty="0"/>
              <a:t>where:</a:t>
            </a:r>
          </a:p>
          <a:p>
            <a:endParaRPr lang="en-US" dirty="0"/>
          </a:p>
          <a:p>
            <a:r>
              <a:rPr lang="en-US" dirty="0"/>
              <a:t>T: time complexity function in terms of the input size n.</a:t>
            </a:r>
          </a:p>
          <a:p>
            <a:r>
              <a:rPr lang="en-US" dirty="0"/>
              <a:t>n: the size of the input. duh? :)</a:t>
            </a:r>
          </a:p>
          <a:p>
            <a:r>
              <a:rPr lang="en-US" dirty="0"/>
              <a:t>a: the number of sub-problems. For our case, we only split the problem into one subproblem. So, a=1.</a:t>
            </a:r>
          </a:p>
          <a:p>
            <a:r>
              <a:rPr lang="en-US" dirty="0"/>
              <a:t>b: the factor by which n is reduced. For our example, we divide n in half each time. Thus, b=2.</a:t>
            </a:r>
          </a:p>
          <a:p>
            <a:r>
              <a:rPr lang="en-US" dirty="0"/>
              <a:t>f(n): the running time outside the recursion. Since dividing by 2 is constant time, we have f(n) = O(1).</a:t>
            </a:r>
          </a:p>
          <a:p>
            <a:r>
              <a:rPr lang="en-US" dirty="0"/>
              <a:t>2) Once we know the values of a, b and f(n). We can determine the runtime of the recursion using this formula:</a:t>
            </a:r>
          </a:p>
        </p:txBody>
      </p:sp>
      <p:sp>
        <p:nvSpPr>
          <p:cNvPr id="5" name="Rectangle 4">
            <a:extLst>
              <a:ext uri="{FF2B5EF4-FFF2-40B4-BE49-F238E27FC236}">
                <a16:creationId xmlns:a16="http://schemas.microsoft.com/office/drawing/2014/main" id="{8502E1B9-C06B-453D-BBDB-1983F710C929}"/>
              </a:ext>
            </a:extLst>
          </p:cNvPr>
          <p:cNvSpPr/>
          <p:nvPr/>
        </p:nvSpPr>
        <p:spPr>
          <a:xfrm>
            <a:off x="7938337" y="6251690"/>
            <a:ext cx="1024639" cy="369332"/>
          </a:xfrm>
          <a:prstGeom prst="rect">
            <a:avLst/>
          </a:prstGeom>
        </p:spPr>
        <p:txBody>
          <a:bodyPr wrap="none">
            <a:spAutoFit/>
          </a:bodyPr>
          <a:lstStyle/>
          <a:p>
            <a:pPr lvl="0"/>
            <a:r>
              <a:rPr lang="en-US" dirty="0">
                <a:solidFill>
                  <a:srgbClr val="FF0000"/>
                </a:solidFill>
                <a:highlight>
                  <a:srgbClr val="FFFF00"/>
                </a:highlight>
              </a:rPr>
              <a:t>O(log(n))</a:t>
            </a:r>
          </a:p>
        </p:txBody>
      </p:sp>
    </p:spTree>
    <p:extLst>
      <p:ext uri="{BB962C8B-B14F-4D97-AF65-F5344CB8AC3E}">
        <p14:creationId xmlns:p14="http://schemas.microsoft.com/office/powerpoint/2010/main" val="775416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A14B20-75FA-4621-97F7-D43009826430}"/>
              </a:ext>
            </a:extLst>
          </p:cNvPr>
          <p:cNvSpPr/>
          <p:nvPr/>
        </p:nvSpPr>
        <p:spPr>
          <a:xfrm>
            <a:off x="4145148" y="380175"/>
            <a:ext cx="2877711" cy="492443"/>
          </a:xfrm>
          <a:prstGeom prst="rect">
            <a:avLst/>
          </a:prstGeom>
        </p:spPr>
        <p:txBody>
          <a:bodyPr wrap="none">
            <a:spAutoFit/>
          </a:bodyPr>
          <a:lstStyle/>
          <a:p>
            <a:r>
              <a:rPr lang="en-US" sz="2600" dirty="0">
                <a:solidFill>
                  <a:srgbClr val="333333"/>
                </a:solidFill>
                <a:highlight>
                  <a:srgbClr val="FFFF00"/>
                </a:highlight>
                <a:latin typeface="Georgia" panose="02040502050405020303" pitchFamily="18" charset="0"/>
              </a:rPr>
              <a:t>O(n) - Linear time</a:t>
            </a:r>
          </a:p>
        </p:txBody>
      </p:sp>
      <p:sp>
        <p:nvSpPr>
          <p:cNvPr id="3" name="Rectangle 2">
            <a:extLst>
              <a:ext uri="{FF2B5EF4-FFF2-40B4-BE49-F238E27FC236}">
                <a16:creationId xmlns:a16="http://schemas.microsoft.com/office/drawing/2014/main" id="{946EDF01-BA29-4B74-A1AF-7FA772896379}"/>
              </a:ext>
            </a:extLst>
          </p:cNvPr>
          <p:cNvSpPr/>
          <p:nvPr/>
        </p:nvSpPr>
        <p:spPr>
          <a:xfrm>
            <a:off x="248592" y="1036287"/>
            <a:ext cx="5645887" cy="2862322"/>
          </a:xfrm>
          <a:prstGeom prst="rect">
            <a:avLst/>
          </a:prstGeom>
        </p:spPr>
        <p:txBody>
          <a:bodyPr wrap="square">
            <a:spAutoFit/>
          </a:bodyPr>
          <a:lstStyle/>
          <a:p>
            <a:r>
              <a:rPr lang="en-US" b="1" dirty="0">
                <a:latin typeface="Courier New" panose="02070309020205020404" pitchFamily="49" charset="0"/>
                <a:cs typeface="Courier New" panose="02070309020205020404" pitchFamily="49" charset="0"/>
              </a:rPr>
              <a:t>function </a:t>
            </a:r>
            <a:r>
              <a:rPr lang="en-US" b="1" dirty="0" err="1">
                <a:latin typeface="Courier New" panose="02070309020205020404" pitchFamily="49" charset="0"/>
                <a:cs typeface="Courier New" panose="02070309020205020404" pitchFamily="49" charset="0"/>
              </a:rPr>
              <a:t>findMax</a:t>
            </a:r>
            <a:r>
              <a:rPr lang="en-US" b="1" dirty="0">
                <a:latin typeface="Courier New" panose="02070309020205020404" pitchFamily="49" charset="0"/>
                <a:cs typeface="Courier New" panose="02070309020205020404" pitchFamily="49" charset="0"/>
              </a:rPr>
              <a:t>(n) {</a:t>
            </a:r>
          </a:p>
          <a:p>
            <a:r>
              <a:rPr lang="en-US" b="1" dirty="0">
                <a:latin typeface="Courier New" panose="02070309020205020404" pitchFamily="49" charset="0"/>
                <a:cs typeface="Courier New" panose="02070309020205020404" pitchFamily="49" charset="0"/>
              </a:rPr>
              <a:t>  let max;</a:t>
            </a:r>
          </a:p>
          <a:p>
            <a:r>
              <a:rPr lang="en-US" b="1" dirty="0">
                <a:latin typeface="Courier New" panose="02070309020205020404" pitchFamily="49" charset="0"/>
                <a:cs typeface="Courier New" panose="02070309020205020404" pitchFamily="49" charset="0"/>
              </a:rPr>
              <a:t>  let counter = 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for (let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 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&lt; </a:t>
            </a:r>
            <a:r>
              <a:rPr lang="en-US" b="1" dirty="0" err="1">
                <a:latin typeface="Courier New" panose="02070309020205020404" pitchFamily="49" charset="0"/>
                <a:cs typeface="Courier New" panose="02070309020205020404" pitchFamily="49" charset="0"/>
              </a:rPr>
              <a:t>n.length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counter++;</a:t>
            </a:r>
          </a:p>
          <a:p>
            <a:r>
              <a:rPr lang="en-US" b="1" dirty="0">
                <a:latin typeface="Courier New" panose="02070309020205020404" pitchFamily="49" charset="0"/>
                <a:cs typeface="Courier New" panose="02070309020205020404" pitchFamily="49" charset="0"/>
              </a:rPr>
              <a:t>    if(max === undefined || max &lt; n[</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max = n[</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return max;</a:t>
            </a:r>
          </a:p>
          <a:p>
            <a:r>
              <a:rPr lang="en-US" b="1"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64DC7F68-AB56-43D9-8AF1-4FC767A864B1}"/>
              </a:ext>
            </a:extLst>
          </p:cNvPr>
          <p:cNvSpPr/>
          <p:nvPr/>
        </p:nvSpPr>
        <p:spPr>
          <a:xfrm>
            <a:off x="5584004" y="1590472"/>
            <a:ext cx="4572000" cy="2862322"/>
          </a:xfrm>
          <a:prstGeom prst="rect">
            <a:avLst/>
          </a:prstGeom>
        </p:spPr>
        <p:txBody>
          <a:bodyPr>
            <a:spAutoFit/>
          </a:bodyPr>
          <a:lstStyle/>
          <a:p>
            <a:r>
              <a:rPr lang="en-US" dirty="0">
                <a:solidFill>
                  <a:srgbClr val="FF0000"/>
                </a:solidFill>
              </a:rPr>
              <a:t>2 operations </a:t>
            </a:r>
          </a:p>
          <a:p>
            <a:endParaRPr lang="en-US" dirty="0">
              <a:solidFill>
                <a:srgbClr val="FF0000"/>
              </a:solidFill>
            </a:endParaRPr>
          </a:p>
          <a:p>
            <a:r>
              <a:rPr lang="en-US" dirty="0">
                <a:solidFill>
                  <a:srgbClr val="FF0000"/>
                </a:solidFill>
              </a:rPr>
              <a:t> n times</a:t>
            </a:r>
          </a:p>
          <a:p>
            <a:endParaRPr lang="en-US" dirty="0">
              <a:solidFill>
                <a:srgbClr val="FF0000"/>
              </a:solidFill>
            </a:endParaRPr>
          </a:p>
          <a:p>
            <a:r>
              <a:rPr lang="en-US" dirty="0">
                <a:solidFill>
                  <a:srgbClr val="FF0000"/>
                </a:solidFill>
              </a:rPr>
              <a:t>     3 operations</a:t>
            </a:r>
          </a:p>
          <a:p>
            <a:endParaRPr lang="en-US" dirty="0">
              <a:solidFill>
                <a:srgbClr val="FF0000"/>
              </a:solidFill>
            </a:endParaRPr>
          </a:p>
          <a:p>
            <a:r>
              <a:rPr lang="en-US" dirty="0">
                <a:solidFill>
                  <a:srgbClr val="FF0000"/>
                </a:solidFill>
              </a:rPr>
              <a:t> 1 operation </a:t>
            </a:r>
          </a:p>
          <a:p>
            <a:r>
              <a:rPr lang="en-US" dirty="0">
                <a:solidFill>
                  <a:srgbClr val="FF0000"/>
                </a:solidFill>
              </a:rPr>
              <a:t>====</a:t>
            </a:r>
            <a:r>
              <a:rPr lang="en-US" dirty="0">
                <a:solidFill>
                  <a:srgbClr val="FF0000"/>
                </a:solidFill>
                <a:sym typeface="Wingdings" panose="05000000000000000000" pitchFamily="2" charset="2"/>
              </a:rPr>
              <a:t>  total =2+3n+1</a:t>
            </a:r>
            <a:endParaRPr lang="en-US" dirty="0">
              <a:solidFill>
                <a:srgbClr val="FF0000"/>
              </a:solidFill>
            </a:endParaRPr>
          </a:p>
          <a:p>
            <a:endParaRPr lang="en-US" dirty="0"/>
          </a:p>
          <a:p>
            <a:endParaRPr lang="en-US" dirty="0"/>
          </a:p>
        </p:txBody>
      </p:sp>
      <p:pic>
        <p:nvPicPr>
          <p:cNvPr id="6146" name="Picture 2">
            <a:extLst>
              <a:ext uri="{FF2B5EF4-FFF2-40B4-BE49-F238E27FC236}">
                <a16:creationId xmlns:a16="http://schemas.microsoft.com/office/drawing/2014/main" id="{FBA2BDA1-FF81-41DB-8EC1-18B9216AEA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0004" y="3429000"/>
            <a:ext cx="4230709"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678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915849-E8FF-45F4-A818-2F9F36EE7A56}"/>
              </a:ext>
            </a:extLst>
          </p:cNvPr>
          <p:cNvSpPr/>
          <p:nvPr/>
        </p:nvSpPr>
        <p:spPr>
          <a:xfrm>
            <a:off x="4202675" y="398722"/>
            <a:ext cx="3881191" cy="492443"/>
          </a:xfrm>
          <a:prstGeom prst="rect">
            <a:avLst/>
          </a:prstGeom>
        </p:spPr>
        <p:txBody>
          <a:bodyPr wrap="none">
            <a:spAutoFit/>
          </a:bodyPr>
          <a:lstStyle/>
          <a:p>
            <a:r>
              <a:rPr lang="pt-BR" sz="2600" dirty="0">
                <a:solidFill>
                  <a:srgbClr val="333333"/>
                </a:solidFill>
                <a:highlight>
                  <a:srgbClr val="FFFF00"/>
                </a:highlight>
                <a:latin typeface="Georgia" panose="02040502050405020303" pitchFamily="18" charset="0"/>
              </a:rPr>
              <a:t>O(n log n) - Linearithmic</a:t>
            </a:r>
          </a:p>
        </p:txBody>
      </p:sp>
      <p:sp>
        <p:nvSpPr>
          <p:cNvPr id="3" name="Rectangle 2">
            <a:extLst>
              <a:ext uri="{FF2B5EF4-FFF2-40B4-BE49-F238E27FC236}">
                <a16:creationId xmlns:a16="http://schemas.microsoft.com/office/drawing/2014/main" id="{B66925FA-C51E-4213-8EC3-EF5AD14E63C9}"/>
              </a:ext>
            </a:extLst>
          </p:cNvPr>
          <p:cNvSpPr/>
          <p:nvPr/>
        </p:nvSpPr>
        <p:spPr>
          <a:xfrm>
            <a:off x="647272" y="1179570"/>
            <a:ext cx="10983074" cy="4662815"/>
          </a:xfrm>
          <a:prstGeom prst="rect">
            <a:avLst/>
          </a:prstGeom>
        </p:spPr>
        <p:txBody>
          <a:bodyPr wrap="square">
            <a:spAutoFit/>
          </a:bodyPr>
          <a:lstStyle/>
          <a:p>
            <a:r>
              <a:rPr lang="en-US" sz="3300" dirty="0"/>
              <a:t>Let’s find the values of: T(n) = a T(n/b) + f(n)</a:t>
            </a:r>
            <a:br>
              <a:rPr lang="en-US" sz="3300" dirty="0"/>
            </a:br>
            <a:endParaRPr lang="en-US" sz="3300" dirty="0"/>
          </a:p>
          <a:p>
            <a:r>
              <a:rPr lang="en-US" sz="3300" dirty="0"/>
              <a:t>a: The number of sub-problems is 2 So, a = 2.</a:t>
            </a:r>
          </a:p>
          <a:p>
            <a:r>
              <a:rPr lang="en-US" sz="3300" dirty="0"/>
              <a:t>b: Each of the sub-problems divides n in half. So, b = 2</a:t>
            </a:r>
          </a:p>
          <a:p>
            <a:r>
              <a:rPr lang="en-US" sz="3300" dirty="0"/>
              <a:t>f(n): The work done outside the recursion is the function merge, which has a runtime of O(n) since it visits all the elements on the given arrays.</a:t>
            </a:r>
          </a:p>
          <a:p>
            <a:r>
              <a:rPr lang="en-US" sz="3300" dirty="0"/>
              <a:t>Substituting the values:</a:t>
            </a:r>
          </a:p>
          <a:p>
            <a:r>
              <a:rPr lang="en-US" sz="3300" dirty="0"/>
              <a:t>T(n) = 2 T(n/2) + O(n)</a:t>
            </a:r>
          </a:p>
        </p:txBody>
      </p:sp>
    </p:spTree>
    <p:extLst>
      <p:ext uri="{BB962C8B-B14F-4D97-AF65-F5344CB8AC3E}">
        <p14:creationId xmlns:p14="http://schemas.microsoft.com/office/powerpoint/2010/main" val="31757912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6164B7-728B-48B3-9D48-4D9217847C41}"/>
              </a:ext>
            </a:extLst>
          </p:cNvPr>
          <p:cNvSpPr/>
          <p:nvPr/>
        </p:nvSpPr>
        <p:spPr>
          <a:xfrm>
            <a:off x="4416056" y="320106"/>
            <a:ext cx="4572000" cy="769441"/>
          </a:xfrm>
          <a:prstGeom prst="rect">
            <a:avLst/>
          </a:prstGeom>
        </p:spPr>
        <p:txBody>
          <a:bodyPr>
            <a:spAutoFit/>
          </a:bodyPr>
          <a:lstStyle/>
          <a:p>
            <a:r>
              <a:rPr lang="pt-BR" sz="2600" dirty="0">
                <a:solidFill>
                  <a:srgbClr val="333333"/>
                </a:solidFill>
                <a:highlight>
                  <a:srgbClr val="FFFF00"/>
                </a:highlight>
                <a:latin typeface="Georgia" panose="02040502050405020303" pitchFamily="18" charset="0"/>
              </a:rPr>
              <a:t>O(n^2) - Quadratic time</a:t>
            </a:r>
            <a:br>
              <a:rPr lang="pt-BR" dirty="0"/>
            </a:br>
            <a:endParaRPr lang="en-US" dirty="0"/>
          </a:p>
        </p:txBody>
      </p:sp>
      <p:sp>
        <p:nvSpPr>
          <p:cNvPr id="3" name="Rectangle 2">
            <a:extLst>
              <a:ext uri="{FF2B5EF4-FFF2-40B4-BE49-F238E27FC236}">
                <a16:creationId xmlns:a16="http://schemas.microsoft.com/office/drawing/2014/main" id="{B6170874-69FA-4A16-9C5B-221A7FEF4EF5}"/>
              </a:ext>
            </a:extLst>
          </p:cNvPr>
          <p:cNvSpPr/>
          <p:nvPr/>
        </p:nvSpPr>
        <p:spPr>
          <a:xfrm>
            <a:off x="787686" y="999759"/>
            <a:ext cx="11404314" cy="1200329"/>
          </a:xfrm>
          <a:prstGeom prst="rect">
            <a:avLst/>
          </a:prstGeom>
        </p:spPr>
        <p:txBody>
          <a:bodyPr wrap="square">
            <a:spAutoFit/>
          </a:bodyPr>
          <a:lstStyle/>
          <a:p>
            <a:pPr>
              <a:buFont typeface="Arial" panose="020B0604020202020204" pitchFamily="34" charset="0"/>
              <a:buChar char="•"/>
            </a:pPr>
            <a:r>
              <a:rPr lang="en-US" sz="2400" dirty="0">
                <a:solidFill>
                  <a:srgbClr val="555555"/>
                </a:solidFill>
                <a:latin typeface="Helvetica" panose="020B0604020202020204" pitchFamily="34" charset="0"/>
              </a:rPr>
              <a:t>Check if a collection has duplicated values.</a:t>
            </a:r>
          </a:p>
          <a:p>
            <a:pPr>
              <a:buFont typeface="Arial" panose="020B0604020202020204" pitchFamily="34" charset="0"/>
              <a:buChar char="•"/>
            </a:pPr>
            <a:r>
              <a:rPr lang="en-US" sz="2400" dirty="0">
                <a:solidFill>
                  <a:srgbClr val="555555"/>
                </a:solidFill>
                <a:latin typeface="Helvetica" panose="020B0604020202020204" pitchFamily="34" charset="0"/>
              </a:rPr>
              <a:t>Sorting items in a collection using bubble sort, insertion sort, or selection sort.</a:t>
            </a:r>
          </a:p>
          <a:p>
            <a:pPr>
              <a:buFont typeface="Arial" panose="020B0604020202020204" pitchFamily="34" charset="0"/>
              <a:buChar char="•"/>
            </a:pPr>
            <a:r>
              <a:rPr lang="en-US" sz="2400" dirty="0">
                <a:solidFill>
                  <a:srgbClr val="555555"/>
                </a:solidFill>
                <a:latin typeface="Helvetica" panose="020B0604020202020204" pitchFamily="34" charset="0"/>
              </a:rPr>
              <a:t>Find all possible ordered pairs in an array.</a:t>
            </a:r>
          </a:p>
        </p:txBody>
      </p:sp>
      <p:sp>
        <p:nvSpPr>
          <p:cNvPr id="4" name="Rectangle 3">
            <a:extLst>
              <a:ext uri="{FF2B5EF4-FFF2-40B4-BE49-F238E27FC236}">
                <a16:creationId xmlns:a16="http://schemas.microsoft.com/office/drawing/2014/main" id="{2D032C79-70D6-43EC-AF3E-AF557C316E79}"/>
              </a:ext>
            </a:extLst>
          </p:cNvPr>
          <p:cNvSpPr/>
          <p:nvPr/>
        </p:nvSpPr>
        <p:spPr>
          <a:xfrm>
            <a:off x="2224554" y="2335507"/>
            <a:ext cx="9179760" cy="4524315"/>
          </a:xfrm>
          <a:prstGeom prst="rect">
            <a:avLst/>
          </a:prstGeom>
        </p:spPr>
        <p:txBody>
          <a:bodyPr wrap="square">
            <a:spAutoFit/>
          </a:bodyPr>
          <a:lstStyle/>
          <a:p>
            <a:r>
              <a:rPr lang="en-US" b="1" dirty="0">
                <a:latin typeface="Courier New" panose="02070309020205020404" pitchFamily="49" charset="0"/>
                <a:cs typeface="Courier New" panose="02070309020205020404" pitchFamily="49" charset="0"/>
              </a:rPr>
              <a:t>function sort(n) {</a:t>
            </a:r>
          </a:p>
          <a:p>
            <a:r>
              <a:rPr lang="en-US" b="1" dirty="0">
                <a:latin typeface="Courier New" panose="02070309020205020404" pitchFamily="49" charset="0"/>
                <a:cs typeface="Courier New" panose="02070309020205020404" pitchFamily="49" charset="0"/>
              </a:rPr>
              <a:t>  for (let outer = 0; outer &lt; </a:t>
            </a:r>
            <a:r>
              <a:rPr lang="en-US" b="1" dirty="0" err="1">
                <a:latin typeface="Courier New" panose="02070309020205020404" pitchFamily="49" charset="0"/>
                <a:cs typeface="Courier New" panose="02070309020205020404" pitchFamily="49" charset="0"/>
              </a:rPr>
              <a:t>n.length</a:t>
            </a:r>
            <a:r>
              <a:rPr lang="en-US" b="1" dirty="0">
                <a:latin typeface="Courier New" panose="02070309020205020404" pitchFamily="49" charset="0"/>
                <a:cs typeface="Courier New" panose="02070309020205020404" pitchFamily="49" charset="0"/>
              </a:rPr>
              <a:t>; outer++) {</a:t>
            </a:r>
          </a:p>
          <a:p>
            <a:r>
              <a:rPr lang="en-US" b="1" dirty="0">
                <a:latin typeface="Courier New" panose="02070309020205020404" pitchFamily="49" charset="0"/>
                <a:cs typeface="Courier New" panose="02070309020205020404" pitchFamily="49" charset="0"/>
              </a:rPr>
              <a:t>    let </a:t>
            </a:r>
            <a:r>
              <a:rPr lang="en-US" b="1" dirty="0" err="1">
                <a:latin typeface="Courier New" panose="02070309020205020404" pitchFamily="49" charset="0"/>
                <a:cs typeface="Courier New" panose="02070309020205020404" pitchFamily="49" charset="0"/>
              </a:rPr>
              <a:t>outerElement</a:t>
            </a:r>
            <a:r>
              <a:rPr lang="en-US" b="1" dirty="0">
                <a:latin typeface="Courier New" panose="02070309020205020404" pitchFamily="49" charset="0"/>
                <a:cs typeface="Courier New" panose="02070309020205020404" pitchFamily="49" charset="0"/>
              </a:rPr>
              <a:t> = n[outer];</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for (let inner = outer + 1; inner &lt; </a:t>
            </a:r>
            <a:r>
              <a:rPr lang="en-US" b="1" dirty="0" err="1">
                <a:latin typeface="Courier New" panose="02070309020205020404" pitchFamily="49" charset="0"/>
                <a:cs typeface="Courier New" panose="02070309020205020404" pitchFamily="49" charset="0"/>
              </a:rPr>
              <a:t>n.length</a:t>
            </a:r>
            <a:r>
              <a:rPr lang="en-US" b="1" dirty="0">
                <a:latin typeface="Courier New" panose="02070309020205020404" pitchFamily="49" charset="0"/>
                <a:cs typeface="Courier New" panose="02070309020205020404" pitchFamily="49" charset="0"/>
              </a:rPr>
              <a:t>; inner++) {</a:t>
            </a:r>
          </a:p>
          <a:p>
            <a:r>
              <a:rPr lang="en-US" b="1" dirty="0">
                <a:latin typeface="Courier New" panose="02070309020205020404" pitchFamily="49" charset="0"/>
                <a:cs typeface="Courier New" panose="02070309020205020404" pitchFamily="49" charset="0"/>
              </a:rPr>
              <a:t>      let </a:t>
            </a:r>
            <a:r>
              <a:rPr lang="en-US" b="1" dirty="0" err="1">
                <a:latin typeface="Courier New" panose="02070309020205020404" pitchFamily="49" charset="0"/>
                <a:cs typeface="Courier New" panose="02070309020205020404" pitchFamily="49" charset="0"/>
              </a:rPr>
              <a:t>innerElement</a:t>
            </a:r>
            <a:r>
              <a:rPr lang="en-US" b="1" dirty="0">
                <a:latin typeface="Courier New" panose="02070309020205020404" pitchFamily="49" charset="0"/>
                <a:cs typeface="Courier New" panose="02070309020205020404" pitchFamily="49" charset="0"/>
              </a:rPr>
              <a:t> = n[inner];</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if(</a:t>
            </a:r>
            <a:r>
              <a:rPr lang="en-US" b="1" dirty="0" err="1">
                <a:latin typeface="Courier New" panose="02070309020205020404" pitchFamily="49" charset="0"/>
                <a:cs typeface="Courier New" panose="02070309020205020404" pitchFamily="49" charset="0"/>
              </a:rPr>
              <a:t>outerElement</a:t>
            </a:r>
            <a:r>
              <a:rPr lang="en-US" b="1" dirty="0">
                <a:latin typeface="Courier New" panose="02070309020205020404" pitchFamily="49" charset="0"/>
                <a:cs typeface="Courier New" panose="02070309020205020404" pitchFamily="49" charset="0"/>
              </a:rPr>
              <a:t> &gt; </a:t>
            </a:r>
            <a:r>
              <a:rPr lang="en-US" b="1" dirty="0" err="1">
                <a:latin typeface="Courier New" panose="02070309020205020404" pitchFamily="49" charset="0"/>
                <a:cs typeface="Courier New" panose="02070309020205020404" pitchFamily="49" charset="0"/>
              </a:rPr>
              <a:t>innerElement</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 swap</a:t>
            </a:r>
          </a:p>
          <a:p>
            <a:r>
              <a:rPr lang="en-US" b="1" dirty="0">
                <a:latin typeface="Courier New" panose="02070309020205020404" pitchFamily="49" charset="0"/>
                <a:cs typeface="Courier New" panose="02070309020205020404" pitchFamily="49" charset="0"/>
              </a:rPr>
              <a:t>        n[outer] = </a:t>
            </a:r>
            <a:r>
              <a:rPr lang="en-US" b="1" dirty="0" err="1">
                <a:latin typeface="Courier New" panose="02070309020205020404" pitchFamily="49" charset="0"/>
                <a:cs typeface="Courier New" panose="02070309020205020404" pitchFamily="49" charset="0"/>
              </a:rPr>
              <a:t>innerElement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n[inner] = </a:t>
            </a:r>
            <a:r>
              <a:rPr lang="en-US" b="1" dirty="0" err="1">
                <a:latin typeface="Courier New" panose="02070309020205020404" pitchFamily="49" charset="0"/>
                <a:cs typeface="Courier New" panose="02070309020205020404" pitchFamily="49" charset="0"/>
              </a:rPr>
              <a:t>outerElement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update references</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outerElement</a:t>
            </a:r>
            <a:r>
              <a:rPr lang="en-US" b="1" dirty="0">
                <a:latin typeface="Courier New" panose="02070309020205020404" pitchFamily="49" charset="0"/>
                <a:cs typeface="Courier New" panose="02070309020205020404" pitchFamily="49" charset="0"/>
              </a:rPr>
              <a:t> = n[outer];</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innerElement</a:t>
            </a:r>
            <a:r>
              <a:rPr lang="en-US" b="1" dirty="0">
                <a:latin typeface="Courier New" panose="02070309020205020404" pitchFamily="49" charset="0"/>
                <a:cs typeface="Courier New" panose="02070309020205020404" pitchFamily="49" charset="0"/>
              </a:rPr>
              <a:t> = n[inner];   }    }  }</a:t>
            </a:r>
          </a:p>
          <a:p>
            <a:r>
              <a:rPr lang="en-US" b="1" dirty="0">
                <a:latin typeface="Courier New" panose="02070309020205020404" pitchFamily="49" charset="0"/>
                <a:cs typeface="Courier New" panose="02070309020205020404" pitchFamily="49" charset="0"/>
              </a:rPr>
              <a:t>  return n;</a:t>
            </a:r>
          </a:p>
          <a:p>
            <a:r>
              <a:rPr lang="en-US"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2366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F04056-8F72-4AD5-BA6C-34789D794FFF}"/>
              </a:ext>
            </a:extLst>
          </p:cNvPr>
          <p:cNvSpPr/>
          <p:nvPr/>
        </p:nvSpPr>
        <p:spPr>
          <a:xfrm>
            <a:off x="3921044" y="277851"/>
            <a:ext cx="3954929" cy="492443"/>
          </a:xfrm>
          <a:prstGeom prst="rect">
            <a:avLst/>
          </a:prstGeom>
        </p:spPr>
        <p:txBody>
          <a:bodyPr wrap="none">
            <a:spAutoFit/>
          </a:bodyPr>
          <a:lstStyle/>
          <a:p>
            <a:r>
              <a:rPr lang="pt-BR" sz="2600" dirty="0">
                <a:solidFill>
                  <a:srgbClr val="333333"/>
                </a:solidFill>
                <a:highlight>
                  <a:srgbClr val="FFFF00"/>
                </a:highlight>
                <a:latin typeface="Georgia" panose="02040502050405020303" pitchFamily="18" charset="0"/>
              </a:rPr>
              <a:t>O(n^c) - Polynomial time</a:t>
            </a:r>
          </a:p>
        </p:txBody>
      </p:sp>
      <p:sp>
        <p:nvSpPr>
          <p:cNvPr id="3" name="Rectangle 2">
            <a:extLst>
              <a:ext uri="{FF2B5EF4-FFF2-40B4-BE49-F238E27FC236}">
                <a16:creationId xmlns:a16="http://schemas.microsoft.com/office/drawing/2014/main" id="{14D40F22-647A-4A8C-ABD5-9903D091EB39}"/>
              </a:ext>
            </a:extLst>
          </p:cNvPr>
          <p:cNvSpPr/>
          <p:nvPr/>
        </p:nvSpPr>
        <p:spPr>
          <a:xfrm>
            <a:off x="3810000" y="1305343"/>
            <a:ext cx="6443330" cy="4247317"/>
          </a:xfrm>
          <a:prstGeom prst="rect">
            <a:avLst/>
          </a:prstGeom>
        </p:spPr>
        <p:txBody>
          <a:bodyPr wrap="square">
            <a:spAutoFit/>
          </a:bodyPr>
          <a:lstStyle/>
          <a:p>
            <a:r>
              <a:rPr lang="en-US" b="1" dirty="0">
                <a:latin typeface="Courier New" panose="02070309020205020404" pitchFamily="49" charset="0"/>
                <a:cs typeface="Courier New" panose="02070309020205020404" pitchFamily="49" charset="0"/>
              </a:rPr>
              <a:t>function </a:t>
            </a:r>
            <a:r>
              <a:rPr lang="en-US" b="1" dirty="0" err="1">
                <a:latin typeface="Courier New" panose="02070309020205020404" pitchFamily="49" charset="0"/>
                <a:cs typeface="Courier New" panose="02070309020205020404" pitchFamily="49" charset="0"/>
              </a:rPr>
              <a:t>findXYZ</a:t>
            </a:r>
            <a:r>
              <a:rPr lang="en-US" b="1" dirty="0">
                <a:latin typeface="Courier New" panose="02070309020205020404" pitchFamily="49" charset="0"/>
                <a:cs typeface="Courier New" panose="02070309020205020404" pitchFamily="49" charset="0"/>
              </a:rPr>
              <a:t>(n) {</a:t>
            </a:r>
          </a:p>
          <a:p>
            <a:r>
              <a:rPr lang="en-US" b="1" dirty="0">
                <a:latin typeface="Courier New" panose="02070309020205020404" pitchFamily="49" charset="0"/>
                <a:cs typeface="Courier New" panose="02070309020205020404" pitchFamily="49" charset="0"/>
              </a:rPr>
              <a:t>  const solutions =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for(let x = 0; x &lt; n; x++) {</a:t>
            </a:r>
          </a:p>
          <a:p>
            <a:r>
              <a:rPr lang="en-US" b="1" dirty="0">
                <a:latin typeface="Courier New" panose="02070309020205020404" pitchFamily="49" charset="0"/>
                <a:cs typeface="Courier New" panose="02070309020205020404" pitchFamily="49" charset="0"/>
              </a:rPr>
              <a:t>    for(let y = 0; y &lt; n; y++) {</a:t>
            </a:r>
          </a:p>
          <a:p>
            <a:r>
              <a:rPr lang="en-US" b="1" dirty="0">
                <a:latin typeface="Courier New" panose="02070309020205020404" pitchFamily="49" charset="0"/>
                <a:cs typeface="Courier New" panose="02070309020205020404" pitchFamily="49" charset="0"/>
              </a:rPr>
              <a:t>      for(let z = 0; z &lt; n; z++) {</a:t>
            </a:r>
          </a:p>
          <a:p>
            <a:r>
              <a:rPr lang="en-US" b="1" dirty="0">
                <a:latin typeface="Courier New" panose="02070309020205020404" pitchFamily="49" charset="0"/>
                <a:cs typeface="Courier New" panose="02070309020205020404" pitchFamily="49" charset="0"/>
              </a:rPr>
              <a:t>        if( 3*x + 9*y + 8*z === 79 )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solutions.push</a:t>
            </a:r>
            <a:r>
              <a:rPr lang="en-US" b="1" dirty="0">
                <a:latin typeface="Courier New" panose="02070309020205020404" pitchFamily="49" charset="0"/>
                <a:cs typeface="Courier New" panose="02070309020205020404" pitchFamily="49" charset="0"/>
              </a:rPr>
              <a:t>({x, y, z});</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return solutions;</a:t>
            </a:r>
          </a:p>
          <a:p>
            <a:r>
              <a:rPr lang="en-US"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164503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2F97DB-91FD-489F-9C8A-58D60FBDF7B9}"/>
              </a:ext>
            </a:extLst>
          </p:cNvPr>
          <p:cNvSpPr/>
          <p:nvPr/>
        </p:nvSpPr>
        <p:spPr>
          <a:xfrm>
            <a:off x="3671777" y="283733"/>
            <a:ext cx="4572000" cy="492443"/>
          </a:xfrm>
          <a:prstGeom prst="rect">
            <a:avLst/>
          </a:prstGeom>
        </p:spPr>
        <p:txBody>
          <a:bodyPr>
            <a:spAutoFit/>
          </a:bodyPr>
          <a:lstStyle/>
          <a:p>
            <a:r>
              <a:rPr lang="pt-BR" sz="2600" dirty="0">
                <a:solidFill>
                  <a:srgbClr val="333333"/>
                </a:solidFill>
                <a:highlight>
                  <a:srgbClr val="FFFF00"/>
                </a:highlight>
                <a:latin typeface="Georgia" panose="02040502050405020303" pitchFamily="18" charset="0"/>
              </a:rPr>
              <a:t>O(2^n) - Exponential time</a:t>
            </a:r>
            <a:endParaRPr lang="en-US" sz="2600" dirty="0">
              <a:solidFill>
                <a:srgbClr val="333333"/>
              </a:solidFill>
              <a:highlight>
                <a:srgbClr val="FFFF00"/>
              </a:highlight>
              <a:latin typeface="Georgia" panose="02040502050405020303" pitchFamily="18" charset="0"/>
            </a:endParaRPr>
          </a:p>
        </p:txBody>
      </p:sp>
      <p:sp>
        <p:nvSpPr>
          <p:cNvPr id="3" name="Rectangle 2">
            <a:extLst>
              <a:ext uri="{FF2B5EF4-FFF2-40B4-BE49-F238E27FC236}">
                <a16:creationId xmlns:a16="http://schemas.microsoft.com/office/drawing/2014/main" id="{779B68A6-682B-40B4-81A3-614030B1ED65}"/>
              </a:ext>
            </a:extLst>
          </p:cNvPr>
          <p:cNvSpPr/>
          <p:nvPr/>
        </p:nvSpPr>
        <p:spPr>
          <a:xfrm>
            <a:off x="988669" y="1721648"/>
            <a:ext cx="10456742" cy="3693319"/>
          </a:xfrm>
          <a:prstGeom prst="rect">
            <a:avLst/>
          </a:prstGeom>
        </p:spPr>
        <p:txBody>
          <a:bodyPr wrap="square">
            <a:spAutoFit/>
          </a:bodyPr>
          <a:lstStyle/>
          <a:p>
            <a:r>
              <a:rPr lang="en-US" b="1" dirty="0">
                <a:latin typeface="Courier New" panose="02070309020205020404" pitchFamily="49" charset="0"/>
                <a:cs typeface="Courier New" panose="02070309020205020404" pitchFamily="49" charset="0"/>
              </a:rPr>
              <a:t>function powerset(n = '') {</a:t>
            </a:r>
          </a:p>
          <a:p>
            <a:r>
              <a:rPr lang="en-US" b="1" dirty="0">
                <a:latin typeface="Courier New" panose="02070309020205020404" pitchFamily="49" charset="0"/>
                <a:cs typeface="Courier New" panose="02070309020205020404" pitchFamily="49" charset="0"/>
              </a:rPr>
              <a:t>  const array = </a:t>
            </a:r>
            <a:r>
              <a:rPr lang="en-US" b="1" dirty="0" err="1">
                <a:latin typeface="Courier New" panose="02070309020205020404" pitchFamily="49" charset="0"/>
                <a:cs typeface="Courier New" panose="02070309020205020404" pitchFamily="49" charset="0"/>
              </a:rPr>
              <a:t>Array.from</a:t>
            </a:r>
            <a:r>
              <a:rPr lang="en-US" b="1" dirty="0">
                <a:latin typeface="Courier New" panose="02070309020205020404" pitchFamily="49" charset="0"/>
                <a:cs typeface="Courier New" panose="02070309020205020404" pitchFamily="49" charset="0"/>
              </a:rPr>
              <a:t>(n);</a:t>
            </a:r>
          </a:p>
          <a:p>
            <a:r>
              <a:rPr lang="en-US" b="1" dirty="0">
                <a:latin typeface="Courier New" panose="02070309020205020404" pitchFamily="49" charset="0"/>
                <a:cs typeface="Courier New" panose="02070309020205020404" pitchFamily="49" charset="0"/>
              </a:rPr>
              <a:t>  const base =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const results = </a:t>
            </a:r>
            <a:r>
              <a:rPr lang="en-US" b="1" dirty="0" err="1">
                <a:latin typeface="Courier New" panose="02070309020205020404" pitchFamily="49" charset="0"/>
                <a:cs typeface="Courier New" panose="02070309020205020404" pitchFamily="49" charset="0"/>
              </a:rPr>
              <a:t>array.reduce</a:t>
            </a:r>
            <a:r>
              <a:rPr lang="en-US" b="1" dirty="0">
                <a:latin typeface="Courier New" panose="02070309020205020404" pitchFamily="49" charset="0"/>
                <a:cs typeface="Courier New" panose="02070309020205020404" pitchFamily="49" charset="0"/>
              </a:rPr>
              <a:t>((previous, element) =&gt; {</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previousPlusElement</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previous.map</a:t>
            </a:r>
            <a:r>
              <a:rPr lang="en-US" b="1" dirty="0">
                <a:latin typeface="Courier New" panose="02070309020205020404" pitchFamily="49" charset="0"/>
                <a:cs typeface="Courier New" panose="02070309020205020404" pitchFamily="49" charset="0"/>
              </a:rPr>
              <a:t>(el =&gt; {</a:t>
            </a:r>
          </a:p>
          <a:p>
            <a:r>
              <a:rPr lang="en-US" b="1" dirty="0">
                <a:latin typeface="Courier New" panose="02070309020205020404" pitchFamily="49" charset="0"/>
                <a:cs typeface="Courier New" panose="02070309020205020404" pitchFamily="49" charset="0"/>
              </a:rPr>
              <a:t>      return `${el}${element}`;</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return </a:t>
            </a:r>
            <a:r>
              <a:rPr lang="en-US" b="1" dirty="0" err="1">
                <a:latin typeface="Courier New" panose="02070309020205020404" pitchFamily="49" charset="0"/>
                <a:cs typeface="Courier New" panose="02070309020205020404" pitchFamily="49" charset="0"/>
              </a:rPr>
              <a:t>previous.concat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previousPlusElement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base);</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return results;</a:t>
            </a:r>
          </a:p>
          <a:p>
            <a:r>
              <a:rPr lang="en-US"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947472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211F01-BB55-4ACF-ABB2-1A1F46E2AA88}"/>
              </a:ext>
            </a:extLst>
          </p:cNvPr>
          <p:cNvSpPr/>
          <p:nvPr/>
        </p:nvSpPr>
        <p:spPr>
          <a:xfrm>
            <a:off x="2062782" y="1482901"/>
            <a:ext cx="6999514" cy="4370427"/>
          </a:xfrm>
          <a:prstGeom prst="rect">
            <a:avLst/>
          </a:prstGeom>
        </p:spPr>
        <p:txBody>
          <a:bodyPr wrap="square">
            <a:spAutoFit/>
          </a:bodyPr>
          <a:lstStyle/>
          <a:p>
            <a:endParaRPr lang="en-US" dirty="0"/>
          </a:p>
          <a:p>
            <a:pPr marL="12700"/>
            <a:r>
              <a:rPr lang="en-US" sz="2200" dirty="0">
                <a:latin typeface="Consolas"/>
              </a:rPr>
              <a:t>int sum(int A[], int n)</a:t>
            </a:r>
          </a:p>
          <a:p>
            <a:pPr marL="12700"/>
            <a:r>
              <a:rPr lang="en-US" sz="2200" dirty="0">
                <a:latin typeface="Consolas"/>
              </a:rPr>
              <a:t>{</a:t>
            </a:r>
          </a:p>
          <a:p>
            <a:pPr marL="12700"/>
            <a:r>
              <a:rPr lang="en-US" sz="2200" dirty="0">
                <a:latin typeface="Consolas"/>
              </a:rPr>
              <a:t>int sum = 0, </a:t>
            </a:r>
            <a:r>
              <a:rPr lang="en-US" sz="2200" dirty="0" err="1">
                <a:latin typeface="Consolas"/>
              </a:rPr>
              <a:t>i</a:t>
            </a:r>
            <a:r>
              <a:rPr lang="en-US" sz="2200" dirty="0">
                <a:latin typeface="Consolas"/>
              </a:rPr>
              <a:t>;</a:t>
            </a:r>
          </a:p>
          <a:p>
            <a:pPr marL="12700"/>
            <a:r>
              <a:rPr lang="en-US" sz="2200" dirty="0">
                <a:latin typeface="Consolas"/>
              </a:rPr>
              <a:t>for(</a:t>
            </a:r>
            <a:r>
              <a:rPr lang="en-US" sz="2200" dirty="0" err="1">
                <a:latin typeface="Consolas"/>
              </a:rPr>
              <a:t>i</a:t>
            </a:r>
            <a:r>
              <a:rPr lang="en-US" sz="2200" dirty="0">
                <a:latin typeface="Consolas"/>
              </a:rPr>
              <a:t> = 0; </a:t>
            </a:r>
            <a:r>
              <a:rPr lang="en-US" sz="2200" dirty="0" err="1">
                <a:latin typeface="Consolas"/>
              </a:rPr>
              <a:t>i</a:t>
            </a:r>
            <a:r>
              <a:rPr lang="en-US" sz="2200" dirty="0">
                <a:latin typeface="Consolas"/>
              </a:rPr>
              <a:t> &lt; n; </a:t>
            </a:r>
            <a:r>
              <a:rPr lang="en-US" sz="2200" dirty="0" err="1">
                <a:latin typeface="Consolas"/>
              </a:rPr>
              <a:t>i</a:t>
            </a:r>
            <a:r>
              <a:rPr lang="en-US" sz="2200" dirty="0">
                <a:latin typeface="Consolas"/>
              </a:rPr>
              <a:t>++) </a:t>
            </a:r>
          </a:p>
          <a:p>
            <a:pPr marL="12700"/>
            <a:r>
              <a:rPr lang="en-US" sz="2200" dirty="0">
                <a:latin typeface="Consolas"/>
              </a:rPr>
              <a:t>    sum = sum + A[</a:t>
            </a:r>
            <a:r>
              <a:rPr lang="en-US" sz="2200" dirty="0" err="1">
                <a:latin typeface="Consolas"/>
              </a:rPr>
              <a:t>i</a:t>
            </a:r>
            <a:r>
              <a:rPr lang="en-US" sz="2200" dirty="0">
                <a:latin typeface="Consolas"/>
              </a:rPr>
              <a:t>];</a:t>
            </a:r>
          </a:p>
          <a:p>
            <a:pPr marL="12700"/>
            <a:r>
              <a:rPr lang="en-US" sz="2200" dirty="0">
                <a:latin typeface="Consolas"/>
              </a:rPr>
              <a:t>return sum;</a:t>
            </a:r>
          </a:p>
          <a:p>
            <a:pPr marL="12700"/>
            <a:r>
              <a:rPr lang="en-US" sz="2200" dirty="0">
                <a:latin typeface="Consolas"/>
              </a:rPr>
              <a:t>}</a:t>
            </a:r>
          </a:p>
          <a:p>
            <a:endParaRPr lang="en-US" dirty="0"/>
          </a:p>
          <a:p>
            <a:r>
              <a:rPr lang="en-US" sz="2200" b="1" spc="-5" dirty="0">
                <a:solidFill>
                  <a:srgbClr val="006FC0"/>
                </a:solidFill>
                <a:latin typeface="Trebuchet MS"/>
              </a:rPr>
              <a:t>If the amount of space required by an algorithm is increased with the  increase of input value, then that space complexity is said to be Linear  Space Complexity</a:t>
            </a:r>
          </a:p>
        </p:txBody>
      </p:sp>
      <p:sp>
        <p:nvSpPr>
          <p:cNvPr id="3" name="Rectangle 2">
            <a:extLst>
              <a:ext uri="{FF2B5EF4-FFF2-40B4-BE49-F238E27FC236}">
                <a16:creationId xmlns:a16="http://schemas.microsoft.com/office/drawing/2014/main" id="{189BDA8C-728C-4B63-86D2-6AA301975C0E}"/>
              </a:ext>
            </a:extLst>
          </p:cNvPr>
          <p:cNvSpPr/>
          <p:nvPr/>
        </p:nvSpPr>
        <p:spPr>
          <a:xfrm>
            <a:off x="1970315" y="372463"/>
            <a:ext cx="4367862" cy="523220"/>
          </a:xfrm>
          <a:prstGeom prst="rect">
            <a:avLst/>
          </a:prstGeom>
        </p:spPr>
        <p:txBody>
          <a:bodyPr wrap="none">
            <a:spAutoFit/>
          </a:bodyPr>
          <a:lstStyle/>
          <a:p>
            <a:r>
              <a:rPr lang="en-US" sz="2800" b="1" i="1" kern="0" spc="-10" dirty="0">
                <a:solidFill>
                  <a:srgbClr val="FF0000"/>
                </a:solidFill>
                <a:latin typeface="Trebuchet MS"/>
                <a:ea typeface="+mj-ea"/>
              </a:rPr>
              <a:t>Linear Space Complexity</a:t>
            </a:r>
          </a:p>
        </p:txBody>
      </p:sp>
    </p:spTree>
    <p:extLst>
      <p:ext uri="{BB962C8B-B14F-4D97-AF65-F5344CB8AC3E}">
        <p14:creationId xmlns:p14="http://schemas.microsoft.com/office/powerpoint/2010/main" val="3547561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ABBB69-B253-41E3-887C-AA7CA30E5661}"/>
              </a:ext>
            </a:extLst>
          </p:cNvPr>
          <p:cNvSpPr/>
          <p:nvPr/>
        </p:nvSpPr>
        <p:spPr>
          <a:xfrm>
            <a:off x="4113779" y="235321"/>
            <a:ext cx="3337773" cy="492443"/>
          </a:xfrm>
          <a:prstGeom prst="rect">
            <a:avLst/>
          </a:prstGeom>
        </p:spPr>
        <p:txBody>
          <a:bodyPr wrap="none">
            <a:spAutoFit/>
          </a:bodyPr>
          <a:lstStyle/>
          <a:p>
            <a:r>
              <a:rPr lang="en-US" sz="2600" dirty="0">
                <a:solidFill>
                  <a:srgbClr val="333333"/>
                </a:solidFill>
                <a:highlight>
                  <a:srgbClr val="FFFF00"/>
                </a:highlight>
                <a:latin typeface="Georgia" panose="02040502050405020303" pitchFamily="18" charset="0"/>
              </a:rPr>
              <a:t>O(n!) - Factorial time</a:t>
            </a:r>
          </a:p>
        </p:txBody>
      </p:sp>
      <p:sp>
        <p:nvSpPr>
          <p:cNvPr id="3" name="Rectangle 2">
            <a:extLst>
              <a:ext uri="{FF2B5EF4-FFF2-40B4-BE49-F238E27FC236}">
                <a16:creationId xmlns:a16="http://schemas.microsoft.com/office/drawing/2014/main" id="{F045E0BC-5E2D-4EB8-8E6D-14BABBB7875D}"/>
              </a:ext>
            </a:extLst>
          </p:cNvPr>
          <p:cNvSpPr/>
          <p:nvPr/>
        </p:nvSpPr>
        <p:spPr>
          <a:xfrm>
            <a:off x="1425064" y="1571664"/>
            <a:ext cx="8715202" cy="4447371"/>
          </a:xfrm>
          <a:prstGeom prst="rect">
            <a:avLst/>
          </a:prstGeom>
        </p:spPr>
        <p:txBody>
          <a:bodyPr wrap="square">
            <a:spAutoFit/>
          </a:bodyPr>
          <a:lstStyle/>
          <a:p>
            <a:r>
              <a:rPr lang="en-US" sz="3300" b="1" dirty="0">
                <a:solidFill>
                  <a:srgbClr val="555555"/>
                </a:solidFill>
                <a:latin typeface="Helvetica" panose="020B0604020202020204" pitchFamily="34" charset="0"/>
              </a:rPr>
              <a:t>Permutations</a:t>
            </a:r>
          </a:p>
          <a:p>
            <a:r>
              <a:rPr lang="en-US" sz="2500" dirty="0">
                <a:solidFill>
                  <a:srgbClr val="555555"/>
                </a:solidFill>
                <a:latin typeface="Helvetica" panose="020B0604020202020204" pitchFamily="34" charset="0"/>
              </a:rPr>
              <a:t>How would you solve that?</a:t>
            </a:r>
          </a:p>
          <a:p>
            <a:r>
              <a:rPr lang="en-US" sz="2500" dirty="0">
                <a:solidFill>
                  <a:srgbClr val="555555"/>
                </a:solidFill>
                <a:latin typeface="Helvetica" panose="020B0604020202020204" pitchFamily="34" charset="0"/>
              </a:rPr>
              <a:t>A straightforward way will be to check if the string has a length of 1 if so, return that string since you can’t arrange it differently.</a:t>
            </a:r>
            <a:br>
              <a:rPr lang="en-US" sz="2500" dirty="0">
                <a:solidFill>
                  <a:srgbClr val="555555"/>
                </a:solidFill>
                <a:latin typeface="Helvetica" panose="020B0604020202020204" pitchFamily="34" charset="0"/>
              </a:rPr>
            </a:br>
            <a:endParaRPr lang="en-US" sz="2500" dirty="0">
              <a:solidFill>
                <a:srgbClr val="555555"/>
              </a:solidFill>
              <a:latin typeface="Helvetica" panose="020B0604020202020204" pitchFamily="34" charset="0"/>
            </a:endParaRPr>
          </a:p>
          <a:p>
            <a:r>
              <a:rPr lang="en-US" sz="2500" dirty="0">
                <a:solidFill>
                  <a:srgbClr val="555555"/>
                </a:solidFill>
                <a:latin typeface="Helvetica" panose="020B0604020202020204" pitchFamily="34" charset="0"/>
              </a:rPr>
              <a:t>For strings with a length bigger than 1, we could use recursion to divide the problem into smaller problems until we get to the length 1 case. We can take out the first character and solve the problem for the remainder of the string until we have a length of 1.</a:t>
            </a:r>
          </a:p>
        </p:txBody>
      </p:sp>
    </p:spTree>
    <p:extLst>
      <p:ext uri="{BB962C8B-B14F-4D97-AF65-F5344CB8AC3E}">
        <p14:creationId xmlns:p14="http://schemas.microsoft.com/office/powerpoint/2010/main" val="31637801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836276-9699-4B0F-9849-15A219180836}"/>
              </a:ext>
            </a:extLst>
          </p:cNvPr>
          <p:cNvSpPr/>
          <p:nvPr/>
        </p:nvSpPr>
        <p:spPr>
          <a:xfrm>
            <a:off x="750013" y="180138"/>
            <a:ext cx="9679992" cy="3416320"/>
          </a:xfrm>
          <a:prstGeom prst="rect">
            <a:avLst/>
          </a:prstGeom>
          <a:solidFill>
            <a:schemeClr val="bg1"/>
          </a:solidFill>
        </p:spPr>
        <p:txBody>
          <a:bodyPr wrap="square">
            <a:spAutoFit/>
          </a:bodyPr>
          <a:lstStyle/>
          <a:p>
            <a:r>
              <a:rPr lang="en-US" sz="2400" dirty="0">
                <a:solidFill>
                  <a:srgbClr val="000000"/>
                </a:solidFill>
                <a:latin typeface="Times New Roman" panose="02020603050405020304" pitchFamily="18" charset="0"/>
              </a:rPr>
              <a:t>Assume that lists are implemented using an array. For each of the following </a:t>
            </a:r>
            <a:r>
              <a:rPr lang="en-US" sz="2400" i="1" dirty="0">
                <a:solidFill>
                  <a:srgbClr val="000000"/>
                </a:solidFill>
                <a:latin typeface="Times New Roman" panose="02020603050405020304" pitchFamily="18" charset="0"/>
              </a:rPr>
              <a:t>List</a:t>
            </a:r>
            <a:r>
              <a:rPr lang="en-US" sz="2400" dirty="0">
                <a:solidFill>
                  <a:srgbClr val="000000"/>
                </a:solidFill>
                <a:latin typeface="Times New Roman" panose="02020603050405020304" pitchFamily="18" charset="0"/>
              </a:rPr>
              <a:t> methods, say whether (in the worst case) the number of operations is independent of the size of the list (is a constant-time method), or is proportional to the size of the list (is a linear-time method):</a:t>
            </a:r>
          </a:p>
          <a:p>
            <a:pPr>
              <a:buFont typeface="Arial" panose="020B0604020202020204" pitchFamily="34" charset="0"/>
              <a:buChar char="•"/>
            </a:pPr>
            <a:r>
              <a:rPr lang="en-US" sz="2400" dirty="0">
                <a:solidFill>
                  <a:srgbClr val="000000"/>
                </a:solidFill>
                <a:latin typeface="Times New Roman" panose="02020603050405020304" pitchFamily="18" charset="0"/>
              </a:rPr>
              <a:t>the constructor</a:t>
            </a:r>
          </a:p>
          <a:p>
            <a:pPr>
              <a:buFont typeface="Arial" panose="020B0604020202020204" pitchFamily="34" charset="0"/>
              <a:buChar char="•"/>
            </a:pPr>
            <a:r>
              <a:rPr lang="en-US" sz="2400" i="1" dirty="0">
                <a:solidFill>
                  <a:srgbClr val="000000"/>
                </a:solidFill>
                <a:latin typeface="Times New Roman" panose="02020603050405020304" pitchFamily="18" charset="0"/>
              </a:rPr>
              <a:t>add</a:t>
            </a:r>
            <a:r>
              <a:rPr lang="en-US" sz="2400" dirty="0">
                <a:solidFill>
                  <a:srgbClr val="000000"/>
                </a:solidFill>
                <a:latin typeface="Times New Roman" panose="02020603050405020304" pitchFamily="18" charset="0"/>
              </a:rPr>
              <a:t> (to the end of the list)</a:t>
            </a:r>
          </a:p>
          <a:p>
            <a:pPr>
              <a:buFont typeface="Arial" panose="020B0604020202020204" pitchFamily="34" charset="0"/>
              <a:buChar char="•"/>
            </a:pPr>
            <a:r>
              <a:rPr lang="en-US" sz="2400" i="1" dirty="0">
                <a:solidFill>
                  <a:srgbClr val="000000"/>
                </a:solidFill>
                <a:latin typeface="Times New Roman" panose="02020603050405020304" pitchFamily="18" charset="0"/>
              </a:rPr>
              <a:t>add</a:t>
            </a:r>
            <a:r>
              <a:rPr lang="en-US" sz="2400" dirty="0">
                <a:solidFill>
                  <a:srgbClr val="000000"/>
                </a:solidFill>
                <a:latin typeface="Times New Roman" panose="02020603050405020304" pitchFamily="18" charset="0"/>
              </a:rPr>
              <a:t> (at a given position in the list)</a:t>
            </a:r>
          </a:p>
          <a:p>
            <a:pPr>
              <a:buFont typeface="Arial" panose="020B0604020202020204" pitchFamily="34" charset="0"/>
              <a:buChar char="•"/>
            </a:pPr>
            <a:r>
              <a:rPr lang="en-US" sz="2400" i="1" dirty="0" err="1">
                <a:solidFill>
                  <a:srgbClr val="000000"/>
                </a:solidFill>
                <a:latin typeface="Times New Roman" panose="02020603050405020304" pitchFamily="18" charset="0"/>
              </a:rPr>
              <a:t>isEmpty</a:t>
            </a:r>
            <a:endParaRPr lang="en-US" sz="2400" dirty="0">
              <a:solidFill>
                <a:srgbClr val="000000"/>
              </a:solidFill>
              <a:latin typeface="Times New Roman" panose="02020603050405020304" pitchFamily="18" charset="0"/>
            </a:endParaRPr>
          </a:p>
          <a:p>
            <a:pPr>
              <a:buFont typeface="Arial" panose="020B0604020202020204" pitchFamily="34" charset="0"/>
              <a:buChar char="•"/>
            </a:pPr>
            <a:r>
              <a:rPr lang="en-US" sz="2400" i="1" dirty="0">
                <a:solidFill>
                  <a:srgbClr val="000000"/>
                </a:solidFill>
                <a:latin typeface="Times New Roman" panose="02020603050405020304" pitchFamily="18" charset="0"/>
              </a:rPr>
              <a:t>get</a:t>
            </a:r>
            <a:endParaRPr lang="en-US" sz="2400" dirty="0">
              <a:solidFill>
                <a:srgbClr val="000000"/>
              </a:solidFill>
              <a:latin typeface="Times New Roman" panose="02020603050405020304" pitchFamily="18" charset="0"/>
            </a:endParaRPr>
          </a:p>
        </p:txBody>
      </p:sp>
      <p:sp>
        <p:nvSpPr>
          <p:cNvPr id="3" name="Rectangle 2">
            <a:extLst>
              <a:ext uri="{FF2B5EF4-FFF2-40B4-BE49-F238E27FC236}">
                <a16:creationId xmlns:a16="http://schemas.microsoft.com/office/drawing/2014/main" id="{911724B2-0F55-4DF4-BACF-48736349FC81}"/>
              </a:ext>
            </a:extLst>
          </p:cNvPr>
          <p:cNvSpPr/>
          <p:nvPr/>
        </p:nvSpPr>
        <p:spPr>
          <a:xfrm>
            <a:off x="1852210" y="3596458"/>
            <a:ext cx="10835014" cy="2308324"/>
          </a:xfrm>
          <a:prstGeom prst="rect">
            <a:avLst/>
          </a:prstGeom>
        </p:spPr>
        <p:txBody>
          <a:bodyPr wrap="square">
            <a:spAutoFit/>
          </a:bodyPr>
          <a:lstStyle/>
          <a:p>
            <a:pPr>
              <a:buFont typeface="Arial" panose="020B0604020202020204" pitchFamily="34" charset="0"/>
              <a:buChar char="•"/>
            </a:pPr>
            <a:r>
              <a:rPr lang="en-US" sz="2400" b="1" dirty="0">
                <a:solidFill>
                  <a:srgbClr val="FF0000"/>
                </a:solidFill>
                <a:latin typeface="Times New Roman" panose="02020603050405020304" pitchFamily="18" charset="0"/>
              </a:rPr>
              <a:t>constructor</a:t>
            </a:r>
            <a:r>
              <a:rPr lang="en-US" sz="2400" dirty="0">
                <a:solidFill>
                  <a:srgbClr val="FF0000"/>
                </a:solidFill>
                <a:latin typeface="Times New Roman" panose="02020603050405020304" pitchFamily="18" charset="0"/>
              </a:rPr>
              <a:t>: constant-time.</a:t>
            </a:r>
          </a:p>
          <a:p>
            <a:pPr>
              <a:buFont typeface="Arial" panose="020B0604020202020204" pitchFamily="34" charset="0"/>
              <a:buChar char="•"/>
            </a:pPr>
            <a:r>
              <a:rPr lang="en-US" sz="2400" b="1" dirty="0">
                <a:solidFill>
                  <a:srgbClr val="FF0000"/>
                </a:solidFill>
                <a:latin typeface="Times New Roman" panose="02020603050405020304" pitchFamily="18" charset="0"/>
              </a:rPr>
              <a:t>add</a:t>
            </a:r>
            <a:r>
              <a:rPr lang="en-US" sz="2400" dirty="0">
                <a:solidFill>
                  <a:srgbClr val="FF0000"/>
                </a:solidFill>
                <a:latin typeface="Times New Roman" panose="02020603050405020304" pitchFamily="18" charset="0"/>
              </a:rPr>
              <a:t> (to the end of the list )a constant-time operation </a:t>
            </a:r>
          </a:p>
          <a:p>
            <a:pPr>
              <a:buFont typeface="Arial" panose="020B0604020202020204" pitchFamily="34" charset="0"/>
              <a:buChar char="•"/>
            </a:pPr>
            <a:r>
              <a:rPr lang="en-US" sz="2400" b="1" dirty="0">
                <a:solidFill>
                  <a:srgbClr val="FF0000"/>
                </a:solidFill>
                <a:latin typeface="Times New Roman" panose="02020603050405020304" pitchFamily="18" charset="0"/>
              </a:rPr>
              <a:t>add</a:t>
            </a:r>
            <a:r>
              <a:rPr lang="en-US" sz="2400" dirty="0">
                <a:solidFill>
                  <a:srgbClr val="FF0000"/>
                </a:solidFill>
                <a:latin typeface="Times New Roman" panose="02020603050405020304" pitchFamily="18" charset="0"/>
              </a:rPr>
              <a:t> (at a given position in the list takes time proportional to the </a:t>
            </a:r>
          </a:p>
          <a:p>
            <a:pPr>
              <a:buFont typeface="Arial" panose="020B0604020202020204" pitchFamily="34" charset="0"/>
              <a:buChar char="•"/>
            </a:pPr>
            <a:r>
              <a:rPr lang="en-US" sz="2400" dirty="0">
                <a:solidFill>
                  <a:srgbClr val="FF0000"/>
                </a:solidFill>
                <a:latin typeface="Times New Roman" panose="02020603050405020304" pitchFamily="18" charset="0"/>
              </a:rPr>
              <a:t>number of items in the list.</a:t>
            </a:r>
          </a:p>
          <a:p>
            <a:pPr>
              <a:buFont typeface="Arial" panose="020B0604020202020204" pitchFamily="34" charset="0"/>
              <a:buChar char="•"/>
            </a:pPr>
            <a:r>
              <a:rPr lang="en-US" sz="2400" b="1" dirty="0" err="1">
                <a:solidFill>
                  <a:srgbClr val="FF0000"/>
                </a:solidFill>
                <a:latin typeface="Times New Roman" panose="02020603050405020304" pitchFamily="18" charset="0"/>
              </a:rPr>
              <a:t>isEmpty</a:t>
            </a:r>
            <a:r>
              <a:rPr lang="en-US" sz="2400" dirty="0">
                <a:solidFill>
                  <a:srgbClr val="FF0000"/>
                </a:solidFill>
                <a:latin typeface="Times New Roman" panose="02020603050405020304" pitchFamily="18" charset="0"/>
              </a:rPr>
              <a:t>:  constant time operation.</a:t>
            </a:r>
          </a:p>
          <a:p>
            <a:pPr>
              <a:buFont typeface="Arial" panose="020B0604020202020204" pitchFamily="34" charset="0"/>
              <a:buChar char="•"/>
            </a:pPr>
            <a:r>
              <a:rPr lang="en-US" sz="2400" b="1" dirty="0">
                <a:solidFill>
                  <a:srgbClr val="FF0000"/>
                </a:solidFill>
                <a:latin typeface="Times New Roman" panose="02020603050405020304" pitchFamily="18" charset="0"/>
              </a:rPr>
              <a:t>get</a:t>
            </a:r>
            <a:r>
              <a:rPr lang="en-US" sz="2400" dirty="0">
                <a:solidFill>
                  <a:srgbClr val="FF0000"/>
                </a:solidFill>
                <a:latin typeface="Times New Roman" panose="02020603050405020304" pitchFamily="18" charset="0"/>
              </a:rPr>
              <a:t>: constant-time operation.</a:t>
            </a:r>
          </a:p>
        </p:txBody>
      </p:sp>
    </p:spTree>
    <p:extLst>
      <p:ext uri="{BB962C8B-B14F-4D97-AF65-F5344CB8AC3E}">
        <p14:creationId xmlns:p14="http://schemas.microsoft.com/office/powerpoint/2010/main" val="205876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5C93DD-7DB0-4086-B267-0F7EAE219857}"/>
              </a:ext>
            </a:extLst>
          </p:cNvPr>
          <p:cNvSpPr/>
          <p:nvPr/>
        </p:nvSpPr>
        <p:spPr>
          <a:xfrm>
            <a:off x="1410986" y="954289"/>
            <a:ext cx="9156527" cy="5632311"/>
          </a:xfrm>
          <a:prstGeom prst="rect">
            <a:avLst/>
          </a:prstGeom>
        </p:spPr>
        <p:txBody>
          <a:bodyPr wrap="square">
            <a:spAutoFit/>
          </a:bodyPr>
          <a:lstStyle/>
          <a:p>
            <a:r>
              <a:rPr lang="en-US" sz="2400" i="1" dirty="0">
                <a:solidFill>
                  <a:srgbClr val="000000"/>
                </a:solidFill>
                <a:latin typeface="Times New Roman" panose="02020603050405020304" pitchFamily="18" charset="0"/>
              </a:rPr>
              <a:t>Algorithm 1</a:t>
            </a:r>
            <a:r>
              <a:rPr lang="en-US" sz="2400" dirty="0">
                <a:solidFill>
                  <a:srgbClr val="000000"/>
                </a:solidFill>
                <a:latin typeface="Times New Roman" panose="02020603050405020304" pitchFamily="18" charset="0"/>
              </a:rPr>
              <a:t>: You say your birthday, and ask whether anyone in the room has the same birthday. If anyone does have the same birthday, they answer yes.</a:t>
            </a:r>
          </a:p>
          <a:p>
            <a:endParaRPr lang="en-US" sz="2400" dirty="0">
              <a:solidFill>
                <a:srgbClr val="000000"/>
              </a:solidFill>
              <a:latin typeface="Times New Roman" panose="02020603050405020304" pitchFamily="18" charset="0"/>
            </a:endParaRPr>
          </a:p>
          <a:p>
            <a:r>
              <a:rPr lang="en-US" sz="2400" i="1" dirty="0">
                <a:solidFill>
                  <a:srgbClr val="000000"/>
                </a:solidFill>
                <a:latin typeface="Times New Roman" panose="02020603050405020304" pitchFamily="18" charset="0"/>
              </a:rPr>
              <a:t>Algorithm 2</a:t>
            </a:r>
            <a:r>
              <a:rPr lang="en-US" sz="2400" dirty="0">
                <a:solidFill>
                  <a:srgbClr val="000000"/>
                </a:solidFill>
                <a:latin typeface="Times New Roman" panose="02020603050405020304" pitchFamily="18" charset="0"/>
              </a:rPr>
              <a:t>: You tell the first person your birthday, and ask if they have the same birthday; if they say no, you tell the second person your birthday and ask whether they have the same birthday; </a:t>
            </a:r>
            <a:r>
              <a:rPr lang="en-US" sz="2400" dirty="0" err="1">
                <a:solidFill>
                  <a:srgbClr val="000000"/>
                </a:solidFill>
                <a:latin typeface="Times New Roman" panose="02020603050405020304" pitchFamily="18" charset="0"/>
              </a:rPr>
              <a:t>etc</a:t>
            </a:r>
            <a:r>
              <a:rPr lang="en-US" sz="2400" dirty="0">
                <a:solidFill>
                  <a:srgbClr val="000000"/>
                </a:solidFill>
                <a:latin typeface="Times New Roman" panose="02020603050405020304" pitchFamily="18" charset="0"/>
              </a:rPr>
              <a:t>, for each person in the room.</a:t>
            </a:r>
          </a:p>
          <a:p>
            <a:endParaRPr lang="en-US" sz="2400" dirty="0">
              <a:solidFill>
                <a:srgbClr val="000000"/>
              </a:solidFill>
              <a:latin typeface="Times New Roman" panose="02020603050405020304" pitchFamily="18" charset="0"/>
            </a:endParaRPr>
          </a:p>
          <a:p>
            <a:r>
              <a:rPr lang="en-US" sz="2400" i="1" dirty="0">
                <a:solidFill>
                  <a:srgbClr val="000000"/>
                </a:solidFill>
                <a:latin typeface="Times New Roman" panose="02020603050405020304" pitchFamily="18" charset="0"/>
              </a:rPr>
              <a:t>Algorithm 3</a:t>
            </a:r>
            <a:r>
              <a:rPr lang="en-US" sz="2400" dirty="0">
                <a:solidFill>
                  <a:srgbClr val="000000"/>
                </a:solidFill>
                <a:latin typeface="Times New Roman" panose="02020603050405020304" pitchFamily="18" charset="0"/>
              </a:rPr>
              <a:t>: You only ask questions of person 1, who only asks questions of person 2, who only asks questions of person 3, etc. You tell person 1 your birthday, and ask if they have the same birthday; if they say no, you ask them to find out about person 2. Person 1 asks person 2 and tells you the answer. If it is no, you ask person 1 to find out about person 3. Person 1 asks person 2 to find out about person 3, etc.</a:t>
            </a:r>
          </a:p>
        </p:txBody>
      </p:sp>
      <p:sp>
        <p:nvSpPr>
          <p:cNvPr id="3" name="Rectangle 2">
            <a:extLst>
              <a:ext uri="{FF2B5EF4-FFF2-40B4-BE49-F238E27FC236}">
                <a16:creationId xmlns:a16="http://schemas.microsoft.com/office/drawing/2014/main" id="{F3526CBC-FB77-4312-B187-A356F5B7723A}"/>
              </a:ext>
            </a:extLst>
          </p:cNvPr>
          <p:cNvSpPr/>
          <p:nvPr/>
        </p:nvSpPr>
        <p:spPr>
          <a:xfrm>
            <a:off x="974122" y="374141"/>
            <a:ext cx="8830849" cy="461665"/>
          </a:xfrm>
          <a:prstGeom prst="rect">
            <a:avLst/>
          </a:prstGeom>
        </p:spPr>
        <p:txBody>
          <a:bodyPr wrap="square">
            <a:spAutoFit/>
          </a:bodyPr>
          <a:lstStyle/>
          <a:p>
            <a:r>
              <a:rPr lang="en-US" sz="2400" dirty="0">
                <a:solidFill>
                  <a:srgbClr val="FF0000"/>
                </a:solidFill>
                <a:latin typeface="Times New Roman" panose="02020603050405020304" pitchFamily="18" charset="0"/>
              </a:rPr>
              <a:t>Determining whether anyone in the room has the same birthday as you</a:t>
            </a:r>
            <a:endParaRPr lang="en-US" dirty="0">
              <a:solidFill>
                <a:srgbClr val="FF0000"/>
              </a:solidFill>
            </a:endParaRPr>
          </a:p>
        </p:txBody>
      </p:sp>
    </p:spTree>
    <p:extLst>
      <p:ext uri="{BB962C8B-B14F-4D97-AF65-F5344CB8AC3E}">
        <p14:creationId xmlns:p14="http://schemas.microsoft.com/office/powerpoint/2010/main" val="13368958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A2AAA9-2A4B-469C-AC39-EE959DE860AF}"/>
              </a:ext>
            </a:extLst>
          </p:cNvPr>
          <p:cNvSpPr/>
          <p:nvPr/>
        </p:nvSpPr>
        <p:spPr>
          <a:xfrm>
            <a:off x="1052122" y="184935"/>
            <a:ext cx="8828314" cy="5262979"/>
          </a:xfrm>
          <a:prstGeom prst="rect">
            <a:avLst/>
          </a:prstGeom>
        </p:spPr>
        <p:txBody>
          <a:bodyPr wrap="square">
            <a:spAutoFit/>
          </a:bodyPr>
          <a:lstStyle/>
          <a:p>
            <a:pPr lvl="0"/>
            <a:r>
              <a:rPr lang="en-US" sz="2400" dirty="0">
                <a:solidFill>
                  <a:srgbClr val="000000"/>
                </a:solidFill>
                <a:latin typeface="Times New Roman" panose="02020603050405020304" pitchFamily="18" charset="0"/>
              </a:rPr>
              <a:t>Question 1: For each algorithm, what is the factor that can affect the number of questions asked ?</a:t>
            </a:r>
          </a:p>
          <a:p>
            <a:pPr lvl="0"/>
            <a:endParaRPr lang="en-US" sz="2400" dirty="0">
              <a:solidFill>
                <a:srgbClr val="000000"/>
              </a:solidFill>
              <a:latin typeface="Times New Roman" panose="02020603050405020304" pitchFamily="18" charset="0"/>
            </a:endParaRPr>
          </a:p>
          <a:p>
            <a:r>
              <a:rPr lang="en-US" sz="2400" dirty="0">
                <a:solidFill>
                  <a:srgbClr val="FF0000"/>
                </a:solidFill>
                <a:latin typeface="Times New Roman" panose="02020603050405020304" pitchFamily="18" charset="0"/>
              </a:rPr>
              <a:t>The problem size is the number of people in the room.</a:t>
            </a:r>
          </a:p>
          <a:p>
            <a:pPr lvl="0"/>
            <a:r>
              <a:rPr lang="en-US" sz="2400" dirty="0">
                <a:solidFill>
                  <a:srgbClr val="000000"/>
                </a:solidFill>
                <a:latin typeface="Times New Roman" panose="02020603050405020304" pitchFamily="18" charset="0"/>
              </a:rPr>
              <a:t>Question 2: In the worst case, how many questions will be asked for each of the three algorithms?</a:t>
            </a:r>
          </a:p>
          <a:p>
            <a:pPr lvl="0"/>
            <a:endParaRPr lang="en-US" sz="2400" dirty="0">
              <a:solidFill>
                <a:srgbClr val="000000"/>
              </a:solidFill>
              <a:latin typeface="Times New Roman" panose="02020603050405020304" pitchFamily="18" charset="0"/>
            </a:endParaRPr>
          </a:p>
          <a:p>
            <a:r>
              <a:rPr lang="en-US" sz="2400" dirty="0">
                <a:solidFill>
                  <a:srgbClr val="FF0000"/>
                </a:solidFill>
                <a:latin typeface="Times New Roman" panose="02020603050405020304" pitchFamily="18" charset="0"/>
              </a:rPr>
              <a:t>In algorithm 1 you always ask 1 question. In algorithm 2, the worst case is if no one has your birthday. Here you have to ask every person to figure this out. This is N questions. In algorithm 3, the worst case is the same as algorithm 2. The number of questions is 1 + 2 + 3 + ... + N-1 + N. We showed before that this sum is N(N+1)/2.</a:t>
            </a:r>
          </a:p>
          <a:p>
            <a:pPr lvl="0"/>
            <a:r>
              <a:rPr lang="en-US" sz="2400" dirty="0">
                <a:solidFill>
                  <a:srgbClr val="000000"/>
                </a:solidFill>
                <a:latin typeface="Times New Roman" panose="02020603050405020304" pitchFamily="18" charset="0"/>
              </a:rPr>
              <a:t>Question 3: For each algorithm, say whether it is constant, linear, or quadratic in the problem size in the worst case.</a:t>
            </a:r>
          </a:p>
        </p:txBody>
      </p:sp>
      <p:sp>
        <p:nvSpPr>
          <p:cNvPr id="3" name="Rectangle 2">
            <a:extLst>
              <a:ext uri="{FF2B5EF4-FFF2-40B4-BE49-F238E27FC236}">
                <a16:creationId xmlns:a16="http://schemas.microsoft.com/office/drawing/2014/main" id="{C5AB8435-522B-4686-A37E-593392FA9004}"/>
              </a:ext>
            </a:extLst>
          </p:cNvPr>
          <p:cNvSpPr/>
          <p:nvPr/>
        </p:nvSpPr>
        <p:spPr>
          <a:xfrm>
            <a:off x="1839686" y="5609482"/>
            <a:ext cx="8512629" cy="1200329"/>
          </a:xfrm>
          <a:prstGeom prst="rect">
            <a:avLst/>
          </a:prstGeom>
        </p:spPr>
        <p:txBody>
          <a:bodyPr wrap="square">
            <a:spAutoFit/>
          </a:bodyPr>
          <a:lstStyle/>
          <a:p>
            <a:r>
              <a:rPr lang="en-US" sz="2400" dirty="0">
                <a:solidFill>
                  <a:srgbClr val="FF0000"/>
                </a:solidFill>
                <a:latin typeface="Times New Roman" panose="02020603050405020304" pitchFamily="18" charset="0"/>
              </a:rPr>
              <a:t>Given the number of questions you can see that algorithm 1 is constant time, algorithm 2 is linear time, and algorithm 3 is quadratic time in the problem size.</a:t>
            </a:r>
          </a:p>
        </p:txBody>
      </p:sp>
    </p:spTree>
    <p:extLst>
      <p:ext uri="{BB962C8B-B14F-4D97-AF65-F5344CB8AC3E}">
        <p14:creationId xmlns:p14="http://schemas.microsoft.com/office/powerpoint/2010/main" val="273460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1000"/>
                                        <p:tgtEl>
                                          <p:spTgt spid="2">
                                            <p:txEl>
                                              <p:pRg st="2" end="2"/>
                                            </p:txEl>
                                          </p:spTgt>
                                        </p:tgtEl>
                                      </p:cBhvr>
                                    </p:animEffect>
                                    <p:anim calcmode="lin" valueType="num">
                                      <p:cBhvr>
                                        <p:cTn id="14"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 calcmode="lin" valueType="num">
                                      <p:cBhvr additive="base">
                                        <p:cTn id="28"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75FBC0-CA70-443A-BAEA-923473087BEF}"/>
              </a:ext>
            </a:extLst>
          </p:cNvPr>
          <p:cNvSpPr/>
          <p:nvPr/>
        </p:nvSpPr>
        <p:spPr>
          <a:xfrm>
            <a:off x="1057871" y="160110"/>
            <a:ext cx="6853229" cy="3416320"/>
          </a:xfrm>
          <a:prstGeom prst="rect">
            <a:avLst/>
          </a:prstGeom>
        </p:spPr>
        <p:txBody>
          <a:bodyPr wrap="square">
            <a:spAutoFit/>
          </a:bodyPr>
          <a:lstStyle/>
          <a:p>
            <a:r>
              <a:rPr lang="en-US" sz="2400" dirty="0"/>
              <a:t>What is the worst-case complexity of the each of the following code fragments?</a:t>
            </a:r>
          </a:p>
          <a:p>
            <a:endParaRPr lang="en-US" sz="2400" dirty="0"/>
          </a:p>
          <a:p>
            <a:r>
              <a:rPr lang="en-US" dirty="0"/>
              <a:t>Two loops in a row:</a:t>
            </a:r>
          </a:p>
          <a:p>
            <a:r>
              <a:rPr lang="en-US" dirty="0"/>
              <a:t>for (</a:t>
            </a:r>
            <a:r>
              <a:rPr lang="en-US" dirty="0" err="1"/>
              <a:t>i</a:t>
            </a:r>
            <a:r>
              <a:rPr lang="en-US" dirty="0"/>
              <a:t> = 0; </a:t>
            </a:r>
            <a:r>
              <a:rPr lang="en-US" dirty="0" err="1"/>
              <a:t>i</a:t>
            </a:r>
            <a:r>
              <a:rPr lang="en-US" dirty="0"/>
              <a:t> &lt; N; </a:t>
            </a:r>
            <a:r>
              <a:rPr lang="en-US" dirty="0" err="1"/>
              <a:t>i</a:t>
            </a:r>
            <a:r>
              <a:rPr lang="en-US" dirty="0"/>
              <a:t>++) {</a:t>
            </a:r>
          </a:p>
          <a:p>
            <a:r>
              <a:rPr lang="en-US" dirty="0"/>
              <a:t>    sequence of statements</a:t>
            </a:r>
          </a:p>
          <a:p>
            <a:r>
              <a:rPr lang="en-US" dirty="0"/>
              <a:t>}</a:t>
            </a:r>
          </a:p>
          <a:p>
            <a:r>
              <a:rPr lang="en-US" dirty="0"/>
              <a:t>for (j = 0; j &lt; M; </a:t>
            </a:r>
            <a:r>
              <a:rPr lang="en-US" dirty="0" err="1"/>
              <a:t>j++</a:t>
            </a:r>
            <a:r>
              <a:rPr lang="en-US" dirty="0"/>
              <a:t>) {</a:t>
            </a:r>
          </a:p>
          <a:p>
            <a:r>
              <a:rPr lang="en-US" dirty="0"/>
              <a:t>    sequence of statements</a:t>
            </a:r>
          </a:p>
          <a:p>
            <a:r>
              <a:rPr lang="en-US" dirty="0"/>
              <a:t>}</a:t>
            </a:r>
          </a:p>
          <a:p>
            <a:endParaRPr lang="en-US" dirty="0"/>
          </a:p>
        </p:txBody>
      </p:sp>
      <p:sp>
        <p:nvSpPr>
          <p:cNvPr id="4" name="Rectangle 3">
            <a:extLst>
              <a:ext uri="{FF2B5EF4-FFF2-40B4-BE49-F238E27FC236}">
                <a16:creationId xmlns:a16="http://schemas.microsoft.com/office/drawing/2014/main" id="{3086C4EE-4110-4A60-B708-3860175F7584}"/>
              </a:ext>
            </a:extLst>
          </p:cNvPr>
          <p:cNvSpPr/>
          <p:nvPr/>
        </p:nvSpPr>
        <p:spPr>
          <a:xfrm>
            <a:off x="3151352" y="3368378"/>
            <a:ext cx="7249886" cy="2585323"/>
          </a:xfrm>
          <a:prstGeom prst="rect">
            <a:avLst/>
          </a:prstGeom>
        </p:spPr>
        <p:txBody>
          <a:bodyPr wrap="square">
            <a:spAutoFit/>
          </a:bodyPr>
          <a:lstStyle/>
          <a:p>
            <a:r>
              <a:rPr lang="en-US" dirty="0">
                <a:solidFill>
                  <a:srgbClr val="FF0000"/>
                </a:solidFill>
                <a:latin typeface="Times New Roman" panose="02020603050405020304" pitchFamily="18" charset="0"/>
              </a:rPr>
              <a:t>The first loop is O(N) and the second loop is O(M). Since you don't know which is bigger, you say this is O(N+M). </a:t>
            </a:r>
          </a:p>
          <a:p>
            <a:endParaRPr lang="en-US" dirty="0">
              <a:solidFill>
                <a:srgbClr val="FF0000"/>
              </a:solidFill>
              <a:latin typeface="Times New Roman" panose="02020603050405020304" pitchFamily="18" charset="0"/>
            </a:endParaRPr>
          </a:p>
          <a:p>
            <a:r>
              <a:rPr lang="en-US" dirty="0">
                <a:solidFill>
                  <a:srgbClr val="FF0000"/>
                </a:solidFill>
                <a:latin typeface="Times New Roman" panose="02020603050405020304" pitchFamily="18" charset="0"/>
              </a:rPr>
              <a:t>This can also be written as O(max(N,M)). In the case where the second loop goes to N instead of M the complexity is O(N). </a:t>
            </a:r>
          </a:p>
          <a:p>
            <a:endParaRPr lang="en-US" dirty="0">
              <a:solidFill>
                <a:srgbClr val="FF0000"/>
              </a:solidFill>
              <a:latin typeface="Times New Roman" panose="02020603050405020304" pitchFamily="18" charset="0"/>
            </a:endParaRPr>
          </a:p>
          <a:p>
            <a:r>
              <a:rPr lang="en-US" dirty="0">
                <a:solidFill>
                  <a:srgbClr val="FF0000"/>
                </a:solidFill>
                <a:latin typeface="Times New Roman" panose="02020603050405020304" pitchFamily="18" charset="0"/>
              </a:rPr>
              <a:t>You can see this from either expression above. O(N+M) becomes O(2N) and when you drop the constant it is O(N). O(max(N,M)) becomes O(max(N,N)) which is O(N).</a:t>
            </a:r>
          </a:p>
        </p:txBody>
      </p:sp>
    </p:spTree>
    <p:extLst>
      <p:ext uri="{BB962C8B-B14F-4D97-AF65-F5344CB8AC3E}">
        <p14:creationId xmlns:p14="http://schemas.microsoft.com/office/powerpoint/2010/main" val="34999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847B8A-5554-4031-81FC-5C0A1CC2DA42}"/>
              </a:ext>
            </a:extLst>
          </p:cNvPr>
          <p:cNvSpPr/>
          <p:nvPr/>
        </p:nvSpPr>
        <p:spPr>
          <a:xfrm>
            <a:off x="2068286" y="289680"/>
            <a:ext cx="6181862" cy="3323987"/>
          </a:xfrm>
          <a:prstGeom prst="rect">
            <a:avLst/>
          </a:prstGeom>
        </p:spPr>
        <p:txBody>
          <a:bodyPr wrap="square">
            <a:spAutoFit/>
          </a:bodyPr>
          <a:lstStyle/>
          <a:p>
            <a:pPr lvl="0"/>
            <a:r>
              <a:rPr lang="en-US" sz="2400" dirty="0">
                <a:solidFill>
                  <a:prstClr val="black"/>
                </a:solidFill>
              </a:rPr>
              <a:t>How would the complexity change if the second loop went to N instead of M?</a:t>
            </a:r>
          </a:p>
          <a:p>
            <a:pPr lvl="0"/>
            <a:r>
              <a:rPr lang="en-US" dirty="0">
                <a:solidFill>
                  <a:prstClr val="black"/>
                </a:solidFill>
              </a:rPr>
              <a:t>A nested loop followed by a non-nested loop:</a:t>
            </a:r>
          </a:p>
          <a:p>
            <a:pPr lvl="0"/>
            <a:r>
              <a:rPr lang="en-US" dirty="0">
                <a:solidFill>
                  <a:prstClr val="black"/>
                </a:solidFill>
              </a:rPr>
              <a:t>for (</a:t>
            </a:r>
            <a:r>
              <a:rPr lang="en-US" dirty="0" err="1">
                <a:solidFill>
                  <a:prstClr val="black"/>
                </a:solidFill>
              </a:rPr>
              <a:t>i</a:t>
            </a:r>
            <a:r>
              <a:rPr lang="en-US" dirty="0">
                <a:solidFill>
                  <a:prstClr val="black"/>
                </a:solidFill>
              </a:rPr>
              <a:t> = 0; </a:t>
            </a:r>
            <a:r>
              <a:rPr lang="en-US" dirty="0" err="1">
                <a:solidFill>
                  <a:prstClr val="black"/>
                </a:solidFill>
              </a:rPr>
              <a:t>i</a:t>
            </a:r>
            <a:r>
              <a:rPr lang="en-US" dirty="0">
                <a:solidFill>
                  <a:prstClr val="black"/>
                </a:solidFill>
              </a:rPr>
              <a:t> &lt; N; </a:t>
            </a:r>
            <a:r>
              <a:rPr lang="en-US" dirty="0" err="1">
                <a:solidFill>
                  <a:prstClr val="black"/>
                </a:solidFill>
              </a:rPr>
              <a:t>i</a:t>
            </a:r>
            <a:r>
              <a:rPr lang="en-US" dirty="0">
                <a:solidFill>
                  <a:prstClr val="black"/>
                </a:solidFill>
              </a:rPr>
              <a:t>++) {</a:t>
            </a:r>
          </a:p>
          <a:p>
            <a:pPr lvl="0"/>
            <a:r>
              <a:rPr lang="en-US" dirty="0">
                <a:solidFill>
                  <a:prstClr val="black"/>
                </a:solidFill>
              </a:rPr>
              <a:t>    for (j = 0; j &lt; N; </a:t>
            </a:r>
            <a:r>
              <a:rPr lang="en-US" dirty="0" err="1">
                <a:solidFill>
                  <a:prstClr val="black"/>
                </a:solidFill>
              </a:rPr>
              <a:t>j++</a:t>
            </a:r>
            <a:r>
              <a:rPr lang="en-US" dirty="0">
                <a:solidFill>
                  <a:prstClr val="black"/>
                </a:solidFill>
              </a:rPr>
              <a:t>) {</a:t>
            </a:r>
          </a:p>
          <a:p>
            <a:pPr lvl="0"/>
            <a:r>
              <a:rPr lang="en-US" dirty="0">
                <a:solidFill>
                  <a:prstClr val="black"/>
                </a:solidFill>
              </a:rPr>
              <a:t>        sequence of statements</a:t>
            </a:r>
          </a:p>
          <a:p>
            <a:pPr lvl="0"/>
            <a:r>
              <a:rPr lang="en-US" dirty="0">
                <a:solidFill>
                  <a:prstClr val="black"/>
                </a:solidFill>
              </a:rPr>
              <a:t>    }</a:t>
            </a:r>
          </a:p>
          <a:p>
            <a:pPr lvl="0"/>
            <a:r>
              <a:rPr lang="en-US" dirty="0">
                <a:solidFill>
                  <a:prstClr val="black"/>
                </a:solidFill>
              </a:rPr>
              <a:t>}</a:t>
            </a:r>
          </a:p>
          <a:p>
            <a:pPr lvl="0"/>
            <a:r>
              <a:rPr lang="en-US" dirty="0">
                <a:solidFill>
                  <a:prstClr val="black"/>
                </a:solidFill>
              </a:rPr>
              <a:t>for (k = 0; k &lt; N; k++) {</a:t>
            </a:r>
          </a:p>
          <a:p>
            <a:pPr lvl="0"/>
            <a:r>
              <a:rPr lang="en-US" dirty="0">
                <a:solidFill>
                  <a:prstClr val="black"/>
                </a:solidFill>
              </a:rPr>
              <a:t>    sequence of statements</a:t>
            </a:r>
          </a:p>
          <a:p>
            <a:pPr lvl="0"/>
            <a:r>
              <a:rPr lang="en-US" dirty="0">
                <a:solidFill>
                  <a:prstClr val="black"/>
                </a:solidFill>
              </a:rPr>
              <a:t>}</a:t>
            </a:r>
            <a:endParaRPr lang="en-US" dirty="0"/>
          </a:p>
        </p:txBody>
      </p:sp>
      <p:sp>
        <p:nvSpPr>
          <p:cNvPr id="3" name="Rectangle 2">
            <a:extLst>
              <a:ext uri="{FF2B5EF4-FFF2-40B4-BE49-F238E27FC236}">
                <a16:creationId xmlns:a16="http://schemas.microsoft.com/office/drawing/2014/main" id="{A8C18B2D-E74D-41EF-A15B-BC9099EF3C0A}"/>
              </a:ext>
            </a:extLst>
          </p:cNvPr>
          <p:cNvSpPr/>
          <p:nvPr/>
        </p:nvSpPr>
        <p:spPr>
          <a:xfrm>
            <a:off x="3537857" y="4012364"/>
            <a:ext cx="4572000" cy="923330"/>
          </a:xfrm>
          <a:prstGeom prst="rect">
            <a:avLst/>
          </a:prstGeom>
        </p:spPr>
        <p:txBody>
          <a:bodyPr>
            <a:spAutoFit/>
          </a:bodyPr>
          <a:lstStyle/>
          <a:p>
            <a:r>
              <a:rPr lang="en-US" dirty="0">
                <a:solidFill>
                  <a:srgbClr val="FF0000"/>
                </a:solidFill>
                <a:latin typeface="Times New Roman" panose="02020603050405020304" pitchFamily="18" charset="0"/>
              </a:rPr>
              <a:t>The first set of nested loops is O(N</a:t>
            </a:r>
            <a:r>
              <a:rPr lang="en-US" baseline="30000" dirty="0">
                <a:solidFill>
                  <a:srgbClr val="FF0000"/>
                </a:solidFill>
                <a:latin typeface="Times New Roman" panose="02020603050405020304" pitchFamily="18" charset="0"/>
              </a:rPr>
              <a:t>2</a:t>
            </a:r>
            <a:r>
              <a:rPr lang="en-US" dirty="0">
                <a:solidFill>
                  <a:srgbClr val="FF0000"/>
                </a:solidFill>
                <a:latin typeface="Times New Roman" panose="02020603050405020304" pitchFamily="18" charset="0"/>
              </a:rPr>
              <a:t>) and the second loop is O(N). This is O(max(N</a:t>
            </a:r>
            <a:r>
              <a:rPr lang="en-US" baseline="30000" dirty="0">
                <a:solidFill>
                  <a:srgbClr val="FF0000"/>
                </a:solidFill>
                <a:latin typeface="Times New Roman" panose="02020603050405020304" pitchFamily="18" charset="0"/>
              </a:rPr>
              <a:t>2</a:t>
            </a:r>
            <a:r>
              <a:rPr lang="en-US" dirty="0">
                <a:solidFill>
                  <a:srgbClr val="FF0000"/>
                </a:solidFill>
                <a:latin typeface="Times New Roman" panose="02020603050405020304" pitchFamily="18" charset="0"/>
              </a:rPr>
              <a:t>,N)) which is O(N</a:t>
            </a:r>
            <a:r>
              <a:rPr lang="en-US" baseline="30000" dirty="0">
                <a:solidFill>
                  <a:srgbClr val="FF0000"/>
                </a:solidFill>
                <a:latin typeface="Times New Roman" panose="02020603050405020304" pitchFamily="18" charset="0"/>
              </a:rPr>
              <a:t>2</a:t>
            </a:r>
            <a:r>
              <a:rPr lang="en-US" dirty="0">
                <a:solidFill>
                  <a:srgbClr val="FF0000"/>
                </a:solidFill>
                <a:latin typeface="Times New Roman" panose="02020603050405020304" pitchFamily="18" charset="0"/>
              </a:rPr>
              <a:t>).</a:t>
            </a:r>
          </a:p>
        </p:txBody>
      </p:sp>
    </p:spTree>
    <p:extLst>
      <p:ext uri="{BB962C8B-B14F-4D97-AF65-F5344CB8AC3E}">
        <p14:creationId xmlns:p14="http://schemas.microsoft.com/office/powerpoint/2010/main" val="206689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EF60EB-8A7A-46C3-B69D-095C95C376D9}"/>
              </a:ext>
            </a:extLst>
          </p:cNvPr>
          <p:cNvSpPr/>
          <p:nvPr/>
        </p:nvSpPr>
        <p:spPr>
          <a:xfrm>
            <a:off x="1168318" y="273272"/>
            <a:ext cx="8242810" cy="2769989"/>
          </a:xfrm>
          <a:prstGeom prst="rect">
            <a:avLst/>
          </a:prstGeom>
        </p:spPr>
        <p:txBody>
          <a:bodyPr wrap="square">
            <a:spAutoFit/>
          </a:bodyPr>
          <a:lstStyle/>
          <a:p>
            <a:pPr lvl="0"/>
            <a:endParaRPr lang="en-US" dirty="0">
              <a:solidFill>
                <a:prstClr val="black"/>
              </a:solidFill>
            </a:endParaRPr>
          </a:p>
          <a:p>
            <a:pPr lvl="0"/>
            <a:r>
              <a:rPr lang="en-US" sz="2400" dirty="0">
                <a:solidFill>
                  <a:prstClr val="black"/>
                </a:solidFill>
              </a:rPr>
              <a:t>A nested loop in which the number of times the inner loop executes depends on the value of the outer loop index</a:t>
            </a:r>
            <a:r>
              <a:rPr lang="en-US" dirty="0">
                <a:solidFill>
                  <a:prstClr val="black"/>
                </a:solidFill>
              </a:rPr>
              <a:t>:</a:t>
            </a:r>
          </a:p>
          <a:p>
            <a:pPr lvl="0"/>
            <a:endParaRPr lang="en-US" dirty="0">
              <a:solidFill>
                <a:prstClr val="black"/>
              </a:solidFill>
            </a:endParaRPr>
          </a:p>
          <a:p>
            <a:pPr lvl="0"/>
            <a:r>
              <a:rPr lang="en-US" dirty="0">
                <a:solidFill>
                  <a:prstClr val="black"/>
                </a:solidFill>
              </a:rPr>
              <a:t>for (</a:t>
            </a:r>
            <a:r>
              <a:rPr lang="en-US" dirty="0" err="1">
                <a:solidFill>
                  <a:prstClr val="black"/>
                </a:solidFill>
              </a:rPr>
              <a:t>i</a:t>
            </a:r>
            <a:r>
              <a:rPr lang="en-US" dirty="0">
                <a:solidFill>
                  <a:prstClr val="black"/>
                </a:solidFill>
              </a:rPr>
              <a:t> = 0; </a:t>
            </a:r>
            <a:r>
              <a:rPr lang="en-US" dirty="0" err="1">
                <a:solidFill>
                  <a:prstClr val="black"/>
                </a:solidFill>
              </a:rPr>
              <a:t>i</a:t>
            </a:r>
            <a:r>
              <a:rPr lang="en-US" dirty="0">
                <a:solidFill>
                  <a:prstClr val="black"/>
                </a:solidFill>
              </a:rPr>
              <a:t> &lt; N; </a:t>
            </a:r>
            <a:r>
              <a:rPr lang="en-US" dirty="0" err="1">
                <a:solidFill>
                  <a:prstClr val="black"/>
                </a:solidFill>
              </a:rPr>
              <a:t>i</a:t>
            </a:r>
            <a:r>
              <a:rPr lang="en-US" dirty="0">
                <a:solidFill>
                  <a:prstClr val="black"/>
                </a:solidFill>
              </a:rPr>
              <a:t>++) {</a:t>
            </a:r>
          </a:p>
          <a:p>
            <a:pPr lvl="0"/>
            <a:r>
              <a:rPr lang="en-US" dirty="0">
                <a:solidFill>
                  <a:prstClr val="black"/>
                </a:solidFill>
              </a:rPr>
              <a:t>    for (j = N; j &gt; </a:t>
            </a:r>
            <a:r>
              <a:rPr lang="en-US" dirty="0" err="1">
                <a:solidFill>
                  <a:prstClr val="black"/>
                </a:solidFill>
              </a:rPr>
              <a:t>i</a:t>
            </a:r>
            <a:r>
              <a:rPr lang="en-US" dirty="0">
                <a:solidFill>
                  <a:prstClr val="black"/>
                </a:solidFill>
              </a:rPr>
              <a:t>; j--) {</a:t>
            </a:r>
          </a:p>
          <a:p>
            <a:pPr lvl="0"/>
            <a:r>
              <a:rPr lang="en-US" dirty="0">
                <a:solidFill>
                  <a:prstClr val="black"/>
                </a:solidFill>
              </a:rPr>
              <a:t>        sequence of statements</a:t>
            </a:r>
          </a:p>
          <a:p>
            <a:pPr lvl="0"/>
            <a:r>
              <a:rPr lang="en-US" dirty="0">
                <a:solidFill>
                  <a:prstClr val="black"/>
                </a:solidFill>
              </a:rPr>
              <a:t>    }</a:t>
            </a:r>
          </a:p>
          <a:p>
            <a:pPr lvl="0"/>
            <a:r>
              <a:rPr lang="en-US" dirty="0">
                <a:solidFill>
                  <a:prstClr val="black"/>
                </a:solidFill>
              </a:rPr>
              <a:t>}</a:t>
            </a:r>
          </a:p>
        </p:txBody>
      </p:sp>
      <p:sp>
        <p:nvSpPr>
          <p:cNvPr id="3" name="Rectangle 2">
            <a:extLst>
              <a:ext uri="{FF2B5EF4-FFF2-40B4-BE49-F238E27FC236}">
                <a16:creationId xmlns:a16="http://schemas.microsoft.com/office/drawing/2014/main" id="{848AF129-CCBB-47A4-8D45-73646FF23029}"/>
              </a:ext>
            </a:extLst>
          </p:cNvPr>
          <p:cNvSpPr/>
          <p:nvPr/>
        </p:nvSpPr>
        <p:spPr>
          <a:xfrm>
            <a:off x="4245429" y="3504926"/>
            <a:ext cx="4572000" cy="2585323"/>
          </a:xfrm>
          <a:prstGeom prst="rect">
            <a:avLst/>
          </a:prstGeom>
        </p:spPr>
        <p:txBody>
          <a:bodyPr>
            <a:spAutoFit/>
          </a:bodyPr>
          <a:lstStyle/>
          <a:p>
            <a:r>
              <a:rPr lang="en-US" dirty="0">
                <a:solidFill>
                  <a:srgbClr val="FF0000"/>
                </a:solidFill>
                <a:latin typeface="Times New Roman" panose="02020603050405020304" pitchFamily="18" charset="0"/>
              </a:rPr>
              <a:t>The number of iterations of the inner loop depends on the value of the index of the outer loop. </a:t>
            </a:r>
          </a:p>
          <a:p>
            <a:r>
              <a:rPr lang="en-US" dirty="0">
                <a:solidFill>
                  <a:srgbClr val="FF0000"/>
                </a:solidFill>
                <a:latin typeface="Times New Roman" panose="02020603050405020304" pitchFamily="18" charset="0"/>
              </a:rPr>
              <a:t>The only difference is that in this example the inner-loop index is counting down from N to i+1. It is still the case that the inner loop executes N times, then N-1, then N-2, </a:t>
            </a:r>
            <a:r>
              <a:rPr lang="en-US" dirty="0" err="1">
                <a:solidFill>
                  <a:srgbClr val="FF0000"/>
                </a:solidFill>
                <a:latin typeface="Times New Roman" panose="02020603050405020304" pitchFamily="18" charset="0"/>
              </a:rPr>
              <a:t>etc</a:t>
            </a:r>
            <a:r>
              <a:rPr lang="en-US" dirty="0">
                <a:solidFill>
                  <a:srgbClr val="FF0000"/>
                </a:solidFill>
                <a:latin typeface="Times New Roman" panose="02020603050405020304" pitchFamily="18" charset="0"/>
              </a:rPr>
              <a:t>, so the total number of times the innermost "sequence of statements" executes is O(N</a:t>
            </a:r>
            <a:r>
              <a:rPr lang="en-US" baseline="30000" dirty="0">
                <a:solidFill>
                  <a:srgbClr val="FF0000"/>
                </a:solidFill>
                <a:latin typeface="Times New Roman" panose="02020603050405020304" pitchFamily="18" charset="0"/>
              </a:rPr>
              <a:t>2</a:t>
            </a:r>
            <a:r>
              <a:rPr lang="en-US" dirty="0">
                <a:solidFill>
                  <a:srgbClr val="FF0000"/>
                </a:solidFill>
                <a:latin typeface="Times New Roman" panose="02020603050405020304" pitchFamily="18" charset="0"/>
              </a:rPr>
              <a:t>).</a:t>
            </a:r>
          </a:p>
        </p:txBody>
      </p:sp>
    </p:spTree>
    <p:extLst>
      <p:ext uri="{BB962C8B-B14F-4D97-AF65-F5344CB8AC3E}">
        <p14:creationId xmlns:p14="http://schemas.microsoft.com/office/powerpoint/2010/main" val="68069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6E8C26-0F03-44FC-8483-1CFB9368442D}"/>
              </a:ext>
            </a:extLst>
          </p:cNvPr>
          <p:cNvSpPr/>
          <p:nvPr/>
        </p:nvSpPr>
        <p:spPr>
          <a:xfrm>
            <a:off x="946569" y="4571963"/>
            <a:ext cx="4572000" cy="923330"/>
          </a:xfrm>
          <a:prstGeom prst="rect">
            <a:avLst/>
          </a:prstGeom>
        </p:spPr>
        <p:txBody>
          <a:bodyPr>
            <a:spAutoFit/>
          </a:bodyPr>
          <a:lstStyle/>
          <a:p>
            <a:br>
              <a:rPr lang="en-US" dirty="0"/>
            </a:br>
            <a:r>
              <a:rPr lang="en-US" dirty="0">
                <a:solidFill>
                  <a:srgbClr val="000000"/>
                </a:solidFill>
                <a:latin typeface="Courier New" panose="02070309020205020404" pitchFamily="49" charset="0"/>
              </a:rPr>
              <a:t>3. for (j = 0; j &lt; N; </a:t>
            </a:r>
            <a:r>
              <a:rPr lang="en-US" dirty="0" err="1">
                <a:solidFill>
                  <a:srgbClr val="000000"/>
                </a:solidFill>
                <a:latin typeface="Courier New" panose="02070309020205020404" pitchFamily="49" charset="0"/>
              </a:rPr>
              <a:t>j++</a:t>
            </a:r>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g(k);</a:t>
            </a:r>
            <a:endParaRPr lang="en-US" dirty="0"/>
          </a:p>
        </p:txBody>
      </p:sp>
      <p:sp>
        <p:nvSpPr>
          <p:cNvPr id="3" name="Rectangle 2">
            <a:extLst>
              <a:ext uri="{FF2B5EF4-FFF2-40B4-BE49-F238E27FC236}">
                <a16:creationId xmlns:a16="http://schemas.microsoft.com/office/drawing/2014/main" id="{061A20D8-580F-400C-9ED7-B72E3870AEF1}"/>
              </a:ext>
            </a:extLst>
          </p:cNvPr>
          <p:cNvSpPr/>
          <p:nvPr/>
        </p:nvSpPr>
        <p:spPr>
          <a:xfrm>
            <a:off x="6898364" y="4831965"/>
            <a:ext cx="4572000" cy="1200329"/>
          </a:xfrm>
          <a:prstGeom prst="rect">
            <a:avLst/>
          </a:prstGeom>
        </p:spPr>
        <p:txBody>
          <a:bodyPr>
            <a:spAutoFit/>
          </a:bodyPr>
          <a:lstStyle/>
          <a:p>
            <a:r>
              <a:rPr lang="en-US" dirty="0">
                <a:solidFill>
                  <a:srgbClr val="000000"/>
                </a:solidFill>
                <a:latin typeface="Times New Roman" panose="02020603050405020304" pitchFamily="18" charset="0"/>
              </a:rPr>
              <a:t>3. Each time through the loop g(k) takes k operations and the loop executes N times. Since you don't know the relative size of k and N, the overall complexity is O(N x k).</a:t>
            </a:r>
          </a:p>
        </p:txBody>
      </p:sp>
      <p:sp>
        <p:nvSpPr>
          <p:cNvPr id="7" name="Rectangle 4">
            <a:extLst>
              <a:ext uri="{FF2B5EF4-FFF2-40B4-BE49-F238E27FC236}">
                <a16:creationId xmlns:a16="http://schemas.microsoft.com/office/drawing/2014/main" id="{43025111-6261-4FF7-9BF2-93F625A553FC}"/>
              </a:ext>
            </a:extLst>
          </p:cNvPr>
          <p:cNvSpPr>
            <a:spLocks noChangeArrowheads="1"/>
          </p:cNvSpPr>
          <p:nvPr/>
        </p:nvSpPr>
        <p:spPr bwMode="auto">
          <a:xfrm>
            <a:off x="1099947" y="34772"/>
            <a:ext cx="676002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b="1" dirty="0">
                <a:solidFill>
                  <a:srgbClr val="000000"/>
                </a:solidFill>
                <a:highlight>
                  <a:srgbClr val="FFFF00"/>
                </a:highlight>
                <a:latin typeface="Arial Unicode MS" panose="020B0604020202020204" pitchFamily="34" charset="-128"/>
              </a:rPr>
              <a:t>Given </a:t>
            </a:r>
          </a:p>
          <a:p>
            <a:pPr eaLnBrk="0" fontAlgn="base" hangingPunct="0">
              <a:spcBef>
                <a:spcPct val="0"/>
              </a:spcBef>
              <a:spcAft>
                <a:spcPct val="0"/>
              </a:spcAft>
            </a:pPr>
            <a:r>
              <a:rPr lang="en-US" altLang="en-US" b="1" dirty="0">
                <a:solidFill>
                  <a:srgbClr val="000000"/>
                </a:solidFill>
                <a:highlight>
                  <a:srgbClr val="FFFF00"/>
                </a:highlight>
                <a:latin typeface="Arial Unicode MS" panose="020B0604020202020204" pitchFamily="34" charset="-128"/>
              </a:rPr>
              <a:t>f(k); // O(1) </a:t>
            </a:r>
          </a:p>
          <a:p>
            <a:pPr eaLnBrk="0" fontAlgn="base" hangingPunct="0">
              <a:spcBef>
                <a:spcPct val="0"/>
              </a:spcBef>
              <a:spcAft>
                <a:spcPct val="0"/>
              </a:spcAft>
            </a:pPr>
            <a:r>
              <a:rPr lang="en-US" altLang="en-US" b="1" dirty="0">
                <a:solidFill>
                  <a:srgbClr val="000000"/>
                </a:solidFill>
                <a:highlight>
                  <a:srgbClr val="FFFF00"/>
                </a:highlight>
                <a:latin typeface="Arial Unicode MS" panose="020B0604020202020204" pitchFamily="34" charset="-128"/>
              </a:rPr>
              <a:t>g(k); // O(k)                 What is Big O of the code snippet below?</a:t>
            </a:r>
            <a:r>
              <a:rPr lang="en-US" altLang="en-US" b="1" dirty="0">
                <a:highlight>
                  <a:srgbClr val="FFFF00"/>
                </a:highlight>
              </a:rPr>
              <a:t> </a:t>
            </a:r>
            <a:endParaRPr lang="en-US" altLang="en-US" b="1" dirty="0">
              <a:highlight>
                <a:srgbClr val="FFFF00"/>
              </a:highlight>
              <a:latin typeface="Arial" panose="020B0604020202020204" pitchFamily="34" charset="0"/>
            </a:endParaRPr>
          </a:p>
        </p:txBody>
      </p:sp>
      <p:sp>
        <p:nvSpPr>
          <p:cNvPr id="8" name="Rectangle 7">
            <a:extLst>
              <a:ext uri="{FF2B5EF4-FFF2-40B4-BE49-F238E27FC236}">
                <a16:creationId xmlns:a16="http://schemas.microsoft.com/office/drawing/2014/main" id="{CDDF6EF0-B6C4-4631-A441-1665D2AB5720}"/>
              </a:ext>
            </a:extLst>
          </p:cNvPr>
          <p:cNvSpPr/>
          <p:nvPr/>
        </p:nvSpPr>
        <p:spPr>
          <a:xfrm>
            <a:off x="1099947" y="1726439"/>
            <a:ext cx="2387898" cy="646331"/>
          </a:xfrm>
          <a:prstGeom prst="rect">
            <a:avLst/>
          </a:prstGeom>
        </p:spPr>
        <p:txBody>
          <a:bodyPr wrap="none">
            <a:spAutoFit/>
          </a:bodyPr>
          <a:lstStyle/>
          <a:p>
            <a:pPr marL="342900" indent="-342900">
              <a:buAutoNum type="arabicPeriod"/>
            </a:pPr>
            <a:r>
              <a:rPr lang="en-US" dirty="0"/>
              <a:t>for (j = 0; j &lt; N; </a:t>
            </a:r>
            <a:r>
              <a:rPr lang="en-US" dirty="0" err="1"/>
              <a:t>j++</a:t>
            </a:r>
            <a:r>
              <a:rPr lang="en-US" dirty="0"/>
              <a:t>) </a:t>
            </a:r>
          </a:p>
          <a:p>
            <a:r>
              <a:rPr lang="en-US" dirty="0"/>
              <a:t>           f(j); </a:t>
            </a:r>
          </a:p>
        </p:txBody>
      </p:sp>
      <p:sp>
        <p:nvSpPr>
          <p:cNvPr id="9" name="Rectangle 8">
            <a:extLst>
              <a:ext uri="{FF2B5EF4-FFF2-40B4-BE49-F238E27FC236}">
                <a16:creationId xmlns:a16="http://schemas.microsoft.com/office/drawing/2014/main" id="{2D1BE800-BD74-460A-B895-7BF91DF5155D}"/>
              </a:ext>
            </a:extLst>
          </p:cNvPr>
          <p:cNvSpPr/>
          <p:nvPr/>
        </p:nvSpPr>
        <p:spPr>
          <a:xfrm>
            <a:off x="6769783" y="1500872"/>
            <a:ext cx="4572000" cy="646331"/>
          </a:xfrm>
          <a:prstGeom prst="rect">
            <a:avLst/>
          </a:prstGeom>
        </p:spPr>
        <p:txBody>
          <a:bodyPr>
            <a:spAutoFit/>
          </a:bodyPr>
          <a:lstStyle/>
          <a:p>
            <a:pPr lvl="0">
              <a:buFont typeface="+mj-lt"/>
              <a:buAutoNum type="arabicPeriod"/>
            </a:pPr>
            <a:r>
              <a:rPr lang="en-US" dirty="0">
                <a:solidFill>
                  <a:srgbClr val="000000"/>
                </a:solidFill>
                <a:latin typeface="Times New Roman" panose="02020603050405020304" pitchFamily="18" charset="0"/>
              </a:rPr>
              <a:t>Each call to f(j) is O(1). The loop executes N times so it is N x O(1) or O(N).</a:t>
            </a:r>
          </a:p>
        </p:txBody>
      </p:sp>
      <p:sp>
        <p:nvSpPr>
          <p:cNvPr id="10" name="Rectangle 9">
            <a:extLst>
              <a:ext uri="{FF2B5EF4-FFF2-40B4-BE49-F238E27FC236}">
                <a16:creationId xmlns:a16="http://schemas.microsoft.com/office/drawing/2014/main" id="{C5DECB3D-CBD3-423B-8AAD-C4DDD555B3B8}"/>
              </a:ext>
            </a:extLst>
          </p:cNvPr>
          <p:cNvSpPr/>
          <p:nvPr/>
        </p:nvSpPr>
        <p:spPr>
          <a:xfrm>
            <a:off x="946569" y="3105834"/>
            <a:ext cx="3906839" cy="646331"/>
          </a:xfrm>
          <a:prstGeom prst="rect">
            <a:avLst/>
          </a:prstGeom>
        </p:spPr>
        <p:txBody>
          <a:bodyPr wrap="none">
            <a:spAutoFit/>
          </a:bodyPr>
          <a:lstStyle/>
          <a:p>
            <a:r>
              <a:rPr lang="en-US" dirty="0">
                <a:solidFill>
                  <a:srgbClr val="000000"/>
                </a:solidFill>
                <a:latin typeface="Courier New" panose="02070309020205020404" pitchFamily="49" charset="0"/>
              </a:rPr>
              <a:t>2. for (j = 0; j &lt; N; </a:t>
            </a:r>
            <a:r>
              <a:rPr lang="en-US" dirty="0" err="1">
                <a:solidFill>
                  <a:srgbClr val="000000"/>
                </a:solidFill>
                <a:latin typeface="Courier New" panose="02070309020205020404" pitchFamily="49" charset="0"/>
              </a:rPr>
              <a:t>j++</a:t>
            </a:r>
            <a:r>
              <a:rPr lang="en-US" dirty="0">
                <a:solidFill>
                  <a:srgbClr val="000000"/>
                </a:solidFill>
                <a:latin typeface="Courier New" panose="02070309020205020404" pitchFamily="49" charset="0"/>
              </a:rPr>
              <a:t>) </a:t>
            </a:r>
            <a:br>
              <a:rPr lang="en-US" dirty="0">
                <a:solidFill>
                  <a:srgbClr val="000000"/>
                </a:solidFill>
                <a:latin typeface="Courier New" panose="02070309020205020404" pitchFamily="49" charset="0"/>
              </a:rPr>
            </a:br>
            <a:r>
              <a:rPr lang="en-US" dirty="0">
                <a:solidFill>
                  <a:srgbClr val="000000"/>
                </a:solidFill>
                <a:latin typeface="Courier New" panose="02070309020205020404" pitchFamily="49" charset="0"/>
              </a:rPr>
              <a:t>          g(j); </a:t>
            </a:r>
            <a:endParaRPr lang="en-US" dirty="0"/>
          </a:p>
        </p:txBody>
      </p:sp>
      <p:sp>
        <p:nvSpPr>
          <p:cNvPr id="11" name="Rectangle 10">
            <a:extLst>
              <a:ext uri="{FF2B5EF4-FFF2-40B4-BE49-F238E27FC236}">
                <a16:creationId xmlns:a16="http://schemas.microsoft.com/office/drawing/2014/main" id="{95A4BE08-11CD-49B1-BD6E-607D3F1EA628}"/>
              </a:ext>
            </a:extLst>
          </p:cNvPr>
          <p:cNvSpPr/>
          <p:nvPr/>
        </p:nvSpPr>
        <p:spPr>
          <a:xfrm>
            <a:off x="6769783" y="2551837"/>
            <a:ext cx="4572000" cy="1754326"/>
          </a:xfrm>
          <a:prstGeom prst="rect">
            <a:avLst/>
          </a:prstGeom>
        </p:spPr>
        <p:txBody>
          <a:bodyPr>
            <a:spAutoFit/>
          </a:bodyPr>
          <a:lstStyle/>
          <a:p>
            <a:r>
              <a:rPr lang="en-US" dirty="0">
                <a:solidFill>
                  <a:srgbClr val="000000"/>
                </a:solidFill>
                <a:latin typeface="Times New Roman" panose="02020603050405020304" pitchFamily="18" charset="0"/>
              </a:rPr>
              <a:t>2.The first time the loop executes j is 0 and g(0) takes "no operations". The next time j is 1 and g(1) takes 1 operations. The last time the loop executes j is N-1 and g(N-1) takes N-1 operations. The total work is the sum of the first N-1 numbers and is O(N</a:t>
            </a:r>
            <a:r>
              <a:rPr lang="en-US" baseline="30000" dirty="0">
                <a:solidFill>
                  <a:srgbClr val="000000"/>
                </a:solidFill>
                <a:latin typeface="Times New Roman" panose="02020603050405020304" pitchFamily="18" charset="0"/>
              </a:rPr>
              <a:t>2</a:t>
            </a:r>
            <a:r>
              <a:rPr lang="en-US" dirty="0">
                <a:solidFill>
                  <a:srgbClr val="000000"/>
                </a:solidFill>
                <a:latin typeface="Times New Roman" panose="02020603050405020304" pitchFamily="18" charset="0"/>
              </a:rPr>
              <a:t>).</a:t>
            </a:r>
          </a:p>
        </p:txBody>
      </p:sp>
    </p:spTree>
    <p:extLst>
      <p:ext uri="{BB962C8B-B14F-4D97-AF65-F5344CB8AC3E}">
        <p14:creationId xmlns:p14="http://schemas.microsoft.com/office/powerpoint/2010/main" val="415290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barn(inVertical)">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9" grpId="0"/>
      <p:bldP spid="10"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2AE154-783F-4712-AA96-AC58B1FDABEC}"/>
              </a:ext>
            </a:extLst>
          </p:cNvPr>
          <p:cNvSpPr/>
          <p:nvPr/>
        </p:nvSpPr>
        <p:spPr>
          <a:xfrm>
            <a:off x="657546" y="1859341"/>
            <a:ext cx="11455685" cy="3416320"/>
          </a:xfrm>
          <a:prstGeom prst="rect">
            <a:avLst/>
          </a:prstGeom>
        </p:spPr>
        <p:txBody>
          <a:bodyPr wrap="square">
            <a:spAutoFit/>
          </a:bodyPr>
          <a:lstStyle/>
          <a:p>
            <a:r>
              <a:rPr lang="en-US" sz="2400" dirty="0"/>
              <a:t>Big O: “f(n) is O(g(n))” </a:t>
            </a:r>
            <a:r>
              <a:rPr lang="en-US" sz="2400" dirty="0" err="1"/>
              <a:t>iff</a:t>
            </a:r>
            <a:r>
              <a:rPr lang="en-US" sz="2400" dirty="0"/>
              <a:t> for some constants c and N₀, f(N) ≤ cg(N) for all N &gt; N₀</a:t>
            </a:r>
          </a:p>
          <a:p>
            <a:endParaRPr lang="en-US" sz="2400" dirty="0"/>
          </a:p>
          <a:p>
            <a:endParaRPr lang="en-US" sz="2400" dirty="0"/>
          </a:p>
          <a:p>
            <a:r>
              <a:rPr lang="en-US" sz="2400" dirty="0"/>
              <a:t>Omega: “f(n) is </a:t>
            </a:r>
            <a:r>
              <a:rPr lang="el-GR" sz="2400" dirty="0"/>
              <a:t>Ω(</a:t>
            </a:r>
            <a:r>
              <a:rPr lang="en-US" sz="2400" dirty="0"/>
              <a:t>g(n))” </a:t>
            </a:r>
            <a:r>
              <a:rPr lang="en-US" sz="2400" dirty="0" err="1"/>
              <a:t>iff</a:t>
            </a:r>
            <a:r>
              <a:rPr lang="en-US" sz="2400" dirty="0"/>
              <a:t> for some constants c and N₀, f(N) ≥ cg(N) for all N &gt; N₀</a:t>
            </a:r>
          </a:p>
          <a:p>
            <a:endParaRPr lang="en-US" sz="2400" dirty="0"/>
          </a:p>
          <a:p>
            <a:r>
              <a:rPr lang="en-US" sz="2400" dirty="0"/>
              <a:t>Theta: “f(n) is </a:t>
            </a:r>
            <a:r>
              <a:rPr lang="el-GR" sz="2400" dirty="0"/>
              <a:t>Θ(</a:t>
            </a:r>
            <a:r>
              <a:rPr lang="en-US" sz="2400" dirty="0"/>
              <a:t>g(n))” </a:t>
            </a:r>
            <a:r>
              <a:rPr lang="en-US" sz="2400" dirty="0" err="1"/>
              <a:t>iff</a:t>
            </a:r>
            <a:r>
              <a:rPr lang="en-US" sz="2400" dirty="0"/>
              <a:t> f(n) is O(g(n)) and f(n) is </a:t>
            </a:r>
            <a:r>
              <a:rPr lang="el-GR" sz="2400" dirty="0"/>
              <a:t>Ω(</a:t>
            </a:r>
            <a:r>
              <a:rPr lang="en-US" sz="2400" dirty="0"/>
              <a:t>g(n))</a:t>
            </a:r>
          </a:p>
          <a:p>
            <a:endParaRPr lang="en-US" sz="2400" dirty="0"/>
          </a:p>
          <a:p>
            <a:endParaRPr lang="en-US" sz="2400" dirty="0"/>
          </a:p>
          <a:p>
            <a:r>
              <a:rPr lang="en-US" sz="2400" dirty="0"/>
              <a:t>Little O: “f(n) is o(g(n))” </a:t>
            </a:r>
            <a:r>
              <a:rPr lang="en-US" sz="2400" dirty="0" err="1"/>
              <a:t>iff</a:t>
            </a:r>
            <a:r>
              <a:rPr lang="en-US" sz="2400" dirty="0"/>
              <a:t> f(n) is O(g(n)) and f(n) is not </a:t>
            </a:r>
            <a:r>
              <a:rPr lang="el-GR" sz="2400" dirty="0"/>
              <a:t>Θ(</a:t>
            </a:r>
            <a:r>
              <a:rPr lang="en-US" sz="2400" dirty="0"/>
              <a:t>g(n))</a:t>
            </a:r>
          </a:p>
        </p:txBody>
      </p:sp>
      <p:sp>
        <p:nvSpPr>
          <p:cNvPr id="4" name="Rectangle 3">
            <a:extLst>
              <a:ext uri="{FF2B5EF4-FFF2-40B4-BE49-F238E27FC236}">
                <a16:creationId xmlns:a16="http://schemas.microsoft.com/office/drawing/2014/main" id="{4F288C1D-1268-4491-BC8C-F6F8262455ED}"/>
              </a:ext>
            </a:extLst>
          </p:cNvPr>
          <p:cNvSpPr/>
          <p:nvPr/>
        </p:nvSpPr>
        <p:spPr>
          <a:xfrm>
            <a:off x="2656603" y="365875"/>
            <a:ext cx="4908203" cy="553998"/>
          </a:xfrm>
          <a:prstGeom prst="rect">
            <a:avLst/>
          </a:prstGeom>
        </p:spPr>
        <p:txBody>
          <a:bodyPr wrap="none">
            <a:spAutoFit/>
          </a:bodyPr>
          <a:lstStyle/>
          <a:p>
            <a:pPr lvl="0"/>
            <a:r>
              <a:rPr lang="en-US" sz="3000" dirty="0">
                <a:solidFill>
                  <a:prstClr val="black"/>
                </a:solidFill>
              </a:rPr>
              <a:t>Big O, Little O, Omega &amp; Theta</a:t>
            </a:r>
          </a:p>
        </p:txBody>
      </p:sp>
      <p:pic>
        <p:nvPicPr>
          <p:cNvPr id="6" name="Picture 5">
            <a:extLst>
              <a:ext uri="{FF2B5EF4-FFF2-40B4-BE49-F238E27FC236}">
                <a16:creationId xmlns:a16="http://schemas.microsoft.com/office/drawing/2014/main" id="{809C4490-F2B4-414A-A59B-9B228CF7064C}"/>
              </a:ext>
            </a:extLst>
          </p:cNvPr>
          <p:cNvPicPr>
            <a:picLocks noChangeAspect="1"/>
          </p:cNvPicPr>
          <p:nvPr/>
        </p:nvPicPr>
        <p:blipFill>
          <a:blip r:embed="rId2"/>
          <a:stretch>
            <a:fillRect/>
          </a:stretch>
        </p:blipFill>
        <p:spPr>
          <a:xfrm>
            <a:off x="1935811" y="906674"/>
            <a:ext cx="7325961" cy="493819"/>
          </a:xfrm>
          <a:prstGeom prst="rect">
            <a:avLst/>
          </a:prstGeom>
        </p:spPr>
      </p:pic>
    </p:spTree>
    <p:extLst>
      <p:ext uri="{BB962C8B-B14F-4D97-AF65-F5344CB8AC3E}">
        <p14:creationId xmlns:p14="http://schemas.microsoft.com/office/powerpoint/2010/main" val="18628646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700E8F-205B-464F-BE4C-4A31D52EE65C}"/>
              </a:ext>
            </a:extLst>
          </p:cNvPr>
          <p:cNvSpPr/>
          <p:nvPr/>
        </p:nvSpPr>
        <p:spPr>
          <a:xfrm>
            <a:off x="1790700" y="5443134"/>
            <a:ext cx="8610601" cy="1200329"/>
          </a:xfrm>
          <a:prstGeom prst="rect">
            <a:avLst/>
          </a:prstGeom>
        </p:spPr>
        <p:txBody>
          <a:bodyPr wrap="square">
            <a:spAutoFit/>
          </a:bodyPr>
          <a:lstStyle/>
          <a:p>
            <a:r>
              <a:rPr lang="en-US" dirty="0"/>
              <a:t>Big O (O()) describes the upper bound of the complexity.</a:t>
            </a:r>
          </a:p>
          <a:p>
            <a:r>
              <a:rPr lang="en-US" dirty="0"/>
              <a:t>Omega (Ω()) describes the lower bound of the complexity.</a:t>
            </a:r>
          </a:p>
          <a:p>
            <a:r>
              <a:rPr lang="en-US" dirty="0"/>
              <a:t>Theta (Θ()) describes the exact bound of the complexity.</a:t>
            </a:r>
          </a:p>
          <a:p>
            <a:r>
              <a:rPr lang="en-US" dirty="0"/>
              <a:t>Little O (o()) describes the upper bound excluding the exact bound.</a:t>
            </a:r>
          </a:p>
        </p:txBody>
      </p:sp>
      <p:pic>
        <p:nvPicPr>
          <p:cNvPr id="11266" name="Picture 2">
            <a:extLst>
              <a:ext uri="{FF2B5EF4-FFF2-40B4-BE49-F238E27FC236}">
                <a16:creationId xmlns:a16="http://schemas.microsoft.com/office/drawing/2014/main" id="{52048998-79B8-44F4-ADDC-718408248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6332" y="316367"/>
            <a:ext cx="6943725" cy="5155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433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3A45D43-2918-4613-A345-0BFCA725DDB1}"/>
              </a:ext>
            </a:extLst>
          </p:cNvPr>
          <p:cNvSpPr txBox="1">
            <a:spLocks/>
          </p:cNvSpPr>
          <p:nvPr/>
        </p:nvSpPr>
        <p:spPr>
          <a:xfrm>
            <a:off x="1701969" y="486962"/>
            <a:ext cx="5078240" cy="660437"/>
          </a:xfrm>
          <a:prstGeom prst="rect">
            <a:avLst/>
          </a:prstGeom>
        </p:spPr>
        <p:txBody>
          <a:bodyPr vert="horz" wrap="square" lIns="0" tIns="13970" rIns="0" bIns="0" rtlCol="0">
            <a:spAutoFit/>
          </a:bodyPr>
          <a:lstStyle>
            <a:lvl1pPr>
              <a:defRPr sz="4000" b="0" i="0">
                <a:solidFill>
                  <a:srgbClr val="FF0066"/>
                </a:solidFill>
                <a:latin typeface="Trebuchet MS"/>
                <a:ea typeface="+mj-ea"/>
                <a:cs typeface="Trebuchet MS"/>
              </a:defRPr>
            </a:lvl1pPr>
          </a:lstStyle>
          <a:p>
            <a:pPr marL="12700">
              <a:spcBef>
                <a:spcPts val="110"/>
              </a:spcBef>
            </a:pPr>
            <a:r>
              <a:rPr lang="en-US" sz="4200" b="1" i="1" kern="0" spc="-125" dirty="0">
                <a:solidFill>
                  <a:srgbClr val="00AF50"/>
                </a:solidFill>
                <a:latin typeface="Myanmar Text"/>
                <a:cs typeface="Myanmar Text"/>
              </a:rPr>
              <a:t>TIME</a:t>
            </a:r>
            <a:r>
              <a:rPr lang="en-US" sz="4200" b="1" i="1" kern="0" spc="-135" dirty="0">
                <a:solidFill>
                  <a:srgbClr val="00AF50"/>
                </a:solidFill>
                <a:latin typeface="Myanmar Text"/>
                <a:cs typeface="Myanmar Text"/>
              </a:rPr>
              <a:t> </a:t>
            </a:r>
            <a:r>
              <a:rPr lang="en-US" sz="4200" b="1" i="1" kern="0" spc="-130" dirty="0">
                <a:solidFill>
                  <a:srgbClr val="00AF50"/>
                </a:solidFill>
                <a:latin typeface="Myanmar Text"/>
                <a:cs typeface="Myanmar Text"/>
              </a:rPr>
              <a:t>COMPLEXITY</a:t>
            </a:r>
            <a:endParaRPr lang="en-US" sz="4200" kern="0" dirty="0">
              <a:latin typeface="Myanmar Text"/>
              <a:cs typeface="Myanmar Text"/>
            </a:endParaRPr>
          </a:p>
        </p:txBody>
      </p:sp>
      <p:sp>
        <p:nvSpPr>
          <p:cNvPr id="3" name="object 3">
            <a:extLst>
              <a:ext uri="{FF2B5EF4-FFF2-40B4-BE49-F238E27FC236}">
                <a16:creationId xmlns:a16="http://schemas.microsoft.com/office/drawing/2014/main" id="{899BB44A-3E14-4AD8-80DF-03AA87657EDC}"/>
              </a:ext>
            </a:extLst>
          </p:cNvPr>
          <p:cNvSpPr txBox="1"/>
          <p:nvPr/>
        </p:nvSpPr>
        <p:spPr>
          <a:xfrm>
            <a:off x="1547333" y="1347971"/>
            <a:ext cx="8510089" cy="4653197"/>
          </a:xfrm>
          <a:prstGeom prst="rect">
            <a:avLst/>
          </a:prstGeom>
        </p:spPr>
        <p:txBody>
          <a:bodyPr vert="horz" wrap="square" lIns="0" tIns="53975" rIns="0" bIns="0" rtlCol="0">
            <a:spAutoFit/>
          </a:bodyPr>
          <a:lstStyle/>
          <a:p>
            <a:pPr marL="12700" marR="174625">
              <a:lnSpc>
                <a:spcPts val="2590"/>
              </a:lnSpc>
              <a:spcBef>
                <a:spcPts val="425"/>
              </a:spcBef>
            </a:pPr>
            <a:r>
              <a:rPr sz="2400" b="1" dirty="0">
                <a:solidFill>
                  <a:srgbClr val="FF0000"/>
                </a:solidFill>
                <a:latin typeface="Trebuchet MS"/>
                <a:cs typeface="Trebuchet MS"/>
              </a:rPr>
              <a:t>The </a:t>
            </a:r>
            <a:r>
              <a:rPr sz="2400" b="1" spc="-5" dirty="0">
                <a:solidFill>
                  <a:srgbClr val="FF0000"/>
                </a:solidFill>
                <a:latin typeface="Trebuchet MS"/>
                <a:cs typeface="Trebuchet MS"/>
              </a:rPr>
              <a:t>time complexity </a:t>
            </a:r>
            <a:r>
              <a:rPr sz="2400" b="1" dirty="0">
                <a:solidFill>
                  <a:srgbClr val="006FC0"/>
                </a:solidFill>
                <a:latin typeface="Trebuchet MS"/>
                <a:cs typeface="Trebuchet MS"/>
              </a:rPr>
              <a:t>of an </a:t>
            </a:r>
            <a:r>
              <a:rPr sz="2400" b="1" spc="-5" dirty="0">
                <a:solidFill>
                  <a:srgbClr val="006FC0"/>
                </a:solidFill>
                <a:latin typeface="Trebuchet MS"/>
                <a:cs typeface="Trebuchet MS"/>
              </a:rPr>
              <a:t>algorithm is the total </a:t>
            </a:r>
            <a:r>
              <a:rPr sz="2400" b="1" dirty="0">
                <a:solidFill>
                  <a:srgbClr val="006FC0"/>
                </a:solidFill>
                <a:latin typeface="Trebuchet MS"/>
                <a:cs typeface="Trebuchet MS"/>
              </a:rPr>
              <a:t>amount of </a:t>
            </a:r>
            <a:r>
              <a:rPr sz="2400" b="1" spc="-5" dirty="0">
                <a:solidFill>
                  <a:srgbClr val="006FC0"/>
                </a:solidFill>
                <a:latin typeface="Trebuchet MS"/>
                <a:cs typeface="Trebuchet MS"/>
              </a:rPr>
              <a:t>time required  </a:t>
            </a:r>
            <a:r>
              <a:rPr sz="2400" b="1" dirty="0">
                <a:solidFill>
                  <a:srgbClr val="006FC0"/>
                </a:solidFill>
                <a:latin typeface="Trebuchet MS"/>
                <a:cs typeface="Trebuchet MS"/>
              </a:rPr>
              <a:t>by an </a:t>
            </a:r>
            <a:r>
              <a:rPr sz="2400" b="1" spc="-5" dirty="0">
                <a:solidFill>
                  <a:srgbClr val="006FC0"/>
                </a:solidFill>
                <a:latin typeface="Trebuchet MS"/>
                <a:cs typeface="Trebuchet MS"/>
              </a:rPr>
              <a:t>algorithm to </a:t>
            </a:r>
            <a:r>
              <a:rPr sz="2400" b="1" dirty="0">
                <a:solidFill>
                  <a:srgbClr val="006FC0"/>
                </a:solidFill>
                <a:latin typeface="Trebuchet MS"/>
                <a:cs typeface="Trebuchet MS"/>
              </a:rPr>
              <a:t>complete </a:t>
            </a:r>
            <a:r>
              <a:rPr sz="2400" b="1" spc="-5" dirty="0">
                <a:solidFill>
                  <a:srgbClr val="006FC0"/>
                </a:solidFill>
                <a:latin typeface="Trebuchet MS"/>
                <a:cs typeface="Trebuchet MS"/>
              </a:rPr>
              <a:t>its</a:t>
            </a:r>
            <a:r>
              <a:rPr sz="2400" b="1" spc="-20" dirty="0">
                <a:solidFill>
                  <a:srgbClr val="006FC0"/>
                </a:solidFill>
                <a:latin typeface="Trebuchet MS"/>
                <a:cs typeface="Trebuchet MS"/>
              </a:rPr>
              <a:t> </a:t>
            </a:r>
            <a:r>
              <a:rPr sz="2400" b="1" spc="-5" dirty="0">
                <a:solidFill>
                  <a:srgbClr val="006FC0"/>
                </a:solidFill>
                <a:latin typeface="Trebuchet MS"/>
                <a:cs typeface="Trebuchet MS"/>
              </a:rPr>
              <a:t>execution.</a:t>
            </a:r>
            <a:endParaRPr sz="2400" dirty="0">
              <a:solidFill>
                <a:prstClr val="black"/>
              </a:solidFill>
              <a:latin typeface="Trebuchet MS"/>
              <a:cs typeface="Trebuchet MS"/>
            </a:endParaRPr>
          </a:p>
          <a:p>
            <a:pPr>
              <a:spcBef>
                <a:spcPts val="15"/>
              </a:spcBef>
            </a:pPr>
            <a:endParaRPr sz="3950" dirty="0">
              <a:solidFill>
                <a:prstClr val="black"/>
              </a:solidFill>
              <a:latin typeface="Trebuchet MS"/>
              <a:cs typeface="Trebuchet MS"/>
            </a:endParaRPr>
          </a:p>
          <a:p>
            <a:pPr marL="12700" marR="5080">
              <a:lnSpc>
                <a:spcPts val="2590"/>
              </a:lnSpc>
              <a:spcBef>
                <a:spcPts val="5"/>
              </a:spcBef>
            </a:pPr>
            <a:r>
              <a:rPr sz="2400" b="1" dirty="0">
                <a:solidFill>
                  <a:srgbClr val="006FC0"/>
                </a:solidFill>
                <a:latin typeface="Trebuchet MS"/>
                <a:cs typeface="Trebuchet MS"/>
              </a:rPr>
              <a:t>If any </a:t>
            </a:r>
            <a:r>
              <a:rPr sz="2400" b="1" spc="-15" dirty="0">
                <a:solidFill>
                  <a:srgbClr val="006FC0"/>
                </a:solidFill>
                <a:latin typeface="Trebuchet MS"/>
                <a:cs typeface="Trebuchet MS"/>
              </a:rPr>
              <a:t>program </a:t>
            </a:r>
            <a:r>
              <a:rPr sz="2400" b="1" spc="-10" dirty="0">
                <a:solidFill>
                  <a:srgbClr val="006FC0"/>
                </a:solidFill>
                <a:latin typeface="Trebuchet MS"/>
                <a:cs typeface="Trebuchet MS"/>
              </a:rPr>
              <a:t>requires </a:t>
            </a:r>
            <a:r>
              <a:rPr sz="2400" b="1" dirty="0">
                <a:solidFill>
                  <a:srgbClr val="006FC0"/>
                </a:solidFill>
                <a:latin typeface="Trebuchet MS"/>
                <a:cs typeface="Trebuchet MS"/>
              </a:rPr>
              <a:t>fixed </a:t>
            </a:r>
            <a:r>
              <a:rPr sz="2400" b="1" spc="-5" dirty="0">
                <a:solidFill>
                  <a:srgbClr val="006FC0"/>
                </a:solidFill>
                <a:latin typeface="Trebuchet MS"/>
                <a:cs typeface="Trebuchet MS"/>
              </a:rPr>
              <a:t>amount of time </a:t>
            </a:r>
            <a:r>
              <a:rPr sz="2400" b="1" dirty="0">
                <a:solidFill>
                  <a:srgbClr val="006FC0"/>
                </a:solidFill>
                <a:latin typeface="Trebuchet MS"/>
                <a:cs typeface="Trebuchet MS"/>
              </a:rPr>
              <a:t>for all </a:t>
            </a:r>
            <a:r>
              <a:rPr sz="2400" b="1" spc="-5" dirty="0">
                <a:solidFill>
                  <a:srgbClr val="006FC0"/>
                </a:solidFill>
                <a:latin typeface="Trebuchet MS"/>
                <a:cs typeface="Trebuchet MS"/>
              </a:rPr>
              <a:t>input values then </a:t>
            </a:r>
            <a:r>
              <a:rPr sz="2400" b="1" spc="-10" dirty="0">
                <a:solidFill>
                  <a:srgbClr val="006FC0"/>
                </a:solidFill>
                <a:latin typeface="Trebuchet MS"/>
                <a:cs typeface="Trebuchet MS"/>
              </a:rPr>
              <a:t>its  </a:t>
            </a:r>
            <a:r>
              <a:rPr sz="2400" b="1" spc="-5" dirty="0">
                <a:solidFill>
                  <a:srgbClr val="006FC0"/>
                </a:solidFill>
                <a:latin typeface="Trebuchet MS"/>
                <a:cs typeface="Trebuchet MS"/>
              </a:rPr>
              <a:t>time complexity </a:t>
            </a:r>
            <a:r>
              <a:rPr sz="2400" b="1" dirty="0">
                <a:solidFill>
                  <a:srgbClr val="006FC0"/>
                </a:solidFill>
                <a:latin typeface="Trebuchet MS"/>
                <a:cs typeface="Trebuchet MS"/>
              </a:rPr>
              <a:t>is said </a:t>
            </a:r>
            <a:r>
              <a:rPr sz="2400" b="1" spc="-5" dirty="0">
                <a:solidFill>
                  <a:srgbClr val="006FC0"/>
                </a:solidFill>
                <a:latin typeface="Trebuchet MS"/>
                <a:cs typeface="Trebuchet MS"/>
              </a:rPr>
              <a:t>to be </a:t>
            </a:r>
            <a:r>
              <a:rPr sz="2400" b="1" spc="-5" dirty="0">
                <a:solidFill>
                  <a:srgbClr val="00AF50"/>
                </a:solidFill>
                <a:latin typeface="Trebuchet MS"/>
                <a:cs typeface="Trebuchet MS"/>
              </a:rPr>
              <a:t>Constant </a:t>
            </a:r>
            <a:r>
              <a:rPr sz="2400" b="1" spc="-25" dirty="0">
                <a:solidFill>
                  <a:srgbClr val="00AF50"/>
                </a:solidFill>
                <a:latin typeface="Trebuchet MS"/>
                <a:cs typeface="Trebuchet MS"/>
              </a:rPr>
              <a:t>Time</a:t>
            </a:r>
            <a:r>
              <a:rPr sz="2400" b="1" spc="-50" dirty="0">
                <a:solidFill>
                  <a:srgbClr val="00AF50"/>
                </a:solidFill>
                <a:latin typeface="Trebuchet MS"/>
                <a:cs typeface="Trebuchet MS"/>
              </a:rPr>
              <a:t> </a:t>
            </a:r>
            <a:r>
              <a:rPr sz="2400" b="1" spc="-5" dirty="0">
                <a:solidFill>
                  <a:srgbClr val="00AF50"/>
                </a:solidFill>
                <a:latin typeface="Trebuchet MS"/>
                <a:cs typeface="Trebuchet MS"/>
              </a:rPr>
              <a:t>Complexity</a:t>
            </a:r>
            <a:endParaRPr sz="2400" dirty="0">
              <a:solidFill>
                <a:prstClr val="black"/>
              </a:solidFill>
              <a:latin typeface="Trebuchet MS"/>
              <a:cs typeface="Trebuchet MS"/>
            </a:endParaRPr>
          </a:p>
          <a:p>
            <a:pPr marL="12700">
              <a:spcBef>
                <a:spcPts val="935"/>
              </a:spcBef>
            </a:pPr>
            <a:r>
              <a:rPr sz="2400" spc="-5" dirty="0">
                <a:solidFill>
                  <a:srgbClr val="FFC000"/>
                </a:solidFill>
                <a:latin typeface="Consolas"/>
                <a:cs typeface="Consolas"/>
              </a:rPr>
              <a:t>int </a:t>
            </a:r>
            <a:r>
              <a:rPr sz="2400" dirty="0">
                <a:solidFill>
                  <a:srgbClr val="FFC000"/>
                </a:solidFill>
                <a:latin typeface="Consolas"/>
                <a:cs typeface="Consolas"/>
              </a:rPr>
              <a:t>sum(int </a:t>
            </a:r>
            <a:r>
              <a:rPr sz="2400" spc="-5" dirty="0">
                <a:solidFill>
                  <a:srgbClr val="FFC000"/>
                </a:solidFill>
                <a:latin typeface="Consolas"/>
                <a:cs typeface="Consolas"/>
              </a:rPr>
              <a:t>a, </a:t>
            </a:r>
            <a:r>
              <a:rPr sz="2400" dirty="0">
                <a:solidFill>
                  <a:srgbClr val="FFC000"/>
                </a:solidFill>
                <a:latin typeface="Consolas"/>
                <a:cs typeface="Consolas"/>
              </a:rPr>
              <a:t>int</a:t>
            </a:r>
            <a:r>
              <a:rPr sz="2400" spc="55" dirty="0">
                <a:solidFill>
                  <a:srgbClr val="FFC000"/>
                </a:solidFill>
                <a:latin typeface="Consolas"/>
                <a:cs typeface="Consolas"/>
              </a:rPr>
              <a:t> </a:t>
            </a:r>
            <a:r>
              <a:rPr sz="2400" spc="-5" dirty="0">
                <a:solidFill>
                  <a:srgbClr val="FFC000"/>
                </a:solidFill>
                <a:latin typeface="Consolas"/>
                <a:cs typeface="Consolas"/>
              </a:rPr>
              <a:t>b)</a:t>
            </a:r>
            <a:endParaRPr sz="2400" dirty="0">
              <a:solidFill>
                <a:prstClr val="black"/>
              </a:solidFill>
              <a:latin typeface="Consolas"/>
              <a:cs typeface="Consolas"/>
            </a:endParaRPr>
          </a:p>
          <a:p>
            <a:pPr marL="12700">
              <a:spcBef>
                <a:spcPts val="1140"/>
              </a:spcBef>
            </a:pPr>
            <a:r>
              <a:rPr sz="2400" dirty="0">
                <a:solidFill>
                  <a:srgbClr val="FFC000"/>
                </a:solidFill>
                <a:latin typeface="Consolas"/>
                <a:cs typeface="Consolas"/>
              </a:rPr>
              <a:t>{</a:t>
            </a:r>
            <a:endParaRPr sz="2400" dirty="0">
              <a:solidFill>
                <a:prstClr val="black"/>
              </a:solidFill>
              <a:latin typeface="Consolas"/>
              <a:cs typeface="Consolas"/>
            </a:endParaRPr>
          </a:p>
          <a:p>
            <a:pPr marL="516890">
              <a:spcBef>
                <a:spcPts val="1155"/>
              </a:spcBef>
            </a:pPr>
            <a:r>
              <a:rPr sz="2400" dirty="0">
                <a:solidFill>
                  <a:srgbClr val="FFC000"/>
                </a:solidFill>
                <a:latin typeface="Consolas"/>
                <a:cs typeface="Consolas"/>
              </a:rPr>
              <a:t>return</a:t>
            </a:r>
            <a:r>
              <a:rPr sz="2400" spc="10" dirty="0">
                <a:solidFill>
                  <a:srgbClr val="FFC000"/>
                </a:solidFill>
                <a:latin typeface="Consolas"/>
                <a:cs typeface="Consolas"/>
              </a:rPr>
              <a:t> </a:t>
            </a:r>
            <a:r>
              <a:rPr sz="2400" dirty="0">
                <a:solidFill>
                  <a:srgbClr val="FFC000"/>
                </a:solidFill>
                <a:latin typeface="Consolas"/>
                <a:cs typeface="Consolas"/>
              </a:rPr>
              <a:t>a+b;</a:t>
            </a:r>
            <a:endParaRPr sz="2400" dirty="0">
              <a:solidFill>
                <a:prstClr val="black"/>
              </a:solidFill>
              <a:latin typeface="Consolas"/>
              <a:cs typeface="Consolas"/>
            </a:endParaRPr>
          </a:p>
          <a:p>
            <a:pPr marL="12700">
              <a:spcBef>
                <a:spcPts val="815"/>
              </a:spcBef>
            </a:pPr>
            <a:r>
              <a:rPr sz="2400" dirty="0">
                <a:solidFill>
                  <a:srgbClr val="FFC000"/>
                </a:solidFill>
                <a:latin typeface="Consolas"/>
                <a:cs typeface="Consolas"/>
              </a:rPr>
              <a:t>}</a:t>
            </a:r>
            <a:endParaRPr sz="2400" dirty="0">
              <a:solidFill>
                <a:prstClr val="black"/>
              </a:solidFill>
              <a:latin typeface="Consolas"/>
              <a:cs typeface="Consolas"/>
            </a:endParaRPr>
          </a:p>
        </p:txBody>
      </p:sp>
    </p:spTree>
    <p:extLst>
      <p:ext uri="{BB962C8B-B14F-4D97-AF65-F5344CB8AC3E}">
        <p14:creationId xmlns:p14="http://schemas.microsoft.com/office/powerpoint/2010/main" val="40890032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26052D-B4F3-4747-AAFB-4E558C43542F}"/>
              </a:ext>
            </a:extLst>
          </p:cNvPr>
          <p:cNvSpPr/>
          <p:nvPr/>
        </p:nvSpPr>
        <p:spPr>
          <a:xfrm>
            <a:off x="816428" y="239056"/>
            <a:ext cx="9159779" cy="2308324"/>
          </a:xfrm>
          <a:prstGeom prst="rect">
            <a:avLst/>
          </a:prstGeom>
          <a:solidFill>
            <a:schemeClr val="bg1"/>
          </a:solidFill>
        </p:spPr>
        <p:txBody>
          <a:bodyPr wrap="square">
            <a:spAutoFit/>
          </a:bodyPr>
          <a:lstStyle/>
          <a:p>
            <a:r>
              <a:rPr lang="en-US" sz="2400" b="1" dirty="0">
                <a:solidFill>
                  <a:srgbClr val="1B1B32"/>
                </a:solidFill>
                <a:latin typeface="Lato" panose="020F0502020204030203" pitchFamily="34" charset="0"/>
              </a:rPr>
              <a:t>Question:</a:t>
            </a:r>
            <a:r>
              <a:rPr lang="en-US" sz="2400" dirty="0">
                <a:solidFill>
                  <a:srgbClr val="0A0A23"/>
                </a:solidFill>
                <a:latin typeface="Lato" panose="020F0502020204030203" pitchFamily="34" charset="0"/>
              </a:rPr>
              <a:t> An image is represented by a 2D array of pixels. If you use a nested for loop to iterate through every pixel (that is, you have a for loop going through all the columns, then another for loop inside to go through all the rows), what is the time complexity of the algorithm when the image is considered as the input?</a:t>
            </a:r>
            <a:endParaRPr lang="en-US" sz="2400" dirty="0"/>
          </a:p>
        </p:txBody>
      </p:sp>
      <p:sp>
        <p:nvSpPr>
          <p:cNvPr id="3" name="Rectangle 2">
            <a:extLst>
              <a:ext uri="{FF2B5EF4-FFF2-40B4-BE49-F238E27FC236}">
                <a16:creationId xmlns:a16="http://schemas.microsoft.com/office/drawing/2014/main" id="{A43E5093-EBCD-414A-BB8F-55B069ADDDA5}"/>
              </a:ext>
            </a:extLst>
          </p:cNvPr>
          <p:cNvSpPr/>
          <p:nvPr/>
        </p:nvSpPr>
        <p:spPr>
          <a:xfrm>
            <a:off x="3668486" y="3537581"/>
            <a:ext cx="7982408" cy="2308324"/>
          </a:xfrm>
          <a:prstGeom prst="rect">
            <a:avLst/>
          </a:prstGeom>
        </p:spPr>
        <p:txBody>
          <a:bodyPr wrap="square">
            <a:spAutoFit/>
          </a:bodyPr>
          <a:lstStyle/>
          <a:p>
            <a:r>
              <a:rPr lang="en-US" sz="2400" dirty="0">
                <a:solidFill>
                  <a:srgbClr val="0A0A23"/>
                </a:solidFill>
                <a:latin typeface="Lato" panose="020F0502020204030203" pitchFamily="34" charset="0"/>
              </a:rPr>
              <a:t>It was actually meant to be a trick question to test your understanding. The question tries to make you answer O(n²) because there is a nested for loop. However, n is supposed to be the input size. Since the image array is the input, and every pixel was iterated through only once, the answer is actually O(n)</a:t>
            </a:r>
            <a:endParaRPr lang="en-US" sz="2400" dirty="0"/>
          </a:p>
        </p:txBody>
      </p:sp>
    </p:spTree>
    <p:extLst>
      <p:ext uri="{BB962C8B-B14F-4D97-AF65-F5344CB8AC3E}">
        <p14:creationId xmlns:p14="http://schemas.microsoft.com/office/powerpoint/2010/main" val="340559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7B523B-D45B-4FA4-A2BF-0FB22A607F54}"/>
              </a:ext>
            </a:extLst>
          </p:cNvPr>
          <p:cNvSpPr/>
          <p:nvPr/>
        </p:nvSpPr>
        <p:spPr>
          <a:xfrm>
            <a:off x="1130157" y="293592"/>
            <a:ext cx="6852863" cy="2585323"/>
          </a:xfrm>
          <a:prstGeom prst="rect">
            <a:avLst/>
          </a:prstGeom>
        </p:spPr>
        <p:txBody>
          <a:bodyPr wrap="square">
            <a:spAutoFit/>
          </a:bodyPr>
          <a:lstStyle/>
          <a:p>
            <a:r>
              <a:rPr lang="en-US" sz="2400" dirty="0"/>
              <a:t>Write a nested summation to express the number of times the loop body is executed.</a:t>
            </a:r>
          </a:p>
          <a:p>
            <a:endParaRPr lang="en-US" sz="2400" dirty="0"/>
          </a:p>
          <a:p>
            <a:r>
              <a:rPr lang="en-US" dirty="0"/>
              <a:t>for (</a:t>
            </a:r>
            <a:r>
              <a:rPr lang="en-US" dirty="0" err="1"/>
              <a:t>i</a:t>
            </a:r>
            <a:r>
              <a:rPr lang="en-US" dirty="0"/>
              <a:t>=0; </a:t>
            </a:r>
            <a:r>
              <a:rPr lang="en-US" dirty="0" err="1"/>
              <a:t>i</a:t>
            </a:r>
            <a:r>
              <a:rPr lang="en-US" dirty="0"/>
              <a:t>&lt;=n-1; </a:t>
            </a:r>
            <a:r>
              <a:rPr lang="en-US" dirty="0" err="1"/>
              <a:t>i</a:t>
            </a:r>
            <a:r>
              <a:rPr lang="en-US" dirty="0"/>
              <a:t>++){</a:t>
            </a:r>
          </a:p>
          <a:p>
            <a:r>
              <a:rPr lang="en-US" dirty="0"/>
              <a:t>   for (j=i+1; j&lt;=n-1; </a:t>
            </a:r>
            <a:r>
              <a:rPr lang="en-US" dirty="0" err="1"/>
              <a:t>j++</a:t>
            </a:r>
            <a:r>
              <a:rPr lang="en-US" dirty="0"/>
              <a:t>){</a:t>
            </a:r>
          </a:p>
          <a:p>
            <a:r>
              <a:rPr lang="en-US" dirty="0"/>
              <a:t>      loop body</a:t>
            </a:r>
          </a:p>
          <a:p>
            <a:r>
              <a:rPr lang="en-US" dirty="0"/>
              <a:t>   }</a:t>
            </a:r>
          </a:p>
          <a:p>
            <a:r>
              <a:rPr lang="en-US" dirty="0"/>
              <a:t>}</a:t>
            </a:r>
          </a:p>
        </p:txBody>
      </p:sp>
      <p:sp>
        <p:nvSpPr>
          <p:cNvPr id="3" name="Rectangle 2">
            <a:extLst>
              <a:ext uri="{FF2B5EF4-FFF2-40B4-BE49-F238E27FC236}">
                <a16:creationId xmlns:a16="http://schemas.microsoft.com/office/drawing/2014/main" id="{249D9F61-E758-453B-B2FE-E5A576780E63}"/>
              </a:ext>
            </a:extLst>
          </p:cNvPr>
          <p:cNvSpPr/>
          <p:nvPr/>
        </p:nvSpPr>
        <p:spPr>
          <a:xfrm>
            <a:off x="5013789" y="1447754"/>
            <a:ext cx="7281930" cy="4524315"/>
          </a:xfrm>
          <a:prstGeom prst="rect">
            <a:avLst/>
          </a:prstGeom>
        </p:spPr>
        <p:txBody>
          <a:bodyPr wrap="square">
            <a:spAutoFit/>
          </a:bodyPr>
          <a:lstStyle/>
          <a:p>
            <a:endParaRPr lang="en-US" dirty="0">
              <a:solidFill>
                <a:srgbClr val="FF0000"/>
              </a:solidFill>
            </a:endParaRPr>
          </a:p>
          <a:p>
            <a:r>
              <a:rPr lang="en-US" dirty="0">
                <a:solidFill>
                  <a:srgbClr val="FF0000"/>
                </a:solidFill>
              </a:rPr>
              <a:t>The number of times the loop body is executed is:</a:t>
            </a:r>
          </a:p>
          <a:p>
            <a:endParaRPr lang="en-US" dirty="0">
              <a:solidFill>
                <a:srgbClr val="FF0000"/>
              </a:solidFill>
            </a:endParaRPr>
          </a:p>
          <a:p>
            <a:r>
              <a:rPr lang="en-US" dirty="0">
                <a:solidFill>
                  <a:srgbClr val="FF0000"/>
                </a:solidFill>
              </a:rPr>
              <a:t>  n-1       </a:t>
            </a:r>
            <a:r>
              <a:rPr lang="en-US" dirty="0" err="1">
                <a:solidFill>
                  <a:srgbClr val="FF0000"/>
                </a:solidFill>
              </a:rPr>
              <a:t>n-1</a:t>
            </a:r>
            <a:r>
              <a:rPr lang="en-US" dirty="0">
                <a:solidFill>
                  <a:srgbClr val="FF0000"/>
                </a:solidFill>
              </a:rPr>
              <a:t>           </a:t>
            </a:r>
            <a:r>
              <a:rPr lang="en-US" dirty="0" err="1">
                <a:solidFill>
                  <a:srgbClr val="FF0000"/>
                </a:solidFill>
              </a:rPr>
              <a:t>n-1</a:t>
            </a:r>
            <a:endParaRPr lang="en-US" dirty="0">
              <a:solidFill>
                <a:srgbClr val="FF0000"/>
              </a:solidFill>
            </a:endParaRPr>
          </a:p>
          <a:p>
            <a:r>
              <a:rPr lang="en-US" dirty="0">
                <a:solidFill>
                  <a:srgbClr val="FF0000"/>
                </a:solidFill>
              </a:rPr>
              <a:t>  -----   -----         -----</a:t>
            </a:r>
          </a:p>
          <a:p>
            <a:r>
              <a:rPr lang="en-US" dirty="0">
                <a:solidFill>
                  <a:srgbClr val="FF0000"/>
                </a:solidFill>
              </a:rPr>
              <a:t>  \       \             \</a:t>
            </a:r>
          </a:p>
          <a:p>
            <a:r>
              <a:rPr lang="en-US" dirty="0">
                <a:solidFill>
                  <a:srgbClr val="FF0000"/>
                </a:solidFill>
              </a:rPr>
              <a:t>   \       \   1    =    \     (n-1) - (i+1) + 1      </a:t>
            </a:r>
          </a:p>
          <a:p>
            <a:r>
              <a:rPr lang="en-US" dirty="0">
                <a:solidFill>
                  <a:srgbClr val="FF0000"/>
                </a:solidFill>
              </a:rPr>
              <a:t>   /       /             /</a:t>
            </a:r>
          </a:p>
          <a:p>
            <a:r>
              <a:rPr lang="en-US" dirty="0">
                <a:solidFill>
                  <a:srgbClr val="FF0000"/>
                </a:solidFill>
              </a:rPr>
              <a:t>  /       /             /</a:t>
            </a:r>
          </a:p>
          <a:p>
            <a:r>
              <a:rPr lang="en-US" dirty="0">
                <a:solidFill>
                  <a:srgbClr val="FF0000"/>
                </a:solidFill>
              </a:rPr>
              <a:t>  -----  ------         -----</a:t>
            </a:r>
          </a:p>
          <a:p>
            <a:r>
              <a:rPr lang="en-US" dirty="0">
                <a:solidFill>
                  <a:srgbClr val="FF0000"/>
                </a:solidFill>
              </a:rPr>
              <a:t>  </a:t>
            </a:r>
            <a:r>
              <a:rPr lang="en-US" dirty="0" err="1">
                <a:solidFill>
                  <a:srgbClr val="FF0000"/>
                </a:solidFill>
              </a:rPr>
              <a:t>i</a:t>
            </a:r>
            <a:r>
              <a:rPr lang="en-US" dirty="0">
                <a:solidFill>
                  <a:srgbClr val="FF0000"/>
                </a:solidFill>
              </a:rPr>
              <a:t>=0     j = i+1       </a:t>
            </a:r>
            <a:r>
              <a:rPr lang="en-US" dirty="0" err="1">
                <a:solidFill>
                  <a:srgbClr val="FF0000"/>
                </a:solidFill>
              </a:rPr>
              <a:t>i</a:t>
            </a:r>
            <a:r>
              <a:rPr lang="en-US" dirty="0">
                <a:solidFill>
                  <a:srgbClr val="FF0000"/>
                </a:solidFill>
              </a:rPr>
              <a:t>=0</a:t>
            </a:r>
          </a:p>
          <a:p>
            <a:endParaRPr lang="en-US" dirty="0">
              <a:solidFill>
                <a:srgbClr val="FF0000"/>
              </a:solidFill>
            </a:endParaRPr>
          </a:p>
          <a:p>
            <a:r>
              <a:rPr lang="en-US" dirty="0">
                <a:solidFill>
                  <a:srgbClr val="FF0000"/>
                </a:solidFill>
              </a:rPr>
              <a:t>Since (n-1) - (i+1) + 1 = (n-1) - </a:t>
            </a:r>
            <a:r>
              <a:rPr lang="en-US" dirty="0" err="1">
                <a:solidFill>
                  <a:srgbClr val="FF0000"/>
                </a:solidFill>
              </a:rPr>
              <a:t>i</a:t>
            </a:r>
            <a:r>
              <a:rPr lang="en-US" dirty="0">
                <a:solidFill>
                  <a:srgbClr val="FF0000"/>
                </a:solidFill>
              </a:rPr>
              <a:t> we get that the number of times the loop</a:t>
            </a:r>
          </a:p>
          <a:p>
            <a:r>
              <a:rPr lang="en-US" dirty="0">
                <a:solidFill>
                  <a:srgbClr val="FF0000"/>
                </a:solidFill>
              </a:rPr>
              <a:t>body is executed is:  (n-1) + (n-2) + ... + 0 = n(n-1)/2 = n^2/2 - n/2 </a:t>
            </a:r>
          </a:p>
          <a:p>
            <a:endParaRPr lang="en-US" dirty="0">
              <a:solidFill>
                <a:srgbClr val="FF0000"/>
              </a:solidFill>
            </a:endParaRPr>
          </a:p>
          <a:p>
            <a:r>
              <a:rPr lang="en-US" dirty="0">
                <a:solidFill>
                  <a:srgbClr val="FF0000"/>
                </a:solidFill>
              </a:rPr>
              <a:t>Hence the time complexity is Theta(n^2).</a:t>
            </a:r>
          </a:p>
        </p:txBody>
      </p:sp>
    </p:spTree>
    <p:extLst>
      <p:ext uri="{BB962C8B-B14F-4D97-AF65-F5344CB8AC3E}">
        <p14:creationId xmlns:p14="http://schemas.microsoft.com/office/powerpoint/2010/main" val="110949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CE08-419B-48A4-A988-ED05B010E518}"/>
              </a:ext>
            </a:extLst>
          </p:cNvPr>
          <p:cNvSpPr>
            <a:spLocks noGrp="1"/>
          </p:cNvSpPr>
          <p:nvPr>
            <p:ph type="title"/>
          </p:nvPr>
        </p:nvSpPr>
        <p:spPr>
          <a:xfrm>
            <a:off x="1340502" y="343967"/>
            <a:ext cx="7886700" cy="1325563"/>
          </a:xfrm>
        </p:spPr>
        <p:txBody>
          <a:bodyPr/>
          <a:lstStyle/>
          <a:p>
            <a:r>
              <a:rPr lang="en-US" dirty="0"/>
              <a:t>Optional (Good for COSC3320)</a:t>
            </a:r>
          </a:p>
        </p:txBody>
      </p:sp>
    </p:spTree>
    <p:extLst>
      <p:ext uri="{BB962C8B-B14F-4D97-AF65-F5344CB8AC3E}">
        <p14:creationId xmlns:p14="http://schemas.microsoft.com/office/powerpoint/2010/main" val="4843855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8F36E8-8E89-45AB-83A7-E3BEBB9A56D2}"/>
              </a:ext>
            </a:extLst>
          </p:cNvPr>
          <p:cNvSpPr/>
          <p:nvPr/>
        </p:nvSpPr>
        <p:spPr>
          <a:xfrm>
            <a:off x="1629842" y="261649"/>
            <a:ext cx="8932317" cy="830997"/>
          </a:xfrm>
          <a:prstGeom prst="rect">
            <a:avLst/>
          </a:prstGeom>
        </p:spPr>
        <p:txBody>
          <a:bodyPr wrap="none">
            <a:spAutoFit/>
          </a:bodyPr>
          <a:lstStyle/>
          <a:p>
            <a:pPr algn="ctr"/>
            <a:r>
              <a:rPr lang="en-US" sz="2400" dirty="0"/>
              <a:t>big-oh, big-theta, big-Omega</a:t>
            </a:r>
          </a:p>
          <a:p>
            <a:pPr algn="ctr"/>
            <a:r>
              <a:rPr lang="pt-BR" sz="2400" dirty="0"/>
              <a:t> Is T1(n) = O(T2(n))?, Is T1(n) = Omega(T2(n))?, Is T1(n) = Theta(T2(n))?</a:t>
            </a:r>
            <a:endParaRPr lang="en-US" sz="2400" dirty="0"/>
          </a:p>
        </p:txBody>
      </p:sp>
      <p:sp>
        <p:nvSpPr>
          <p:cNvPr id="3" name="Rectangle 2">
            <a:extLst>
              <a:ext uri="{FF2B5EF4-FFF2-40B4-BE49-F238E27FC236}">
                <a16:creationId xmlns:a16="http://schemas.microsoft.com/office/drawing/2014/main" id="{A2C9D177-A5F2-44BC-849F-DF1951FF8F86}"/>
              </a:ext>
            </a:extLst>
          </p:cNvPr>
          <p:cNvSpPr/>
          <p:nvPr/>
        </p:nvSpPr>
        <p:spPr>
          <a:xfrm>
            <a:off x="5780314" y="2052338"/>
            <a:ext cx="4572000" cy="4524315"/>
          </a:xfrm>
          <a:prstGeom prst="rect">
            <a:avLst/>
          </a:prstGeom>
        </p:spPr>
        <p:txBody>
          <a:bodyPr>
            <a:spAutoFit/>
          </a:bodyPr>
          <a:lstStyle/>
          <a:p>
            <a:endParaRPr lang="en-US" dirty="0">
              <a:solidFill>
                <a:srgbClr val="FF0000"/>
              </a:solidFill>
            </a:endParaRPr>
          </a:p>
          <a:p>
            <a:endParaRPr lang="en-US" dirty="0">
              <a:solidFill>
                <a:srgbClr val="FF0000"/>
              </a:solidFill>
            </a:endParaRPr>
          </a:p>
          <a:p>
            <a:r>
              <a:rPr lang="en-US" dirty="0">
                <a:solidFill>
                  <a:srgbClr val="FF0000"/>
                </a:solidFill>
              </a:rPr>
              <a:t>In all of the below </a:t>
            </a:r>
            <a:r>
              <a:rPr lang="en-US" dirty="0" err="1">
                <a:solidFill>
                  <a:srgbClr val="FF0000"/>
                </a:solidFill>
              </a:rPr>
              <a:t>lim</a:t>
            </a:r>
            <a:r>
              <a:rPr lang="en-US" dirty="0">
                <a:solidFill>
                  <a:srgbClr val="FF0000"/>
                </a:solidFill>
              </a:rPr>
              <a:t> is used for the limit as n approaches infinity:</a:t>
            </a:r>
          </a:p>
          <a:p>
            <a:endParaRPr lang="en-US" dirty="0">
              <a:solidFill>
                <a:srgbClr val="FF0000"/>
              </a:solidFill>
            </a:endParaRPr>
          </a:p>
          <a:p>
            <a:r>
              <a:rPr lang="en-US" dirty="0">
                <a:solidFill>
                  <a:srgbClr val="FF0000"/>
                </a:solidFill>
              </a:rPr>
              <a:t>    6n^2</a:t>
            </a:r>
          </a:p>
          <a:p>
            <a:r>
              <a:rPr lang="en-US" dirty="0" err="1">
                <a:solidFill>
                  <a:srgbClr val="FF0000"/>
                </a:solidFill>
              </a:rPr>
              <a:t>lim</a:t>
            </a:r>
            <a:r>
              <a:rPr lang="en-US" dirty="0">
                <a:solidFill>
                  <a:srgbClr val="FF0000"/>
                </a:solidFill>
              </a:rPr>
              <a:t> --------    = 0</a:t>
            </a:r>
          </a:p>
          <a:p>
            <a:r>
              <a:rPr lang="en-US" dirty="0">
                <a:solidFill>
                  <a:srgbClr val="FF0000"/>
                </a:solidFill>
              </a:rPr>
              <a:t>    (n^2) log n</a:t>
            </a:r>
          </a:p>
          <a:p>
            <a:endParaRPr lang="en-US" dirty="0">
              <a:solidFill>
                <a:srgbClr val="FF0000"/>
              </a:solidFill>
            </a:endParaRPr>
          </a:p>
          <a:p>
            <a:r>
              <a:rPr lang="en-US" dirty="0">
                <a:solidFill>
                  <a:srgbClr val="FF0000"/>
                </a:solidFill>
              </a:rPr>
              <a:t>Hence (n^2) log n is asymptotically faster growing than 6n^2.  Thus</a:t>
            </a:r>
          </a:p>
          <a:p>
            <a:endParaRPr lang="en-US" dirty="0">
              <a:solidFill>
                <a:srgbClr val="FF0000"/>
              </a:solidFill>
            </a:endParaRPr>
          </a:p>
          <a:p>
            <a:r>
              <a:rPr lang="en-US" dirty="0">
                <a:solidFill>
                  <a:srgbClr val="FF0000"/>
                </a:solidFill>
              </a:rPr>
              <a:t>  6n^2 = O(n^2 log n),  6n^2 != Omega(n^2 log n), 6n^2 != Theta(n^2 log n)</a:t>
            </a:r>
          </a:p>
          <a:p>
            <a:endParaRPr lang="en-US" dirty="0">
              <a:solidFill>
                <a:srgbClr val="FF0000"/>
              </a:solidFill>
            </a:endParaRPr>
          </a:p>
          <a:p>
            <a:r>
              <a:rPr lang="en-US" dirty="0">
                <a:solidFill>
                  <a:srgbClr val="FF0000"/>
                </a:solidFill>
              </a:rPr>
              <a:t>  A1 is the faster algorithm.</a:t>
            </a:r>
          </a:p>
        </p:txBody>
      </p:sp>
      <p:sp>
        <p:nvSpPr>
          <p:cNvPr id="4" name="Rectangle 3">
            <a:extLst>
              <a:ext uri="{FF2B5EF4-FFF2-40B4-BE49-F238E27FC236}">
                <a16:creationId xmlns:a16="http://schemas.microsoft.com/office/drawing/2014/main" id="{CEF3A323-BD20-4F64-841C-1A9D1AA41EF8}"/>
              </a:ext>
            </a:extLst>
          </p:cNvPr>
          <p:cNvSpPr/>
          <p:nvPr/>
        </p:nvSpPr>
        <p:spPr>
          <a:xfrm>
            <a:off x="2400318" y="2199305"/>
            <a:ext cx="3058851" cy="369332"/>
          </a:xfrm>
          <a:prstGeom prst="rect">
            <a:avLst/>
          </a:prstGeom>
        </p:spPr>
        <p:txBody>
          <a:bodyPr wrap="none">
            <a:spAutoFit/>
          </a:bodyPr>
          <a:lstStyle/>
          <a:p>
            <a:r>
              <a:rPr lang="pt-BR" dirty="0">
                <a:highlight>
                  <a:srgbClr val="FFFF00"/>
                </a:highlight>
              </a:rPr>
              <a:t>T1(n) = 6n^2, T2(n) = n^2 log n</a:t>
            </a:r>
            <a:endParaRPr lang="en-US" dirty="0">
              <a:highlight>
                <a:srgbClr val="FFFF00"/>
              </a:highlight>
            </a:endParaRPr>
          </a:p>
        </p:txBody>
      </p:sp>
      <p:sp>
        <p:nvSpPr>
          <p:cNvPr id="5" name="Rectangle 4">
            <a:extLst>
              <a:ext uri="{FF2B5EF4-FFF2-40B4-BE49-F238E27FC236}">
                <a16:creationId xmlns:a16="http://schemas.microsoft.com/office/drawing/2014/main" id="{C52EC251-76F1-4C2A-830F-1AE12189699B}"/>
              </a:ext>
            </a:extLst>
          </p:cNvPr>
          <p:cNvSpPr/>
          <p:nvPr/>
        </p:nvSpPr>
        <p:spPr>
          <a:xfrm>
            <a:off x="2046514" y="1337101"/>
            <a:ext cx="7990115" cy="369332"/>
          </a:xfrm>
          <a:prstGeom prst="rect">
            <a:avLst/>
          </a:prstGeom>
        </p:spPr>
        <p:txBody>
          <a:bodyPr wrap="square">
            <a:spAutoFit/>
          </a:bodyPr>
          <a:lstStyle/>
          <a:p>
            <a:r>
              <a:rPr lang="en-US" dirty="0"/>
              <a:t>A1 with time complexity T1(n) and A2 with time complexity T2(n</a:t>
            </a:r>
          </a:p>
        </p:txBody>
      </p:sp>
    </p:spTree>
    <p:extLst>
      <p:ext uri="{BB962C8B-B14F-4D97-AF65-F5344CB8AC3E}">
        <p14:creationId xmlns:p14="http://schemas.microsoft.com/office/powerpoint/2010/main" val="80199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575ED8-8602-4A06-A3CC-C9E7CF731E23}"/>
              </a:ext>
            </a:extLst>
          </p:cNvPr>
          <p:cNvSpPr/>
          <p:nvPr/>
        </p:nvSpPr>
        <p:spPr>
          <a:xfrm>
            <a:off x="1660257" y="443109"/>
            <a:ext cx="3624710" cy="369332"/>
          </a:xfrm>
          <a:prstGeom prst="rect">
            <a:avLst/>
          </a:prstGeom>
        </p:spPr>
        <p:txBody>
          <a:bodyPr wrap="none">
            <a:spAutoFit/>
          </a:bodyPr>
          <a:lstStyle/>
          <a:p>
            <a:r>
              <a:rPr lang="pt-BR" dirty="0"/>
              <a:t>T1(n) = 3/2 n^2 + 7n -4, T2(n) = 8n^2</a:t>
            </a:r>
            <a:endParaRPr lang="en-US" dirty="0"/>
          </a:p>
        </p:txBody>
      </p:sp>
      <p:sp>
        <p:nvSpPr>
          <p:cNvPr id="3" name="Rectangle 2">
            <a:extLst>
              <a:ext uri="{FF2B5EF4-FFF2-40B4-BE49-F238E27FC236}">
                <a16:creationId xmlns:a16="http://schemas.microsoft.com/office/drawing/2014/main" id="{A4295293-FF6B-453A-B0DC-61CF96016C79}"/>
              </a:ext>
            </a:extLst>
          </p:cNvPr>
          <p:cNvSpPr/>
          <p:nvPr/>
        </p:nvSpPr>
        <p:spPr>
          <a:xfrm>
            <a:off x="5540828" y="1779688"/>
            <a:ext cx="4572000" cy="5078313"/>
          </a:xfrm>
          <a:prstGeom prst="rect">
            <a:avLst/>
          </a:prstGeom>
        </p:spPr>
        <p:txBody>
          <a:bodyPr>
            <a:spAutoFit/>
          </a:bodyPr>
          <a:lstStyle/>
          <a:p>
            <a:r>
              <a:rPr lang="en-US" dirty="0">
                <a:solidFill>
                  <a:srgbClr val="FF0000"/>
                </a:solidFill>
              </a:rPr>
              <a:t>In all of the below </a:t>
            </a:r>
            <a:r>
              <a:rPr lang="en-US" dirty="0" err="1">
                <a:solidFill>
                  <a:srgbClr val="FF0000"/>
                </a:solidFill>
              </a:rPr>
              <a:t>lim</a:t>
            </a:r>
            <a:r>
              <a:rPr lang="en-US" dirty="0">
                <a:solidFill>
                  <a:srgbClr val="FF0000"/>
                </a:solidFill>
              </a:rPr>
              <a:t> is used for the limit as n approaches infinity:</a:t>
            </a:r>
          </a:p>
          <a:p>
            <a:endParaRPr lang="en-US" dirty="0">
              <a:solidFill>
                <a:srgbClr val="FF0000"/>
              </a:solidFill>
            </a:endParaRPr>
          </a:p>
          <a:p>
            <a:r>
              <a:rPr lang="en-US" dirty="0">
                <a:solidFill>
                  <a:srgbClr val="FF0000"/>
                </a:solidFill>
              </a:rPr>
              <a:t>    3/2 n^2 + 7n - 4          3n + 7            3</a:t>
            </a:r>
          </a:p>
          <a:p>
            <a:r>
              <a:rPr lang="en-US" dirty="0" err="1">
                <a:solidFill>
                  <a:srgbClr val="FF0000"/>
                </a:solidFill>
              </a:rPr>
              <a:t>lim</a:t>
            </a:r>
            <a:r>
              <a:rPr lang="en-US" dirty="0">
                <a:solidFill>
                  <a:srgbClr val="FF0000"/>
                </a:solidFill>
              </a:rPr>
              <a:t> ----------------  = </a:t>
            </a:r>
            <a:r>
              <a:rPr lang="en-US" dirty="0" err="1">
                <a:solidFill>
                  <a:srgbClr val="FF0000"/>
                </a:solidFill>
              </a:rPr>
              <a:t>lim</a:t>
            </a:r>
            <a:r>
              <a:rPr lang="en-US" dirty="0">
                <a:solidFill>
                  <a:srgbClr val="FF0000"/>
                </a:solidFill>
              </a:rPr>
              <a:t> -----------  = </a:t>
            </a:r>
            <a:r>
              <a:rPr lang="en-US" dirty="0" err="1">
                <a:solidFill>
                  <a:srgbClr val="FF0000"/>
                </a:solidFill>
              </a:rPr>
              <a:t>lim</a:t>
            </a:r>
            <a:r>
              <a:rPr lang="en-US" dirty="0">
                <a:solidFill>
                  <a:srgbClr val="FF0000"/>
                </a:solidFill>
              </a:rPr>
              <a:t> ----  = 3/16</a:t>
            </a:r>
          </a:p>
          <a:p>
            <a:r>
              <a:rPr lang="en-US" dirty="0">
                <a:solidFill>
                  <a:srgbClr val="FF0000"/>
                </a:solidFill>
              </a:rPr>
              <a:t>         8n^2                 16 n              16</a:t>
            </a:r>
          </a:p>
          <a:p>
            <a:endParaRPr lang="en-US" dirty="0">
              <a:solidFill>
                <a:srgbClr val="FF0000"/>
              </a:solidFill>
            </a:endParaRPr>
          </a:p>
          <a:p>
            <a:endParaRPr lang="en-US" dirty="0">
              <a:solidFill>
                <a:srgbClr val="FF0000"/>
              </a:solidFill>
            </a:endParaRPr>
          </a:p>
          <a:p>
            <a:r>
              <a:rPr lang="en-US" dirty="0">
                <a:solidFill>
                  <a:srgbClr val="FF0000"/>
                </a:solidFill>
              </a:rPr>
              <a:t>Hence these two functions grow at the same asymptotic growth rate, though</a:t>
            </a:r>
          </a:p>
          <a:p>
            <a:r>
              <a:rPr lang="en-US" dirty="0">
                <a:solidFill>
                  <a:srgbClr val="FF0000"/>
                </a:solidFill>
              </a:rPr>
              <a:t>T1 has the smaller constant.  Thus</a:t>
            </a:r>
          </a:p>
          <a:p>
            <a:endParaRPr lang="en-US" dirty="0">
              <a:solidFill>
                <a:srgbClr val="FF0000"/>
              </a:solidFill>
            </a:endParaRPr>
          </a:p>
          <a:p>
            <a:r>
              <a:rPr lang="en-US" dirty="0">
                <a:solidFill>
                  <a:srgbClr val="FF0000"/>
                </a:solidFill>
              </a:rPr>
              <a:t>  T1(n) = O(T2(n)),  T1(n) = Omega(T2(n)) and T1(n) = Theta(T2(n))</a:t>
            </a:r>
          </a:p>
          <a:p>
            <a:endParaRPr lang="en-US" dirty="0">
              <a:solidFill>
                <a:srgbClr val="FF0000"/>
              </a:solidFill>
            </a:endParaRPr>
          </a:p>
          <a:p>
            <a:r>
              <a:rPr lang="en-US" dirty="0">
                <a:solidFill>
                  <a:srgbClr val="FF0000"/>
                </a:solidFill>
              </a:rPr>
              <a:t>  A1 is the faster algorithm since T1 has the smaller constant.</a:t>
            </a:r>
          </a:p>
        </p:txBody>
      </p:sp>
    </p:spTree>
    <p:extLst>
      <p:ext uri="{BB962C8B-B14F-4D97-AF65-F5344CB8AC3E}">
        <p14:creationId xmlns:p14="http://schemas.microsoft.com/office/powerpoint/2010/main" val="56273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BE273E-060A-4776-BEB0-5584702F0C0E}"/>
              </a:ext>
            </a:extLst>
          </p:cNvPr>
          <p:cNvSpPr/>
          <p:nvPr/>
        </p:nvSpPr>
        <p:spPr>
          <a:xfrm>
            <a:off x="1965741" y="489302"/>
            <a:ext cx="3082895" cy="369332"/>
          </a:xfrm>
          <a:prstGeom prst="rect">
            <a:avLst/>
          </a:prstGeom>
        </p:spPr>
        <p:txBody>
          <a:bodyPr wrap="none">
            <a:spAutoFit/>
          </a:bodyPr>
          <a:lstStyle/>
          <a:p>
            <a:r>
              <a:rPr lang="pt-BR" dirty="0"/>
              <a:t>T1(n) = n^4, T2(n) = (n^3) log n</a:t>
            </a:r>
            <a:endParaRPr lang="en-US" dirty="0"/>
          </a:p>
        </p:txBody>
      </p:sp>
      <p:sp>
        <p:nvSpPr>
          <p:cNvPr id="3" name="Rectangle 2">
            <a:extLst>
              <a:ext uri="{FF2B5EF4-FFF2-40B4-BE49-F238E27FC236}">
                <a16:creationId xmlns:a16="http://schemas.microsoft.com/office/drawing/2014/main" id="{83F3640D-03FD-4EAE-8893-3DEC767526D7}"/>
              </a:ext>
            </a:extLst>
          </p:cNvPr>
          <p:cNvSpPr/>
          <p:nvPr/>
        </p:nvSpPr>
        <p:spPr>
          <a:xfrm>
            <a:off x="3810000" y="1165439"/>
            <a:ext cx="4572000" cy="4247317"/>
          </a:xfrm>
          <a:prstGeom prst="rect">
            <a:avLst/>
          </a:prstGeom>
        </p:spPr>
        <p:txBody>
          <a:bodyPr>
            <a:spAutoFit/>
          </a:bodyPr>
          <a:lstStyle/>
          <a:p>
            <a:endParaRPr lang="en-US" dirty="0">
              <a:solidFill>
                <a:srgbClr val="FF0000"/>
              </a:solidFill>
            </a:endParaRPr>
          </a:p>
          <a:p>
            <a:r>
              <a:rPr lang="en-US" dirty="0">
                <a:solidFill>
                  <a:srgbClr val="FF0000"/>
                </a:solidFill>
              </a:rPr>
              <a:t>In all of the below </a:t>
            </a:r>
            <a:r>
              <a:rPr lang="en-US" dirty="0" err="1">
                <a:solidFill>
                  <a:srgbClr val="FF0000"/>
                </a:solidFill>
              </a:rPr>
              <a:t>lim</a:t>
            </a:r>
            <a:r>
              <a:rPr lang="en-US" dirty="0">
                <a:solidFill>
                  <a:srgbClr val="FF0000"/>
                </a:solidFill>
              </a:rPr>
              <a:t> is used for the limit as n approaches infinity:</a:t>
            </a:r>
          </a:p>
          <a:p>
            <a:endParaRPr lang="en-US" dirty="0">
              <a:solidFill>
                <a:srgbClr val="FF0000"/>
              </a:solidFill>
            </a:endParaRPr>
          </a:p>
          <a:p>
            <a:r>
              <a:rPr lang="en-US" dirty="0">
                <a:solidFill>
                  <a:srgbClr val="FF0000"/>
                </a:solidFill>
              </a:rPr>
              <a:t>     n^4</a:t>
            </a:r>
          </a:p>
          <a:p>
            <a:r>
              <a:rPr lang="en-US" dirty="0" err="1">
                <a:solidFill>
                  <a:srgbClr val="FF0000"/>
                </a:solidFill>
              </a:rPr>
              <a:t>lim</a:t>
            </a:r>
            <a:r>
              <a:rPr lang="en-US" dirty="0">
                <a:solidFill>
                  <a:srgbClr val="FF0000"/>
                </a:solidFill>
              </a:rPr>
              <a:t> --------    = infinity</a:t>
            </a:r>
          </a:p>
          <a:p>
            <a:r>
              <a:rPr lang="en-US" dirty="0">
                <a:solidFill>
                  <a:srgbClr val="FF0000"/>
                </a:solidFill>
              </a:rPr>
              <a:t>    n^3 log n</a:t>
            </a:r>
          </a:p>
          <a:p>
            <a:endParaRPr lang="en-US" dirty="0">
              <a:solidFill>
                <a:srgbClr val="FF0000"/>
              </a:solidFill>
            </a:endParaRPr>
          </a:p>
          <a:p>
            <a:r>
              <a:rPr lang="en-US" dirty="0">
                <a:solidFill>
                  <a:srgbClr val="FF0000"/>
                </a:solidFill>
              </a:rPr>
              <a:t>Hence n^4 is asymptotically faster growing.  Thus</a:t>
            </a:r>
          </a:p>
          <a:p>
            <a:endParaRPr lang="en-US" dirty="0">
              <a:solidFill>
                <a:srgbClr val="FF0000"/>
              </a:solidFill>
            </a:endParaRPr>
          </a:p>
          <a:p>
            <a:r>
              <a:rPr lang="en-US" dirty="0">
                <a:solidFill>
                  <a:srgbClr val="FF0000"/>
                </a:solidFill>
              </a:rPr>
              <a:t>  n^4 != O(n^3 log n),  n^4 = Omega(n^3 log n), n^4 != Theta(n^3 log n)</a:t>
            </a:r>
          </a:p>
          <a:p>
            <a:endParaRPr lang="en-US" dirty="0">
              <a:solidFill>
                <a:srgbClr val="FF0000"/>
              </a:solidFill>
            </a:endParaRPr>
          </a:p>
          <a:p>
            <a:r>
              <a:rPr lang="en-US" dirty="0">
                <a:solidFill>
                  <a:srgbClr val="FF0000"/>
                </a:solidFill>
              </a:rPr>
              <a:t>  A2 is the faster algorithm.</a:t>
            </a:r>
          </a:p>
        </p:txBody>
      </p:sp>
    </p:spTree>
    <p:extLst>
      <p:ext uri="{BB962C8B-B14F-4D97-AF65-F5344CB8AC3E}">
        <p14:creationId xmlns:p14="http://schemas.microsoft.com/office/powerpoint/2010/main" val="227066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5D0BB9-1EDA-4ABF-BDA5-1BCD123F57BB}"/>
              </a:ext>
            </a:extLst>
          </p:cNvPr>
          <p:cNvSpPr/>
          <p:nvPr/>
        </p:nvSpPr>
        <p:spPr>
          <a:xfrm>
            <a:off x="1973530" y="725370"/>
            <a:ext cx="3348545" cy="369332"/>
          </a:xfrm>
          <a:prstGeom prst="rect">
            <a:avLst/>
          </a:prstGeom>
        </p:spPr>
        <p:txBody>
          <a:bodyPr wrap="none">
            <a:spAutoFit/>
          </a:bodyPr>
          <a:lstStyle/>
          <a:p>
            <a:r>
              <a:rPr lang="pt-BR" dirty="0"/>
              <a:t>If f(n) = O(g(n)) then g(n) = O(f(n))</a:t>
            </a:r>
            <a:endParaRPr lang="en-US" dirty="0"/>
          </a:p>
        </p:txBody>
      </p:sp>
      <p:sp>
        <p:nvSpPr>
          <p:cNvPr id="3" name="Rectangle 2">
            <a:extLst>
              <a:ext uri="{FF2B5EF4-FFF2-40B4-BE49-F238E27FC236}">
                <a16:creationId xmlns:a16="http://schemas.microsoft.com/office/drawing/2014/main" id="{0DBD00B3-C3E3-4232-A02F-CBB52AE63F8F}"/>
              </a:ext>
            </a:extLst>
          </p:cNvPr>
          <p:cNvSpPr/>
          <p:nvPr/>
        </p:nvSpPr>
        <p:spPr>
          <a:xfrm>
            <a:off x="6419257" y="947925"/>
            <a:ext cx="4572000" cy="923330"/>
          </a:xfrm>
          <a:prstGeom prst="rect">
            <a:avLst/>
          </a:prstGeom>
        </p:spPr>
        <p:txBody>
          <a:bodyPr>
            <a:spAutoFit/>
          </a:bodyPr>
          <a:lstStyle/>
          <a:p>
            <a:r>
              <a:rPr lang="en-US" dirty="0">
                <a:solidFill>
                  <a:srgbClr val="FF0000"/>
                </a:solidFill>
              </a:rPr>
              <a:t>This is false as demonstrated by the counterexample, f(n)=n and g(n)=n^2.</a:t>
            </a:r>
          </a:p>
          <a:p>
            <a:r>
              <a:rPr lang="en-US" dirty="0">
                <a:solidFill>
                  <a:srgbClr val="FF0000"/>
                </a:solidFill>
              </a:rPr>
              <a:t>Note that n = O(n^2) but n^2 != O(n).</a:t>
            </a:r>
          </a:p>
        </p:txBody>
      </p:sp>
      <p:sp>
        <p:nvSpPr>
          <p:cNvPr id="4" name="Rectangle 3">
            <a:extLst>
              <a:ext uri="{FF2B5EF4-FFF2-40B4-BE49-F238E27FC236}">
                <a16:creationId xmlns:a16="http://schemas.microsoft.com/office/drawing/2014/main" id="{85E8658F-E2D6-4DD0-A4B2-5325DD7A0EF4}"/>
              </a:ext>
            </a:extLst>
          </p:cNvPr>
          <p:cNvSpPr/>
          <p:nvPr/>
        </p:nvSpPr>
        <p:spPr>
          <a:xfrm>
            <a:off x="2170513" y="1923031"/>
            <a:ext cx="4572000" cy="369332"/>
          </a:xfrm>
          <a:prstGeom prst="rect">
            <a:avLst/>
          </a:prstGeom>
        </p:spPr>
        <p:txBody>
          <a:bodyPr>
            <a:spAutoFit/>
          </a:bodyPr>
          <a:lstStyle/>
          <a:p>
            <a:r>
              <a:rPr lang="pt-BR" dirty="0"/>
              <a:t>f(n)+g(n) = O(max(f(n),g(n)))</a:t>
            </a:r>
          </a:p>
        </p:txBody>
      </p:sp>
      <p:sp>
        <p:nvSpPr>
          <p:cNvPr id="5" name="Rectangle 4">
            <a:extLst>
              <a:ext uri="{FF2B5EF4-FFF2-40B4-BE49-F238E27FC236}">
                <a16:creationId xmlns:a16="http://schemas.microsoft.com/office/drawing/2014/main" id="{3E0C415C-7872-4791-AAA7-737C30EFE01E}"/>
              </a:ext>
            </a:extLst>
          </p:cNvPr>
          <p:cNvSpPr/>
          <p:nvPr/>
        </p:nvSpPr>
        <p:spPr>
          <a:xfrm>
            <a:off x="6096000" y="2665320"/>
            <a:ext cx="4572000" cy="2308324"/>
          </a:xfrm>
          <a:prstGeom prst="rect">
            <a:avLst/>
          </a:prstGeom>
        </p:spPr>
        <p:txBody>
          <a:bodyPr>
            <a:spAutoFit/>
          </a:bodyPr>
          <a:lstStyle/>
          <a:p>
            <a:r>
              <a:rPr lang="en-US" dirty="0">
                <a:solidFill>
                  <a:srgbClr val="FF0000"/>
                </a:solidFill>
              </a:rPr>
              <a:t>We prove this is true.  The key observation is that</a:t>
            </a:r>
          </a:p>
          <a:p>
            <a:endParaRPr lang="en-US" dirty="0">
              <a:solidFill>
                <a:srgbClr val="FF0000"/>
              </a:solidFill>
            </a:endParaRPr>
          </a:p>
          <a:p>
            <a:r>
              <a:rPr lang="en-US" dirty="0">
                <a:solidFill>
                  <a:srgbClr val="FF0000"/>
                </a:solidFill>
              </a:rPr>
              <a:t>   f(n) + g(n) &lt;= 2 max(f(n) + g(n)) for all n</a:t>
            </a:r>
          </a:p>
          <a:p>
            <a:endParaRPr lang="en-US" dirty="0">
              <a:solidFill>
                <a:srgbClr val="FF0000"/>
              </a:solidFill>
            </a:endParaRPr>
          </a:p>
          <a:p>
            <a:r>
              <a:rPr lang="en-US" dirty="0">
                <a:solidFill>
                  <a:srgbClr val="FF0000"/>
                </a:solidFill>
              </a:rPr>
              <a:t>Thus by letting n_0 = 1 and c = 2 we get the required conditions to have</a:t>
            </a:r>
          </a:p>
          <a:p>
            <a:r>
              <a:rPr lang="en-US" dirty="0">
                <a:solidFill>
                  <a:srgbClr val="FF0000"/>
                </a:solidFill>
              </a:rPr>
              <a:t>that f(n) + g(n) = O(max(f(n),g(n))</a:t>
            </a:r>
          </a:p>
        </p:txBody>
      </p:sp>
      <p:sp>
        <p:nvSpPr>
          <p:cNvPr id="6" name="Rectangle 5">
            <a:extLst>
              <a:ext uri="{FF2B5EF4-FFF2-40B4-BE49-F238E27FC236}">
                <a16:creationId xmlns:a16="http://schemas.microsoft.com/office/drawing/2014/main" id="{5A905EA8-A160-405A-BEB4-92696DFA7B09}"/>
              </a:ext>
            </a:extLst>
          </p:cNvPr>
          <p:cNvSpPr/>
          <p:nvPr/>
        </p:nvSpPr>
        <p:spPr>
          <a:xfrm>
            <a:off x="2170513" y="5004808"/>
            <a:ext cx="4572000" cy="369332"/>
          </a:xfrm>
          <a:prstGeom prst="rect">
            <a:avLst/>
          </a:prstGeom>
        </p:spPr>
        <p:txBody>
          <a:bodyPr>
            <a:spAutoFit/>
          </a:bodyPr>
          <a:lstStyle/>
          <a:p>
            <a:r>
              <a:rPr lang="pt-BR" dirty="0"/>
              <a:t>If f(n) = Omega(g(n)) then g(n) = O(f(n))</a:t>
            </a:r>
          </a:p>
        </p:txBody>
      </p:sp>
      <p:sp>
        <p:nvSpPr>
          <p:cNvPr id="7" name="Rectangle 6">
            <a:extLst>
              <a:ext uri="{FF2B5EF4-FFF2-40B4-BE49-F238E27FC236}">
                <a16:creationId xmlns:a16="http://schemas.microsoft.com/office/drawing/2014/main" id="{6D6A2D3C-B8A7-43AF-A5CE-AD849B3487A0}"/>
              </a:ext>
            </a:extLst>
          </p:cNvPr>
          <p:cNvSpPr/>
          <p:nvPr/>
        </p:nvSpPr>
        <p:spPr>
          <a:xfrm>
            <a:off x="6096000" y="293913"/>
            <a:ext cx="4572000" cy="6463308"/>
          </a:xfrm>
          <a:prstGeom prst="rect">
            <a:avLst/>
          </a:prstGeom>
          <a:solidFill>
            <a:schemeClr val="bg1"/>
          </a:solidFill>
        </p:spPr>
        <p:txBody>
          <a:bodyPr>
            <a:spAutoFit/>
          </a:bodyPr>
          <a:lstStyle/>
          <a:p>
            <a:r>
              <a:rPr lang="en-US" dirty="0"/>
              <a:t>We prove this is true.  To prove  If p then q we assume p is true and show</a:t>
            </a:r>
          </a:p>
          <a:p>
            <a:r>
              <a:rPr lang="en-US" dirty="0"/>
              <a:t>that q must follow.  Thus we assume that f(n) = Omega(g(n)).  By the definition</a:t>
            </a:r>
          </a:p>
          <a:p>
            <a:r>
              <a:rPr lang="en-US" dirty="0"/>
              <a:t>of Omega we have that constants c and n_0 exists such that</a:t>
            </a:r>
          </a:p>
          <a:p>
            <a:endParaRPr lang="en-US" dirty="0"/>
          </a:p>
          <a:p>
            <a:r>
              <a:rPr lang="en-US" dirty="0"/>
              <a:t>   f(n) &gt;= c g(n) for all n &gt;= n_0    (*)</a:t>
            </a:r>
          </a:p>
          <a:p>
            <a:endParaRPr lang="en-US" dirty="0"/>
          </a:p>
          <a:p>
            <a:r>
              <a:rPr lang="en-US" dirty="0"/>
              <a:t>We must show that there exists constants n'_0 and c' for which</a:t>
            </a:r>
          </a:p>
          <a:p>
            <a:endParaRPr lang="en-US" dirty="0"/>
          </a:p>
          <a:p>
            <a:r>
              <a:rPr lang="en-US" dirty="0"/>
              <a:t>   g(n) &lt;= c' f(n) for all n &gt;= n'_0</a:t>
            </a:r>
          </a:p>
          <a:p>
            <a:endParaRPr lang="en-US" dirty="0"/>
          </a:p>
          <a:p>
            <a:r>
              <a:rPr lang="en-US" dirty="0"/>
              <a:t>Solving for f(n) in the above, we get the equivalent requirement that</a:t>
            </a:r>
          </a:p>
          <a:p>
            <a:endParaRPr lang="en-US" dirty="0"/>
          </a:p>
          <a:p>
            <a:r>
              <a:rPr lang="en-US" dirty="0"/>
              <a:t>   f(n) &gt;= 1/c' g(n) for all n &gt;= n'_0</a:t>
            </a:r>
          </a:p>
          <a:p>
            <a:endParaRPr lang="en-US" dirty="0"/>
          </a:p>
          <a:p>
            <a:r>
              <a:rPr lang="en-US" dirty="0"/>
              <a:t>By letting 1/c' = c (so let c' = 1/c) and n'_0 = n_0 this is clearly true</a:t>
            </a:r>
          </a:p>
          <a:p>
            <a:r>
              <a:rPr lang="en-US" dirty="0"/>
              <a:t>since it is the same as the equation marked by a (*)</a:t>
            </a:r>
          </a:p>
        </p:txBody>
      </p:sp>
      <p:sp>
        <p:nvSpPr>
          <p:cNvPr id="8" name="TextBox 7">
            <a:extLst>
              <a:ext uri="{FF2B5EF4-FFF2-40B4-BE49-F238E27FC236}">
                <a16:creationId xmlns:a16="http://schemas.microsoft.com/office/drawing/2014/main" id="{83BAE0A5-5411-4E17-86B7-5F05E395E22B}"/>
              </a:ext>
            </a:extLst>
          </p:cNvPr>
          <p:cNvSpPr txBox="1"/>
          <p:nvPr/>
        </p:nvSpPr>
        <p:spPr>
          <a:xfrm flipH="1">
            <a:off x="854429" y="125206"/>
            <a:ext cx="2632167" cy="600164"/>
          </a:xfrm>
          <a:prstGeom prst="rect">
            <a:avLst/>
          </a:prstGeom>
          <a:noFill/>
        </p:spPr>
        <p:txBody>
          <a:bodyPr wrap="square" rtlCol="0">
            <a:spAutoFit/>
          </a:bodyPr>
          <a:lstStyle/>
          <a:p>
            <a:r>
              <a:rPr lang="en-US" sz="3300" dirty="0">
                <a:highlight>
                  <a:srgbClr val="FFFF00"/>
                </a:highlight>
              </a:rPr>
              <a:t>True /False </a:t>
            </a:r>
          </a:p>
        </p:txBody>
      </p:sp>
    </p:spTree>
    <p:extLst>
      <p:ext uri="{BB962C8B-B14F-4D97-AF65-F5344CB8AC3E}">
        <p14:creationId xmlns:p14="http://schemas.microsoft.com/office/powerpoint/2010/main" val="131951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52F5DF-BCD0-4C59-9AC4-CECCACD36A67}"/>
              </a:ext>
            </a:extLst>
          </p:cNvPr>
          <p:cNvSpPr/>
          <p:nvPr/>
        </p:nvSpPr>
        <p:spPr>
          <a:xfrm>
            <a:off x="708917" y="119743"/>
            <a:ext cx="9861113" cy="5909310"/>
          </a:xfrm>
          <a:prstGeom prst="rect">
            <a:avLst/>
          </a:prstGeom>
          <a:solidFill>
            <a:schemeClr val="bg1"/>
          </a:solidFill>
        </p:spPr>
        <p:txBody>
          <a:bodyPr wrap="square">
            <a:spAutoFit/>
          </a:bodyPr>
          <a:lstStyle/>
          <a:p>
            <a:pPr marL="342900" indent="-342900">
              <a:buAutoNum type="alphaLcParenBoth"/>
            </a:pPr>
            <a:r>
              <a:rPr lang="pt-BR" dirty="0"/>
              <a:t>3 n^2 + 10 n log n = O(n log n)</a:t>
            </a:r>
          </a:p>
          <a:p>
            <a:r>
              <a:rPr lang="en-US" dirty="0">
                <a:solidFill>
                  <a:srgbClr val="FF0000"/>
                </a:solidFill>
              </a:rPr>
              <a:t>False, since n^2 (the dominate term on the left) is asymptotically faster growing than n log n and hence not </a:t>
            </a:r>
            <a:r>
              <a:rPr lang="en-US" dirty="0" err="1">
                <a:solidFill>
                  <a:srgbClr val="FF0000"/>
                </a:solidFill>
              </a:rPr>
              <a:t>upperbounded</a:t>
            </a:r>
            <a:r>
              <a:rPr lang="en-US" dirty="0">
                <a:solidFill>
                  <a:srgbClr val="FF0000"/>
                </a:solidFill>
              </a:rPr>
              <a:t> by it</a:t>
            </a:r>
            <a:endParaRPr lang="pt-BR" dirty="0">
              <a:solidFill>
                <a:srgbClr val="FF0000"/>
              </a:solidFill>
            </a:endParaRPr>
          </a:p>
          <a:p>
            <a:pPr marL="342900" indent="-342900">
              <a:buAutoNum type="alphaLcParenBoth"/>
            </a:pPr>
            <a:endParaRPr lang="pt-BR" dirty="0"/>
          </a:p>
          <a:p>
            <a:r>
              <a:rPr lang="pt-BR" dirty="0"/>
              <a:t>(b) 3 n^2 + 10 n log n = Omega(n^2)</a:t>
            </a:r>
          </a:p>
          <a:p>
            <a:r>
              <a:rPr lang="en-US" dirty="0">
                <a:solidFill>
                  <a:srgbClr val="FF0000"/>
                </a:solidFill>
              </a:rPr>
              <a:t>True, since n^2 (the dominate term on the left) asymptotically grows like n^2 and hence it is Omega(n^2) </a:t>
            </a:r>
          </a:p>
          <a:p>
            <a:endParaRPr lang="en-US" dirty="0"/>
          </a:p>
          <a:p>
            <a:r>
              <a:rPr lang="pt-BR" dirty="0"/>
              <a:t>(c) 3 n^2 + 10 n log n = Theta(n^2)</a:t>
            </a:r>
          </a:p>
          <a:p>
            <a:r>
              <a:rPr lang="en-US" dirty="0">
                <a:solidFill>
                  <a:srgbClr val="FF0000"/>
                </a:solidFill>
              </a:rPr>
              <a:t>True, since n^2 (the dominate term on the left) asymptotically grows like n^2 and hence it is  Theta(n^2). faster growing than n log n and hence not </a:t>
            </a:r>
            <a:r>
              <a:rPr lang="en-US" dirty="0" err="1">
                <a:solidFill>
                  <a:srgbClr val="FF0000"/>
                </a:solidFill>
              </a:rPr>
              <a:t>upperbounded</a:t>
            </a:r>
            <a:r>
              <a:rPr lang="en-US" dirty="0">
                <a:solidFill>
                  <a:srgbClr val="FF0000"/>
                </a:solidFill>
              </a:rPr>
              <a:t> by it</a:t>
            </a:r>
          </a:p>
          <a:p>
            <a:endParaRPr lang="pt-BR" dirty="0"/>
          </a:p>
          <a:p>
            <a:r>
              <a:rPr lang="pt-BR" dirty="0"/>
              <a:t>(d) n log n + n/2 = O(n)</a:t>
            </a:r>
          </a:p>
          <a:p>
            <a:r>
              <a:rPr lang="en-US" dirty="0"/>
              <a:t> </a:t>
            </a:r>
            <a:r>
              <a:rPr lang="en-US" dirty="0">
                <a:solidFill>
                  <a:srgbClr val="FF0000"/>
                </a:solidFill>
              </a:rPr>
              <a:t>False since n log n (the dominate term on the left) is not asymptotically </a:t>
            </a:r>
            <a:r>
              <a:rPr lang="en-US" dirty="0" err="1">
                <a:solidFill>
                  <a:srgbClr val="FF0000"/>
                </a:solidFill>
              </a:rPr>
              <a:t>upperbounded</a:t>
            </a:r>
            <a:r>
              <a:rPr lang="en-US" dirty="0">
                <a:solidFill>
                  <a:srgbClr val="FF0000"/>
                </a:solidFill>
              </a:rPr>
              <a:t> by n.</a:t>
            </a:r>
          </a:p>
          <a:p>
            <a:endParaRPr lang="pt-BR" dirty="0"/>
          </a:p>
          <a:p>
            <a:r>
              <a:rPr lang="pt-BR" dirty="0"/>
              <a:t>(e) 10 SQRT(n) + log n = O(n)</a:t>
            </a:r>
            <a:br>
              <a:rPr lang="pt-BR" dirty="0"/>
            </a:br>
            <a:endParaRPr lang="pt-BR" dirty="0"/>
          </a:p>
          <a:p>
            <a:r>
              <a:rPr lang="en-US" dirty="0"/>
              <a:t> </a:t>
            </a:r>
            <a:r>
              <a:rPr lang="en-US" dirty="0">
                <a:solidFill>
                  <a:srgbClr val="FF0000"/>
                </a:solidFill>
              </a:rPr>
              <a:t>True, since the dominate term on the left, 10 SQRT(n), is asymptotically </a:t>
            </a:r>
            <a:r>
              <a:rPr lang="en-US" dirty="0" err="1">
                <a:solidFill>
                  <a:srgbClr val="FF0000"/>
                </a:solidFill>
              </a:rPr>
              <a:t>upperbounded</a:t>
            </a:r>
            <a:r>
              <a:rPr lang="en-US" dirty="0">
                <a:solidFill>
                  <a:srgbClr val="FF0000"/>
                </a:solidFill>
              </a:rPr>
              <a:t> by n.</a:t>
            </a:r>
          </a:p>
          <a:p>
            <a:endParaRPr lang="pt-BR" dirty="0"/>
          </a:p>
          <a:p>
            <a:r>
              <a:rPr lang="pt-BR" dirty="0"/>
              <a:t>(f) SQRT(n) + log n = O(log n)</a:t>
            </a:r>
            <a:br>
              <a:rPr lang="pt-BR" dirty="0"/>
            </a:br>
            <a:endParaRPr lang="en-US" dirty="0"/>
          </a:p>
        </p:txBody>
      </p:sp>
      <p:sp>
        <p:nvSpPr>
          <p:cNvPr id="3" name="Rectangle 2">
            <a:extLst>
              <a:ext uri="{FF2B5EF4-FFF2-40B4-BE49-F238E27FC236}">
                <a16:creationId xmlns:a16="http://schemas.microsoft.com/office/drawing/2014/main" id="{3C01AA96-C68C-473D-9B6A-2F8F738AF3DB}"/>
              </a:ext>
            </a:extLst>
          </p:cNvPr>
          <p:cNvSpPr/>
          <p:nvPr/>
        </p:nvSpPr>
        <p:spPr>
          <a:xfrm>
            <a:off x="1621972" y="5805606"/>
            <a:ext cx="8654143" cy="923330"/>
          </a:xfrm>
          <a:prstGeom prst="rect">
            <a:avLst/>
          </a:prstGeom>
        </p:spPr>
        <p:txBody>
          <a:bodyPr wrap="square">
            <a:spAutoFit/>
          </a:bodyPr>
          <a:lstStyle/>
          <a:p>
            <a:r>
              <a:rPr lang="en-US" dirty="0">
                <a:solidFill>
                  <a:srgbClr val="FF0000"/>
                </a:solidFill>
              </a:rPr>
              <a:t>False, since the dominate term on the left, SQRT(n), is not asymptotically </a:t>
            </a:r>
            <a:r>
              <a:rPr lang="en-US" dirty="0" err="1">
                <a:solidFill>
                  <a:srgbClr val="FF0000"/>
                </a:solidFill>
              </a:rPr>
              <a:t>upperbounded</a:t>
            </a:r>
            <a:r>
              <a:rPr lang="en-US" dirty="0">
                <a:solidFill>
                  <a:srgbClr val="FF0000"/>
                </a:solidFill>
              </a:rPr>
              <a:t> by n. Note that that </a:t>
            </a:r>
            <a:r>
              <a:rPr lang="en-US" dirty="0" err="1">
                <a:solidFill>
                  <a:srgbClr val="FF0000"/>
                </a:solidFill>
              </a:rPr>
              <a:t>lim</a:t>
            </a:r>
            <a:r>
              <a:rPr lang="en-US" dirty="0">
                <a:solidFill>
                  <a:srgbClr val="FF0000"/>
                </a:solidFill>
              </a:rPr>
              <a:t> as n -&gt; infinity of log n / SQRT(n) = 0 giving that SQRT(n) is asymptotically faster growing.</a:t>
            </a:r>
          </a:p>
        </p:txBody>
      </p:sp>
    </p:spTree>
    <p:extLst>
      <p:ext uri="{BB962C8B-B14F-4D97-AF65-F5344CB8AC3E}">
        <p14:creationId xmlns:p14="http://schemas.microsoft.com/office/powerpoint/2010/main" val="315512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additive="base">
                                        <p:cTn id="12"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down)">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 calcmode="lin" valueType="num">
                                      <p:cBhvr additive="base">
                                        <p:cTn id="28"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 calcmode="lin" valueType="num">
                                      <p:cBhvr additive="base">
                                        <p:cTn id="34"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animEffect transition="in" filter="wipe(down)">
                                      <p:cBhvr>
                                        <p:cTn id="45" dur="500"/>
                                        <p:tgtEl>
                                          <p:spTgt spid="2">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2">
                                            <p:txEl>
                                              <p:pRg st="12" end="12"/>
                                            </p:txEl>
                                          </p:spTgt>
                                        </p:tgtEl>
                                        <p:attrNameLst>
                                          <p:attrName>style.visibility</p:attrName>
                                        </p:attrNameLst>
                                      </p:cBhvr>
                                      <p:to>
                                        <p:strVal val="visible"/>
                                      </p:to>
                                    </p:set>
                                    <p:animEffect transition="in" filter="fade">
                                      <p:cBhvr>
                                        <p:cTn id="50" dur="1000"/>
                                        <p:tgtEl>
                                          <p:spTgt spid="2">
                                            <p:txEl>
                                              <p:pRg st="12" end="12"/>
                                            </p:txEl>
                                          </p:spTgt>
                                        </p:tgtEl>
                                      </p:cBhvr>
                                    </p:animEffect>
                                    <p:anim calcmode="lin" valueType="num">
                                      <p:cBhvr>
                                        <p:cTn id="51" dur="1000" fill="hold"/>
                                        <p:tgtEl>
                                          <p:spTgt spid="2">
                                            <p:txEl>
                                              <p:pRg st="12" end="12"/>
                                            </p:txEl>
                                          </p:spTgt>
                                        </p:tgtEl>
                                        <p:attrNameLst>
                                          <p:attrName>ppt_x</p:attrName>
                                        </p:attrNameLst>
                                      </p:cBhvr>
                                      <p:tavLst>
                                        <p:tav tm="0">
                                          <p:val>
                                            <p:strVal val="#ppt_x"/>
                                          </p:val>
                                        </p:tav>
                                        <p:tav tm="100000">
                                          <p:val>
                                            <p:strVal val="#ppt_x"/>
                                          </p:val>
                                        </p:tav>
                                      </p:tavLst>
                                    </p:anim>
                                    <p:anim calcmode="lin" valueType="num">
                                      <p:cBhvr>
                                        <p:cTn id="52" dur="1000" fill="hold"/>
                                        <p:tgtEl>
                                          <p:spTgt spid="2">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2">
                                            <p:txEl>
                                              <p:pRg st="13" end="13"/>
                                            </p:txEl>
                                          </p:spTgt>
                                        </p:tgtEl>
                                        <p:attrNameLst>
                                          <p:attrName>style.visibility</p:attrName>
                                        </p:attrNameLst>
                                      </p:cBhvr>
                                      <p:to>
                                        <p:strVal val="visible"/>
                                      </p:to>
                                    </p:set>
                                    <p:animEffect transition="in" filter="fade">
                                      <p:cBhvr>
                                        <p:cTn id="57" dur="1000"/>
                                        <p:tgtEl>
                                          <p:spTgt spid="2">
                                            <p:txEl>
                                              <p:pRg st="13" end="13"/>
                                            </p:txEl>
                                          </p:spTgt>
                                        </p:tgtEl>
                                      </p:cBhvr>
                                    </p:animEffect>
                                    <p:anim calcmode="lin" valueType="num">
                                      <p:cBhvr>
                                        <p:cTn id="58" dur="1000" fill="hold"/>
                                        <p:tgtEl>
                                          <p:spTgt spid="2">
                                            <p:txEl>
                                              <p:pRg st="13" end="13"/>
                                            </p:txEl>
                                          </p:spTgt>
                                        </p:tgtEl>
                                        <p:attrNameLst>
                                          <p:attrName>ppt_x</p:attrName>
                                        </p:attrNameLst>
                                      </p:cBhvr>
                                      <p:tavLst>
                                        <p:tav tm="0">
                                          <p:val>
                                            <p:strVal val="#ppt_x"/>
                                          </p:val>
                                        </p:tav>
                                        <p:tav tm="100000">
                                          <p:val>
                                            <p:strVal val="#ppt_x"/>
                                          </p:val>
                                        </p:tav>
                                      </p:tavLst>
                                    </p:anim>
                                    <p:anim calcmode="lin" valueType="num">
                                      <p:cBhvr>
                                        <p:cTn id="59" dur="1000" fill="hold"/>
                                        <p:tgtEl>
                                          <p:spTgt spid="2">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2">
                                            <p:txEl>
                                              <p:pRg st="15" end="15"/>
                                            </p:txEl>
                                          </p:spTgt>
                                        </p:tgtEl>
                                        <p:attrNameLst>
                                          <p:attrName>style.visibility</p:attrName>
                                        </p:attrNameLst>
                                      </p:cBhvr>
                                      <p:to>
                                        <p:strVal val="visible"/>
                                      </p:to>
                                    </p:set>
                                    <p:animEffect transition="in" filter="fade">
                                      <p:cBhvr>
                                        <p:cTn id="64" dur="1000"/>
                                        <p:tgtEl>
                                          <p:spTgt spid="2">
                                            <p:txEl>
                                              <p:pRg st="15" end="15"/>
                                            </p:txEl>
                                          </p:spTgt>
                                        </p:tgtEl>
                                      </p:cBhvr>
                                    </p:animEffect>
                                    <p:anim calcmode="lin" valueType="num">
                                      <p:cBhvr>
                                        <p:cTn id="65" dur="1000" fill="hold"/>
                                        <p:tgtEl>
                                          <p:spTgt spid="2">
                                            <p:txEl>
                                              <p:pRg st="15" end="15"/>
                                            </p:txEl>
                                          </p:spTgt>
                                        </p:tgtEl>
                                        <p:attrNameLst>
                                          <p:attrName>ppt_x</p:attrName>
                                        </p:attrNameLst>
                                      </p:cBhvr>
                                      <p:tavLst>
                                        <p:tav tm="0">
                                          <p:val>
                                            <p:strVal val="#ppt_x"/>
                                          </p:val>
                                        </p:tav>
                                        <p:tav tm="100000">
                                          <p:val>
                                            <p:strVal val="#ppt_x"/>
                                          </p:val>
                                        </p:tav>
                                      </p:tavLst>
                                    </p:anim>
                                    <p:anim calcmode="lin" valueType="num">
                                      <p:cBhvr>
                                        <p:cTn id="66" dur="1000" fill="hold"/>
                                        <p:tgtEl>
                                          <p:spTgt spid="2">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barn(inVertical)">
                                      <p:cBhvr>
                                        <p:cTn id="7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95D59-ED27-4BD8-A0CE-A3D38393677C}"/>
              </a:ext>
            </a:extLst>
          </p:cNvPr>
          <p:cNvSpPr/>
          <p:nvPr/>
        </p:nvSpPr>
        <p:spPr>
          <a:xfrm>
            <a:off x="938374" y="0"/>
            <a:ext cx="9568543" cy="6463308"/>
          </a:xfrm>
          <a:prstGeom prst="rect">
            <a:avLst/>
          </a:prstGeom>
          <a:solidFill>
            <a:schemeClr val="bg1"/>
          </a:solidFill>
        </p:spPr>
        <p:txBody>
          <a:bodyPr wrap="square">
            <a:spAutoFit/>
          </a:bodyPr>
          <a:lstStyle/>
          <a:p>
            <a:endParaRPr lang="en-US" dirty="0"/>
          </a:p>
          <a:p>
            <a:r>
              <a:rPr lang="en-US" dirty="0"/>
              <a:t>(g) SQRT(n) + log n = Theta(log n)</a:t>
            </a:r>
          </a:p>
          <a:p>
            <a:endParaRPr lang="en-US" dirty="0"/>
          </a:p>
          <a:p>
            <a:r>
              <a:rPr lang="en-US" dirty="0">
                <a:solidFill>
                  <a:srgbClr val="FF0000"/>
                </a:solidFill>
              </a:rPr>
              <a:t>False, since the dominate term on the left, SQRT(n), is not asymptotically </a:t>
            </a:r>
            <a:r>
              <a:rPr lang="en-US" dirty="0" err="1">
                <a:solidFill>
                  <a:srgbClr val="FF0000"/>
                </a:solidFill>
              </a:rPr>
              <a:t>upperbounded</a:t>
            </a:r>
            <a:r>
              <a:rPr lang="en-US" dirty="0">
                <a:solidFill>
                  <a:srgbClr val="FF0000"/>
                </a:solidFill>
              </a:rPr>
              <a:t> by n.</a:t>
            </a:r>
          </a:p>
          <a:p>
            <a:endParaRPr lang="en-US" dirty="0"/>
          </a:p>
          <a:p>
            <a:r>
              <a:rPr lang="en-US" dirty="0"/>
              <a:t>(h) SQRT(n) + log n = Theta(n)</a:t>
            </a:r>
          </a:p>
          <a:p>
            <a:r>
              <a:rPr lang="en-US" dirty="0">
                <a:solidFill>
                  <a:srgbClr val="FF0000"/>
                </a:solidFill>
              </a:rPr>
              <a:t>False, since the dominate term on the left, SQRT(n), is asymptotically faster slower growing than n</a:t>
            </a:r>
            <a:r>
              <a:rPr lang="en-US" dirty="0"/>
              <a:t>.</a:t>
            </a:r>
          </a:p>
          <a:p>
            <a:endParaRPr lang="en-US" dirty="0"/>
          </a:p>
          <a:p>
            <a:pPr marL="400050" indent="-400050">
              <a:buAutoNum type="romanLcParenBoth"/>
            </a:pPr>
            <a:r>
              <a:rPr lang="en-US" dirty="0"/>
              <a:t>2 SQRT(n) + log n = Theta(SQRT(n))</a:t>
            </a:r>
          </a:p>
          <a:p>
            <a:r>
              <a:rPr lang="en-US" dirty="0">
                <a:solidFill>
                  <a:srgbClr val="FF0000"/>
                </a:solidFill>
              </a:rPr>
              <a:t>True, since the dominate term on the left, 2 SQRT(n), grows asymptotically at the same rate as SQRT(n).</a:t>
            </a:r>
          </a:p>
          <a:p>
            <a:pPr marL="400050" indent="-400050">
              <a:buAutoNum type="romanLcParenBoth"/>
            </a:pPr>
            <a:endParaRPr lang="en-US" dirty="0"/>
          </a:p>
          <a:p>
            <a:r>
              <a:rPr lang="en-US" dirty="0"/>
              <a:t>(j) SQRT(n) + log n = Omega(1)</a:t>
            </a:r>
          </a:p>
          <a:p>
            <a:r>
              <a:rPr lang="en-US" dirty="0">
                <a:solidFill>
                  <a:srgbClr val="FF0000"/>
                </a:solidFill>
              </a:rPr>
              <a:t>True, since the dominate term on the left, SQRT(n), is asymptotically faster growing than 1</a:t>
            </a:r>
            <a:r>
              <a:rPr lang="en-US" dirty="0"/>
              <a:t>.</a:t>
            </a:r>
          </a:p>
          <a:p>
            <a:endParaRPr lang="en-US" dirty="0"/>
          </a:p>
          <a:p>
            <a:r>
              <a:rPr lang="en-US" dirty="0"/>
              <a:t>(k) SQRT(n) + log n = Omega(log n)</a:t>
            </a:r>
            <a:br>
              <a:rPr lang="en-US" dirty="0"/>
            </a:br>
            <a:r>
              <a:rPr lang="en-US" dirty="0"/>
              <a:t> </a:t>
            </a:r>
          </a:p>
          <a:p>
            <a:r>
              <a:rPr lang="en-US" dirty="0">
                <a:solidFill>
                  <a:srgbClr val="FF0000"/>
                </a:solidFill>
              </a:rPr>
              <a:t>True, since the dominate term on the left, SQRT(n), is asymptotically faster growing than log n</a:t>
            </a:r>
          </a:p>
          <a:p>
            <a:endParaRPr lang="en-US" dirty="0"/>
          </a:p>
          <a:p>
            <a:r>
              <a:rPr lang="en-US" dirty="0"/>
              <a:t>(l) SQRT(n) + log n = Omega(n)</a:t>
            </a:r>
          </a:p>
          <a:p>
            <a:br>
              <a:rPr lang="en-US" dirty="0"/>
            </a:br>
            <a:r>
              <a:rPr lang="en-US" dirty="0">
                <a:solidFill>
                  <a:srgbClr val="FF0000"/>
                </a:solidFill>
              </a:rPr>
              <a:t>False, since the dominate term on the left, SQRT(n), is asymptotically slower growing than n</a:t>
            </a:r>
          </a:p>
          <a:p>
            <a:endParaRPr lang="en-US" dirty="0"/>
          </a:p>
        </p:txBody>
      </p:sp>
    </p:spTree>
    <p:extLst>
      <p:ext uri="{BB962C8B-B14F-4D97-AF65-F5344CB8AC3E}">
        <p14:creationId xmlns:p14="http://schemas.microsoft.com/office/powerpoint/2010/main" val="64561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wipe(down)">
                                      <p:cBhvr>
                                        <p:cTn id="13" dur="500"/>
                                        <p:tgtEl>
                                          <p:spTgt spid="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1000"/>
                                        <p:tgtEl>
                                          <p:spTgt spid="2">
                                            <p:txEl>
                                              <p:pRg st="5" end="5"/>
                                            </p:txEl>
                                          </p:spTgt>
                                        </p:tgtEl>
                                      </p:cBhvr>
                                    </p:animEffect>
                                    <p:anim calcmode="lin" valueType="num">
                                      <p:cBhvr>
                                        <p:cTn id="19"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0"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wipe(down)">
                                      <p:cBhvr>
                                        <p:cTn id="25" dur="500"/>
                                        <p:tgtEl>
                                          <p:spTgt spid="2">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1000"/>
                                        <p:tgtEl>
                                          <p:spTgt spid="2">
                                            <p:txEl>
                                              <p:pRg st="8" end="8"/>
                                            </p:txEl>
                                          </p:spTgt>
                                        </p:tgtEl>
                                      </p:cBhvr>
                                    </p:animEffect>
                                    <p:anim calcmode="lin" valueType="num">
                                      <p:cBhvr>
                                        <p:cTn id="31"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32"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Effect transition="in" filter="wipe(down)">
                                      <p:cBhvr>
                                        <p:cTn id="37" dur="500"/>
                                        <p:tgtEl>
                                          <p:spTgt spid="2">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11" end="11"/>
                                            </p:txEl>
                                          </p:spTgt>
                                        </p:tgtEl>
                                        <p:attrNameLst>
                                          <p:attrName>style.visibility</p:attrName>
                                        </p:attrNameLst>
                                      </p:cBhvr>
                                      <p:to>
                                        <p:strVal val="visible"/>
                                      </p:to>
                                    </p:set>
                                    <p:animEffect transition="in" filter="fade">
                                      <p:cBhvr>
                                        <p:cTn id="42" dur="1000"/>
                                        <p:tgtEl>
                                          <p:spTgt spid="2">
                                            <p:txEl>
                                              <p:pRg st="11" end="11"/>
                                            </p:txEl>
                                          </p:spTgt>
                                        </p:tgtEl>
                                      </p:cBhvr>
                                    </p:animEffect>
                                    <p:anim calcmode="lin" valueType="num">
                                      <p:cBhvr>
                                        <p:cTn id="43" dur="10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
                                            <p:txEl>
                                              <p:pRg st="12" end="12"/>
                                            </p:txEl>
                                          </p:spTgt>
                                        </p:tgtEl>
                                        <p:attrNameLst>
                                          <p:attrName>style.visibility</p:attrName>
                                        </p:attrNameLst>
                                      </p:cBhvr>
                                      <p:to>
                                        <p:strVal val="visible"/>
                                      </p:to>
                                    </p:set>
                                    <p:animEffect transition="in" filter="wipe(down)">
                                      <p:cBhvr>
                                        <p:cTn id="49" dur="500"/>
                                        <p:tgtEl>
                                          <p:spTgt spid="2">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2">
                                            <p:txEl>
                                              <p:pRg st="14" end="14"/>
                                            </p:txEl>
                                          </p:spTgt>
                                        </p:tgtEl>
                                        <p:attrNameLst>
                                          <p:attrName>style.visibility</p:attrName>
                                        </p:attrNameLst>
                                      </p:cBhvr>
                                      <p:to>
                                        <p:strVal val="visible"/>
                                      </p:to>
                                    </p:set>
                                    <p:animEffect transition="in" filter="fade">
                                      <p:cBhvr>
                                        <p:cTn id="54" dur="1000"/>
                                        <p:tgtEl>
                                          <p:spTgt spid="2">
                                            <p:txEl>
                                              <p:pRg st="14" end="14"/>
                                            </p:txEl>
                                          </p:spTgt>
                                        </p:tgtEl>
                                      </p:cBhvr>
                                    </p:animEffect>
                                    <p:anim calcmode="lin" valueType="num">
                                      <p:cBhvr>
                                        <p:cTn id="55" dur="1000" fill="hold"/>
                                        <p:tgtEl>
                                          <p:spTgt spid="2">
                                            <p:txEl>
                                              <p:pRg st="14" end="14"/>
                                            </p:txEl>
                                          </p:spTgt>
                                        </p:tgtEl>
                                        <p:attrNameLst>
                                          <p:attrName>ppt_x</p:attrName>
                                        </p:attrNameLst>
                                      </p:cBhvr>
                                      <p:tavLst>
                                        <p:tav tm="0">
                                          <p:val>
                                            <p:strVal val="#ppt_x"/>
                                          </p:val>
                                        </p:tav>
                                        <p:tav tm="100000">
                                          <p:val>
                                            <p:strVal val="#ppt_x"/>
                                          </p:val>
                                        </p:tav>
                                      </p:tavLst>
                                    </p:anim>
                                    <p:anim calcmode="lin" valueType="num">
                                      <p:cBhvr>
                                        <p:cTn id="56" dur="1000" fill="hold"/>
                                        <p:tgtEl>
                                          <p:spTgt spid="2">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
                                            <p:txEl>
                                              <p:pRg st="15" end="15"/>
                                            </p:txEl>
                                          </p:spTgt>
                                        </p:tgtEl>
                                        <p:attrNameLst>
                                          <p:attrName>style.visibility</p:attrName>
                                        </p:attrNameLst>
                                      </p:cBhvr>
                                      <p:to>
                                        <p:strVal val="visible"/>
                                      </p:to>
                                    </p:set>
                                    <p:animEffect transition="in" filter="fade">
                                      <p:cBhvr>
                                        <p:cTn id="61" dur="1000"/>
                                        <p:tgtEl>
                                          <p:spTgt spid="2">
                                            <p:txEl>
                                              <p:pRg st="15" end="15"/>
                                            </p:txEl>
                                          </p:spTgt>
                                        </p:tgtEl>
                                      </p:cBhvr>
                                    </p:animEffect>
                                    <p:anim calcmode="lin" valueType="num">
                                      <p:cBhvr>
                                        <p:cTn id="62" dur="1000" fill="hold"/>
                                        <p:tgtEl>
                                          <p:spTgt spid="2">
                                            <p:txEl>
                                              <p:pRg st="15" end="15"/>
                                            </p:txEl>
                                          </p:spTgt>
                                        </p:tgtEl>
                                        <p:attrNameLst>
                                          <p:attrName>ppt_x</p:attrName>
                                        </p:attrNameLst>
                                      </p:cBhvr>
                                      <p:tavLst>
                                        <p:tav tm="0">
                                          <p:val>
                                            <p:strVal val="#ppt_x"/>
                                          </p:val>
                                        </p:tav>
                                        <p:tav tm="100000">
                                          <p:val>
                                            <p:strVal val="#ppt_x"/>
                                          </p:val>
                                        </p:tav>
                                      </p:tavLst>
                                    </p:anim>
                                    <p:anim calcmode="lin" valueType="num">
                                      <p:cBhvr>
                                        <p:cTn id="63" dur="1000" fill="hold"/>
                                        <p:tgtEl>
                                          <p:spTgt spid="2">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2">
                                            <p:txEl>
                                              <p:pRg st="17" end="17"/>
                                            </p:txEl>
                                          </p:spTgt>
                                        </p:tgtEl>
                                        <p:attrNameLst>
                                          <p:attrName>style.visibility</p:attrName>
                                        </p:attrNameLst>
                                      </p:cBhvr>
                                      <p:to>
                                        <p:strVal val="visible"/>
                                      </p:to>
                                    </p:set>
                                    <p:animEffect transition="in" filter="fade">
                                      <p:cBhvr>
                                        <p:cTn id="68" dur="1000"/>
                                        <p:tgtEl>
                                          <p:spTgt spid="2">
                                            <p:txEl>
                                              <p:pRg st="17" end="17"/>
                                            </p:txEl>
                                          </p:spTgt>
                                        </p:tgtEl>
                                      </p:cBhvr>
                                    </p:animEffect>
                                    <p:anim calcmode="lin" valueType="num">
                                      <p:cBhvr>
                                        <p:cTn id="69" dur="1000" fill="hold"/>
                                        <p:tgtEl>
                                          <p:spTgt spid="2">
                                            <p:txEl>
                                              <p:pRg st="17" end="17"/>
                                            </p:txEl>
                                          </p:spTgt>
                                        </p:tgtEl>
                                        <p:attrNameLst>
                                          <p:attrName>ppt_x</p:attrName>
                                        </p:attrNameLst>
                                      </p:cBhvr>
                                      <p:tavLst>
                                        <p:tav tm="0">
                                          <p:val>
                                            <p:strVal val="#ppt_x"/>
                                          </p:val>
                                        </p:tav>
                                        <p:tav tm="100000">
                                          <p:val>
                                            <p:strVal val="#ppt_x"/>
                                          </p:val>
                                        </p:tav>
                                      </p:tavLst>
                                    </p:anim>
                                    <p:anim calcmode="lin" valueType="num">
                                      <p:cBhvr>
                                        <p:cTn id="70" dur="1000" fill="hold"/>
                                        <p:tgtEl>
                                          <p:spTgt spid="2">
                                            <p:txEl>
                                              <p:pRg st="17" end="17"/>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nodeType="clickEffect">
                                  <p:stCondLst>
                                    <p:cond delay="0"/>
                                  </p:stCondLst>
                                  <p:childTnLst>
                                    <p:set>
                                      <p:cBhvr>
                                        <p:cTn id="74" dur="1" fill="hold">
                                          <p:stCondLst>
                                            <p:cond delay="0"/>
                                          </p:stCondLst>
                                        </p:cTn>
                                        <p:tgtEl>
                                          <p:spTgt spid="2">
                                            <p:txEl>
                                              <p:pRg st="18" end="18"/>
                                            </p:txEl>
                                          </p:spTgt>
                                        </p:tgtEl>
                                        <p:attrNameLst>
                                          <p:attrName>style.visibility</p:attrName>
                                        </p:attrNameLst>
                                      </p:cBhvr>
                                      <p:to>
                                        <p:strVal val="visible"/>
                                      </p:to>
                                    </p:set>
                                    <p:animEffect transition="in" filter="barn(inVertical)">
                                      <p:cBhvr>
                                        <p:cTn id="75" dur="500"/>
                                        <p:tgtEl>
                                          <p:spTgt spid="2">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E213FF-BB9B-416F-BD6E-BC87E7AA3870}"/>
              </a:ext>
            </a:extLst>
          </p:cNvPr>
          <p:cNvSpPr/>
          <p:nvPr/>
        </p:nvSpPr>
        <p:spPr>
          <a:xfrm>
            <a:off x="463560" y="0"/>
            <a:ext cx="6531429" cy="6100626"/>
          </a:xfrm>
          <a:prstGeom prst="rect">
            <a:avLst/>
          </a:prstGeom>
          <a:solidFill>
            <a:schemeClr val="bg1"/>
          </a:solidFill>
        </p:spPr>
        <p:txBody>
          <a:bodyPr wrap="square">
            <a:spAutoFit/>
          </a:bodyPr>
          <a:lstStyle/>
          <a:p>
            <a:r>
              <a:rPr lang="en-US" dirty="0"/>
              <a:t>float useless(A){</a:t>
            </a:r>
          </a:p>
          <a:p>
            <a:r>
              <a:rPr lang="en-US" dirty="0"/>
              <a:t>  n = </a:t>
            </a:r>
            <a:r>
              <a:rPr lang="en-US" dirty="0" err="1"/>
              <a:t>A.length</a:t>
            </a:r>
            <a:r>
              <a:rPr lang="en-US" dirty="0"/>
              <a:t>;</a:t>
            </a:r>
          </a:p>
          <a:p>
            <a:r>
              <a:rPr lang="en-US" dirty="0"/>
              <a:t>  if (n==1){</a:t>
            </a:r>
          </a:p>
          <a:p>
            <a:r>
              <a:rPr lang="en-US" dirty="0"/>
              <a:t>    return A[0];</a:t>
            </a:r>
          </a:p>
          <a:p>
            <a:r>
              <a:rPr lang="en-US" dirty="0"/>
              <a:t>  }</a:t>
            </a:r>
          </a:p>
          <a:p>
            <a:r>
              <a:rPr lang="en-US" dirty="0"/>
              <a:t>  let A1,A2 be arrays of size n/2</a:t>
            </a:r>
          </a:p>
          <a:p>
            <a:r>
              <a:rPr lang="en-US" dirty="0"/>
              <a:t>  for (</a:t>
            </a:r>
            <a:r>
              <a:rPr lang="en-US" dirty="0" err="1"/>
              <a:t>i</a:t>
            </a:r>
            <a:r>
              <a:rPr lang="en-US" dirty="0"/>
              <a:t>=0; </a:t>
            </a:r>
            <a:r>
              <a:rPr lang="en-US" dirty="0" err="1"/>
              <a:t>i</a:t>
            </a:r>
            <a:r>
              <a:rPr lang="en-US" dirty="0"/>
              <a:t> &lt;= (n/2)-1; </a:t>
            </a:r>
            <a:r>
              <a:rPr lang="en-US" dirty="0" err="1"/>
              <a:t>i</a:t>
            </a:r>
            <a:r>
              <a:rPr lang="en-US" dirty="0"/>
              <a:t>++){</a:t>
            </a:r>
          </a:p>
          <a:p>
            <a:r>
              <a:rPr lang="en-US" dirty="0"/>
              <a:t>    A1[</a:t>
            </a:r>
            <a:r>
              <a:rPr lang="en-US" dirty="0" err="1"/>
              <a:t>i</a:t>
            </a:r>
            <a:r>
              <a:rPr lang="en-US" dirty="0"/>
              <a:t>] = A[</a:t>
            </a:r>
            <a:r>
              <a:rPr lang="en-US" dirty="0" err="1"/>
              <a:t>i</a:t>
            </a:r>
            <a:r>
              <a:rPr lang="en-US" dirty="0"/>
              <a:t>];</a:t>
            </a:r>
          </a:p>
          <a:p>
            <a:r>
              <a:rPr lang="en-US" dirty="0"/>
              <a:t>    A2[</a:t>
            </a:r>
            <a:r>
              <a:rPr lang="en-US" dirty="0" err="1"/>
              <a:t>i</a:t>
            </a:r>
            <a:r>
              <a:rPr lang="en-US" dirty="0"/>
              <a:t>] = A[n/2 + </a:t>
            </a:r>
            <a:r>
              <a:rPr lang="en-US" dirty="0" err="1"/>
              <a:t>i</a:t>
            </a:r>
            <a:r>
              <a:rPr lang="en-US" dirty="0"/>
              <a:t>];</a:t>
            </a:r>
          </a:p>
          <a:p>
            <a:r>
              <a:rPr lang="en-US" dirty="0"/>
              <a:t>  }</a:t>
            </a:r>
          </a:p>
          <a:p>
            <a:r>
              <a:rPr lang="en-US" dirty="0"/>
              <a:t>  for (</a:t>
            </a:r>
            <a:r>
              <a:rPr lang="en-US" dirty="0" err="1"/>
              <a:t>i</a:t>
            </a:r>
            <a:r>
              <a:rPr lang="en-US" dirty="0"/>
              <a:t>=0; </a:t>
            </a:r>
            <a:r>
              <a:rPr lang="en-US" dirty="0" err="1"/>
              <a:t>i</a:t>
            </a:r>
            <a:r>
              <a:rPr lang="en-US" dirty="0"/>
              <a:t>&lt;=(n/2)-1; </a:t>
            </a:r>
            <a:r>
              <a:rPr lang="en-US" dirty="0" err="1"/>
              <a:t>i</a:t>
            </a:r>
            <a:r>
              <a:rPr lang="en-US" dirty="0"/>
              <a:t>++){</a:t>
            </a:r>
          </a:p>
          <a:p>
            <a:r>
              <a:rPr lang="en-US" dirty="0"/>
              <a:t>     for (j=i+1; j&lt;=(n/2)-1; </a:t>
            </a:r>
            <a:r>
              <a:rPr lang="en-US" dirty="0" err="1"/>
              <a:t>j++</a:t>
            </a:r>
            <a:r>
              <a:rPr lang="en-US" dirty="0"/>
              <a:t>){</a:t>
            </a:r>
          </a:p>
          <a:p>
            <a:r>
              <a:rPr lang="en-US" dirty="0"/>
              <a:t>        if (A1[</a:t>
            </a:r>
            <a:r>
              <a:rPr lang="en-US" dirty="0" err="1"/>
              <a:t>i</a:t>
            </a:r>
            <a:r>
              <a:rPr lang="en-US" dirty="0"/>
              <a:t>] == A2[j])</a:t>
            </a:r>
          </a:p>
          <a:p>
            <a:r>
              <a:rPr lang="en-US" dirty="0"/>
              <a:t>	   A2[j] = 0;</a:t>
            </a:r>
          </a:p>
          <a:p>
            <a:r>
              <a:rPr lang="en-US" dirty="0"/>
              <a:t>     }</a:t>
            </a:r>
          </a:p>
          <a:p>
            <a:r>
              <a:rPr lang="en-US" dirty="0"/>
              <a:t>  }</a:t>
            </a:r>
          </a:p>
          <a:p>
            <a:endParaRPr lang="en-US" dirty="0"/>
          </a:p>
          <a:p>
            <a:r>
              <a:rPr lang="en-US" dirty="0"/>
              <a:t>  b1 = useless(A1);</a:t>
            </a:r>
          </a:p>
          <a:p>
            <a:r>
              <a:rPr lang="en-US" dirty="0"/>
              <a:t>  b2 = useless(A2);</a:t>
            </a:r>
          </a:p>
          <a:p>
            <a:r>
              <a:rPr lang="en-US" dirty="0"/>
              <a:t>  return max(b1,b2);</a:t>
            </a:r>
          </a:p>
          <a:p>
            <a:r>
              <a:rPr lang="en-US" dirty="0"/>
              <a:t>}</a:t>
            </a:r>
          </a:p>
        </p:txBody>
      </p:sp>
      <p:sp>
        <p:nvSpPr>
          <p:cNvPr id="3" name="Rectangle 2">
            <a:extLst>
              <a:ext uri="{FF2B5EF4-FFF2-40B4-BE49-F238E27FC236}">
                <a16:creationId xmlns:a16="http://schemas.microsoft.com/office/drawing/2014/main" id="{96E58E46-F5CC-4D6F-B134-5B542DBAEE23}"/>
              </a:ext>
            </a:extLst>
          </p:cNvPr>
          <p:cNvSpPr/>
          <p:nvPr/>
        </p:nvSpPr>
        <p:spPr>
          <a:xfrm>
            <a:off x="5831074" y="156019"/>
            <a:ext cx="4572000" cy="4801314"/>
          </a:xfrm>
          <a:prstGeom prst="rect">
            <a:avLst/>
          </a:prstGeom>
          <a:solidFill>
            <a:schemeClr val="bg1"/>
          </a:solidFill>
        </p:spPr>
        <p:txBody>
          <a:bodyPr>
            <a:spAutoFit/>
          </a:bodyPr>
          <a:lstStyle/>
          <a:p>
            <a:r>
              <a:rPr lang="en-US" dirty="0">
                <a:solidFill>
                  <a:srgbClr val="FF0000"/>
                </a:solidFill>
              </a:rPr>
              <a:t>Clearly T(1) = Theta(1).  The first loop used for splitting has time complexity</a:t>
            </a:r>
          </a:p>
          <a:p>
            <a:r>
              <a:rPr lang="en-US" dirty="0">
                <a:solidFill>
                  <a:srgbClr val="FF0000"/>
                </a:solidFill>
              </a:rPr>
              <a:t>Theta(n) and the second has time complexity Theta(n^2).  </a:t>
            </a:r>
          </a:p>
          <a:p>
            <a:endParaRPr lang="en-US" dirty="0">
              <a:solidFill>
                <a:srgbClr val="FF0000"/>
              </a:solidFill>
            </a:endParaRPr>
          </a:p>
          <a:p>
            <a:r>
              <a:rPr lang="en-US" dirty="0">
                <a:solidFill>
                  <a:srgbClr val="FF0000"/>
                </a:solidFill>
              </a:rPr>
              <a:t>There are 2 recursive calls of size n/2.</a:t>
            </a:r>
          </a:p>
          <a:p>
            <a:endParaRPr lang="en-US" dirty="0">
              <a:solidFill>
                <a:srgbClr val="FF0000"/>
              </a:solidFill>
            </a:endParaRPr>
          </a:p>
          <a:p>
            <a:r>
              <a:rPr lang="en-US" dirty="0">
                <a:solidFill>
                  <a:srgbClr val="FF0000"/>
                </a:solidFill>
              </a:rPr>
              <a:t>Finally constant time (Theta(1)) is spent combining.  Hence we get the</a:t>
            </a:r>
          </a:p>
          <a:p>
            <a:r>
              <a:rPr lang="en-US" dirty="0">
                <a:solidFill>
                  <a:srgbClr val="FF0000"/>
                </a:solidFill>
              </a:rPr>
              <a:t>recurrence.</a:t>
            </a:r>
          </a:p>
          <a:p>
            <a:endParaRPr lang="en-US" dirty="0">
              <a:solidFill>
                <a:srgbClr val="FF0000"/>
              </a:solidFill>
            </a:endParaRPr>
          </a:p>
          <a:p>
            <a:r>
              <a:rPr lang="en-US" dirty="0">
                <a:solidFill>
                  <a:srgbClr val="FF0000"/>
                </a:solidFill>
              </a:rPr>
              <a:t>  T(1) = Theta(1)</a:t>
            </a:r>
          </a:p>
          <a:p>
            <a:r>
              <a:rPr lang="en-US" dirty="0">
                <a:solidFill>
                  <a:srgbClr val="FF0000"/>
                </a:solidFill>
              </a:rPr>
              <a:t>  T(n) = 2 T(n/2) + Theta(n^2) for n &gt;= 2</a:t>
            </a:r>
          </a:p>
          <a:p>
            <a:endParaRPr lang="en-US" dirty="0">
              <a:solidFill>
                <a:srgbClr val="FF0000"/>
              </a:solidFill>
            </a:endParaRPr>
          </a:p>
          <a:p>
            <a:r>
              <a:rPr lang="en-US" dirty="0">
                <a:solidFill>
                  <a:srgbClr val="FF0000"/>
                </a:solidFill>
              </a:rPr>
              <a:t>By the master method we get that T(n) = Theta(n^2).  Hence this given algorithm</a:t>
            </a:r>
          </a:p>
          <a:p>
            <a:r>
              <a:rPr lang="en-US" dirty="0">
                <a:solidFill>
                  <a:srgbClr val="FF0000"/>
                </a:solidFill>
              </a:rPr>
              <a:t>is a Theta(n^2) algorithm.</a:t>
            </a:r>
          </a:p>
        </p:txBody>
      </p:sp>
    </p:spTree>
    <p:extLst>
      <p:ext uri="{BB962C8B-B14F-4D97-AF65-F5344CB8AC3E}">
        <p14:creationId xmlns:p14="http://schemas.microsoft.com/office/powerpoint/2010/main" val="82548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24D4FE9-DCAD-4CB3-A625-030A5B9E0FD9}"/>
              </a:ext>
            </a:extLst>
          </p:cNvPr>
          <p:cNvSpPr txBox="1">
            <a:spLocks/>
          </p:cNvSpPr>
          <p:nvPr/>
        </p:nvSpPr>
        <p:spPr>
          <a:xfrm>
            <a:off x="2728523" y="544196"/>
            <a:ext cx="4051935" cy="452120"/>
          </a:xfrm>
          <a:prstGeom prst="rect">
            <a:avLst/>
          </a:prstGeom>
        </p:spPr>
        <p:txBody>
          <a:bodyPr vert="horz" wrap="square" lIns="0" tIns="12065" rIns="0" bIns="0" rtlCol="0">
            <a:spAutoFit/>
          </a:bodyPr>
          <a:lstStyle>
            <a:lvl1pPr>
              <a:defRPr sz="4000" b="0" i="0">
                <a:solidFill>
                  <a:srgbClr val="FF0066"/>
                </a:solidFill>
                <a:latin typeface="Trebuchet MS"/>
                <a:ea typeface="+mj-ea"/>
                <a:cs typeface="Trebuchet MS"/>
              </a:defRPr>
            </a:lvl1pPr>
          </a:lstStyle>
          <a:p>
            <a:pPr marL="12700">
              <a:spcBef>
                <a:spcPts val="95"/>
              </a:spcBef>
              <a:defRPr/>
            </a:pPr>
            <a:r>
              <a:rPr lang="en-US" sz="2800" b="1" i="1" kern="0" spc="-10" dirty="0">
                <a:solidFill>
                  <a:srgbClr val="FF0000"/>
                </a:solidFill>
              </a:rPr>
              <a:t>Linear </a:t>
            </a:r>
            <a:r>
              <a:rPr lang="en-US" sz="2800" b="1" i="1" kern="0" spc="-45" dirty="0">
                <a:solidFill>
                  <a:srgbClr val="FF0000"/>
                </a:solidFill>
              </a:rPr>
              <a:t>Time</a:t>
            </a:r>
            <a:r>
              <a:rPr lang="en-US" sz="2800" b="1" i="1" kern="0" spc="-30" dirty="0">
                <a:solidFill>
                  <a:srgbClr val="FF0000"/>
                </a:solidFill>
              </a:rPr>
              <a:t> </a:t>
            </a:r>
            <a:r>
              <a:rPr lang="en-US" sz="2800" b="1" i="1" kern="0" spc="-5" dirty="0">
                <a:solidFill>
                  <a:srgbClr val="FF0000"/>
                </a:solidFill>
              </a:rPr>
              <a:t>Complexity</a:t>
            </a:r>
            <a:endParaRPr lang="en-US" sz="2800" kern="0" dirty="0">
              <a:solidFill>
                <a:srgbClr val="FF0000"/>
              </a:solidFill>
            </a:endParaRPr>
          </a:p>
        </p:txBody>
      </p:sp>
      <p:sp>
        <p:nvSpPr>
          <p:cNvPr id="3" name="object 3">
            <a:extLst>
              <a:ext uri="{FF2B5EF4-FFF2-40B4-BE49-F238E27FC236}">
                <a16:creationId xmlns:a16="http://schemas.microsoft.com/office/drawing/2014/main" id="{AF9E9D5A-CAA0-4475-8D9B-2F06B9D851D5}"/>
              </a:ext>
            </a:extLst>
          </p:cNvPr>
          <p:cNvSpPr txBox="1"/>
          <p:nvPr/>
        </p:nvSpPr>
        <p:spPr>
          <a:xfrm>
            <a:off x="1896654" y="1183386"/>
            <a:ext cx="11285946" cy="4162037"/>
          </a:xfrm>
          <a:prstGeom prst="rect">
            <a:avLst/>
          </a:prstGeom>
        </p:spPr>
        <p:txBody>
          <a:bodyPr vert="horz" wrap="square" lIns="0" tIns="12065" rIns="0" bIns="0" rtlCol="0">
            <a:spAutoFit/>
          </a:bodyPr>
          <a:lstStyle/>
          <a:p>
            <a:pPr marL="12700">
              <a:lnSpc>
                <a:spcPts val="2375"/>
              </a:lnSpc>
              <a:spcBef>
                <a:spcPts val="95"/>
              </a:spcBef>
            </a:pPr>
            <a:r>
              <a:rPr sz="2200" b="1" spc="-5" dirty="0">
                <a:solidFill>
                  <a:srgbClr val="006FC0"/>
                </a:solidFill>
                <a:latin typeface="Trebuchet MS"/>
                <a:cs typeface="Trebuchet MS"/>
              </a:rPr>
              <a:t>If the amount of time </a:t>
            </a:r>
            <a:r>
              <a:rPr sz="2200" b="1" spc="-10" dirty="0">
                <a:solidFill>
                  <a:srgbClr val="006FC0"/>
                </a:solidFill>
                <a:latin typeface="Trebuchet MS"/>
                <a:cs typeface="Trebuchet MS"/>
              </a:rPr>
              <a:t>required </a:t>
            </a:r>
            <a:r>
              <a:rPr sz="2200" b="1" spc="-5" dirty="0">
                <a:solidFill>
                  <a:srgbClr val="006FC0"/>
                </a:solidFill>
                <a:latin typeface="Trebuchet MS"/>
                <a:cs typeface="Trebuchet MS"/>
              </a:rPr>
              <a:t>by </a:t>
            </a:r>
            <a:r>
              <a:rPr sz="2200" b="1" spc="-10" dirty="0">
                <a:solidFill>
                  <a:srgbClr val="006FC0"/>
                </a:solidFill>
                <a:latin typeface="Trebuchet MS"/>
                <a:cs typeface="Trebuchet MS"/>
              </a:rPr>
              <a:t>an </a:t>
            </a:r>
            <a:r>
              <a:rPr sz="2200" b="1" spc="-5" dirty="0">
                <a:solidFill>
                  <a:srgbClr val="006FC0"/>
                </a:solidFill>
                <a:latin typeface="Trebuchet MS"/>
                <a:cs typeface="Trebuchet MS"/>
              </a:rPr>
              <a:t>algorithm is </a:t>
            </a:r>
            <a:r>
              <a:rPr sz="2200" b="1" spc="-10" dirty="0">
                <a:solidFill>
                  <a:srgbClr val="006FC0"/>
                </a:solidFill>
                <a:latin typeface="Trebuchet MS"/>
                <a:cs typeface="Trebuchet MS"/>
              </a:rPr>
              <a:t>increased </a:t>
            </a:r>
            <a:r>
              <a:rPr sz="2200" b="1" spc="-5" dirty="0">
                <a:solidFill>
                  <a:srgbClr val="006FC0"/>
                </a:solidFill>
                <a:latin typeface="Trebuchet MS"/>
                <a:cs typeface="Trebuchet MS"/>
              </a:rPr>
              <a:t>with </a:t>
            </a:r>
            <a:endParaRPr lang="en-US" sz="2200" b="1" spc="-5" dirty="0">
              <a:solidFill>
                <a:srgbClr val="006FC0"/>
              </a:solidFill>
              <a:latin typeface="Trebuchet MS"/>
              <a:cs typeface="Trebuchet MS"/>
            </a:endParaRPr>
          </a:p>
          <a:p>
            <a:pPr marL="12700">
              <a:lnSpc>
                <a:spcPts val="2375"/>
              </a:lnSpc>
              <a:spcBef>
                <a:spcPts val="95"/>
              </a:spcBef>
            </a:pPr>
            <a:r>
              <a:rPr sz="2200" b="1" spc="-10" dirty="0">
                <a:solidFill>
                  <a:srgbClr val="006FC0"/>
                </a:solidFill>
                <a:latin typeface="Trebuchet MS"/>
                <a:cs typeface="Trebuchet MS"/>
              </a:rPr>
              <a:t>the increase</a:t>
            </a:r>
            <a:r>
              <a:rPr sz="2200" b="1" spc="285" dirty="0">
                <a:solidFill>
                  <a:srgbClr val="006FC0"/>
                </a:solidFill>
                <a:latin typeface="Trebuchet MS"/>
                <a:cs typeface="Trebuchet MS"/>
              </a:rPr>
              <a:t> </a:t>
            </a:r>
            <a:r>
              <a:rPr sz="2200" b="1" spc="-5" dirty="0">
                <a:solidFill>
                  <a:srgbClr val="006FC0"/>
                </a:solidFill>
                <a:latin typeface="Trebuchet MS"/>
                <a:cs typeface="Trebuchet MS"/>
              </a:rPr>
              <a:t>of</a:t>
            </a:r>
            <a:r>
              <a:rPr lang="en-US" sz="2200" b="1" spc="-5" dirty="0">
                <a:solidFill>
                  <a:srgbClr val="006FC0"/>
                </a:solidFill>
                <a:latin typeface="Trebuchet MS"/>
                <a:cs typeface="Trebuchet MS"/>
              </a:rPr>
              <a:t> </a:t>
            </a:r>
            <a:r>
              <a:rPr sz="2200" b="1" spc="-5" dirty="0">
                <a:solidFill>
                  <a:srgbClr val="006FC0"/>
                </a:solidFill>
                <a:latin typeface="Trebuchet MS"/>
                <a:cs typeface="Trebuchet MS"/>
              </a:rPr>
              <a:t>input value then </a:t>
            </a:r>
            <a:r>
              <a:rPr sz="2200" b="1" spc="-10" dirty="0">
                <a:solidFill>
                  <a:srgbClr val="006FC0"/>
                </a:solidFill>
                <a:latin typeface="Trebuchet MS"/>
                <a:cs typeface="Trebuchet MS"/>
              </a:rPr>
              <a:t>that </a:t>
            </a:r>
            <a:r>
              <a:rPr sz="2200" b="1" spc="-5" dirty="0">
                <a:solidFill>
                  <a:srgbClr val="006FC0"/>
                </a:solidFill>
                <a:latin typeface="Trebuchet MS"/>
                <a:cs typeface="Trebuchet MS"/>
              </a:rPr>
              <a:t>time complexity </a:t>
            </a:r>
            <a:endParaRPr lang="en-US" sz="2200" b="1" spc="-5" dirty="0">
              <a:solidFill>
                <a:srgbClr val="006FC0"/>
              </a:solidFill>
              <a:latin typeface="Trebuchet MS"/>
              <a:cs typeface="Trebuchet MS"/>
            </a:endParaRPr>
          </a:p>
          <a:p>
            <a:pPr marL="12700">
              <a:lnSpc>
                <a:spcPts val="2375"/>
              </a:lnSpc>
              <a:spcBef>
                <a:spcPts val="95"/>
              </a:spcBef>
            </a:pPr>
            <a:r>
              <a:rPr sz="2200" b="1" spc="-5" dirty="0">
                <a:solidFill>
                  <a:srgbClr val="006FC0"/>
                </a:solidFill>
                <a:latin typeface="Trebuchet MS"/>
                <a:cs typeface="Trebuchet MS"/>
              </a:rPr>
              <a:t>is said to </a:t>
            </a:r>
            <a:r>
              <a:rPr sz="2200" b="1" spc="-10" dirty="0">
                <a:solidFill>
                  <a:srgbClr val="006FC0"/>
                </a:solidFill>
                <a:latin typeface="Trebuchet MS"/>
                <a:cs typeface="Trebuchet MS"/>
              </a:rPr>
              <a:t>be </a:t>
            </a:r>
            <a:r>
              <a:rPr sz="2200" b="1" spc="-5" dirty="0">
                <a:solidFill>
                  <a:srgbClr val="DF2D28"/>
                </a:solidFill>
                <a:latin typeface="Trebuchet MS"/>
                <a:cs typeface="Trebuchet MS"/>
              </a:rPr>
              <a:t>Linear </a:t>
            </a:r>
            <a:r>
              <a:rPr sz="2200" b="1" spc="-30" dirty="0">
                <a:solidFill>
                  <a:srgbClr val="DF2D28"/>
                </a:solidFill>
                <a:latin typeface="Trebuchet MS"/>
                <a:cs typeface="Trebuchet MS"/>
              </a:rPr>
              <a:t>Time</a:t>
            </a:r>
            <a:r>
              <a:rPr sz="2200" b="1" spc="180" dirty="0">
                <a:solidFill>
                  <a:srgbClr val="DF2D28"/>
                </a:solidFill>
                <a:latin typeface="Trebuchet MS"/>
                <a:cs typeface="Trebuchet MS"/>
              </a:rPr>
              <a:t> </a:t>
            </a:r>
            <a:r>
              <a:rPr sz="2200" b="1" spc="-5" dirty="0">
                <a:solidFill>
                  <a:srgbClr val="DF2D28"/>
                </a:solidFill>
                <a:latin typeface="Trebuchet MS"/>
                <a:cs typeface="Trebuchet MS"/>
              </a:rPr>
              <a:t>Complexity</a:t>
            </a:r>
            <a:endParaRPr sz="2200" dirty="0">
              <a:solidFill>
                <a:prstClr val="black"/>
              </a:solidFill>
              <a:latin typeface="Trebuchet MS"/>
              <a:cs typeface="Trebuchet MS"/>
            </a:endParaRPr>
          </a:p>
          <a:p>
            <a:pPr>
              <a:spcBef>
                <a:spcPts val="10"/>
              </a:spcBef>
            </a:pPr>
            <a:endParaRPr sz="3050" dirty="0">
              <a:solidFill>
                <a:prstClr val="black"/>
              </a:solidFill>
              <a:latin typeface="Trebuchet MS"/>
              <a:cs typeface="Trebuchet MS"/>
            </a:endParaRPr>
          </a:p>
          <a:p>
            <a:pPr marL="12700">
              <a:spcBef>
                <a:spcPts val="5"/>
              </a:spcBef>
            </a:pPr>
            <a:r>
              <a:rPr sz="2200" spc="-5" dirty="0">
                <a:solidFill>
                  <a:srgbClr val="FFC000"/>
                </a:solidFill>
                <a:latin typeface="Consolas"/>
                <a:cs typeface="Consolas"/>
              </a:rPr>
              <a:t>int sum(int </a:t>
            </a:r>
            <a:r>
              <a:rPr sz="2200" dirty="0">
                <a:solidFill>
                  <a:srgbClr val="FFC000"/>
                </a:solidFill>
                <a:latin typeface="Consolas"/>
                <a:cs typeface="Consolas"/>
              </a:rPr>
              <a:t>A[], int</a:t>
            </a:r>
            <a:r>
              <a:rPr sz="2200" spc="25" dirty="0">
                <a:solidFill>
                  <a:srgbClr val="FFC000"/>
                </a:solidFill>
                <a:latin typeface="Consolas"/>
                <a:cs typeface="Consolas"/>
              </a:rPr>
              <a:t> </a:t>
            </a:r>
            <a:r>
              <a:rPr sz="2200" spc="-5" dirty="0">
                <a:solidFill>
                  <a:srgbClr val="FFC000"/>
                </a:solidFill>
                <a:latin typeface="Consolas"/>
                <a:cs typeface="Consolas"/>
              </a:rPr>
              <a:t>n)</a:t>
            </a:r>
            <a:endParaRPr sz="2200" dirty="0">
              <a:solidFill>
                <a:prstClr val="black"/>
              </a:solidFill>
              <a:latin typeface="Consolas"/>
              <a:cs typeface="Consolas"/>
            </a:endParaRPr>
          </a:p>
          <a:p>
            <a:pPr marL="12700">
              <a:spcBef>
                <a:spcPts val="480"/>
              </a:spcBef>
            </a:pPr>
            <a:r>
              <a:rPr sz="2200" spc="-5" dirty="0">
                <a:solidFill>
                  <a:srgbClr val="FFC000"/>
                </a:solidFill>
                <a:latin typeface="Consolas"/>
                <a:cs typeface="Consolas"/>
              </a:rPr>
              <a:t>{</a:t>
            </a:r>
            <a:endParaRPr sz="2200" dirty="0">
              <a:solidFill>
                <a:prstClr val="black"/>
              </a:solidFill>
              <a:latin typeface="Consolas"/>
              <a:cs typeface="Consolas"/>
            </a:endParaRPr>
          </a:p>
          <a:p>
            <a:pPr marL="474345">
              <a:spcBef>
                <a:spcPts val="465"/>
              </a:spcBef>
            </a:pPr>
            <a:r>
              <a:rPr sz="2200" spc="-5" dirty="0">
                <a:solidFill>
                  <a:srgbClr val="FFC000"/>
                </a:solidFill>
                <a:latin typeface="Consolas"/>
                <a:cs typeface="Consolas"/>
              </a:rPr>
              <a:t>int sum = 0,</a:t>
            </a:r>
            <a:r>
              <a:rPr sz="2200" spc="30" dirty="0">
                <a:solidFill>
                  <a:srgbClr val="FFC000"/>
                </a:solidFill>
                <a:latin typeface="Consolas"/>
                <a:cs typeface="Consolas"/>
              </a:rPr>
              <a:t> </a:t>
            </a:r>
            <a:r>
              <a:rPr sz="2200" spc="-5" dirty="0">
                <a:solidFill>
                  <a:srgbClr val="FFC000"/>
                </a:solidFill>
                <a:latin typeface="Consolas"/>
                <a:cs typeface="Consolas"/>
              </a:rPr>
              <a:t>i;</a:t>
            </a:r>
            <a:endParaRPr sz="2200" dirty="0">
              <a:solidFill>
                <a:prstClr val="black"/>
              </a:solidFill>
              <a:latin typeface="Consolas"/>
              <a:cs typeface="Consolas"/>
            </a:endParaRPr>
          </a:p>
          <a:p>
            <a:pPr marL="935990" marR="6647180" indent="-462280">
              <a:lnSpc>
                <a:spcPts val="3120"/>
              </a:lnSpc>
              <a:spcBef>
                <a:spcPts val="175"/>
              </a:spcBef>
            </a:pPr>
            <a:r>
              <a:rPr sz="2200" dirty="0">
                <a:solidFill>
                  <a:srgbClr val="FFC000"/>
                </a:solidFill>
                <a:latin typeface="Consolas"/>
                <a:cs typeface="Consolas"/>
              </a:rPr>
              <a:t>for(i </a:t>
            </a:r>
            <a:r>
              <a:rPr sz="2200" spc="-5" dirty="0">
                <a:solidFill>
                  <a:srgbClr val="FFC000"/>
                </a:solidFill>
                <a:latin typeface="Consolas"/>
                <a:cs typeface="Consolas"/>
              </a:rPr>
              <a:t>= </a:t>
            </a:r>
            <a:r>
              <a:rPr sz="2200" dirty="0">
                <a:solidFill>
                  <a:srgbClr val="FFC000"/>
                </a:solidFill>
                <a:latin typeface="Consolas"/>
                <a:cs typeface="Consolas"/>
              </a:rPr>
              <a:t>0; </a:t>
            </a:r>
            <a:r>
              <a:rPr sz="2200" spc="-5" dirty="0">
                <a:solidFill>
                  <a:srgbClr val="FFC000"/>
                </a:solidFill>
                <a:latin typeface="Consolas"/>
                <a:cs typeface="Consolas"/>
              </a:rPr>
              <a:t>i &lt; </a:t>
            </a:r>
            <a:r>
              <a:rPr sz="2200" dirty="0">
                <a:solidFill>
                  <a:srgbClr val="FFC000"/>
                </a:solidFill>
                <a:latin typeface="Consolas"/>
                <a:cs typeface="Consolas"/>
              </a:rPr>
              <a:t>n; </a:t>
            </a:r>
            <a:r>
              <a:rPr sz="2200" spc="-5" dirty="0">
                <a:solidFill>
                  <a:srgbClr val="FFC000"/>
                </a:solidFill>
                <a:latin typeface="Consolas"/>
                <a:cs typeface="Consolas"/>
              </a:rPr>
              <a:t>i++)  </a:t>
            </a:r>
            <a:r>
              <a:rPr sz="2200" dirty="0">
                <a:solidFill>
                  <a:srgbClr val="FFC000"/>
                </a:solidFill>
                <a:latin typeface="Consolas"/>
                <a:cs typeface="Consolas"/>
              </a:rPr>
              <a:t>sum </a:t>
            </a:r>
            <a:r>
              <a:rPr sz="2200" spc="-5" dirty="0">
                <a:solidFill>
                  <a:srgbClr val="FFC000"/>
                </a:solidFill>
                <a:latin typeface="Consolas"/>
                <a:cs typeface="Consolas"/>
              </a:rPr>
              <a:t>= </a:t>
            </a:r>
            <a:r>
              <a:rPr sz="2200" dirty="0">
                <a:solidFill>
                  <a:srgbClr val="FFC000"/>
                </a:solidFill>
                <a:latin typeface="Consolas"/>
                <a:cs typeface="Consolas"/>
              </a:rPr>
              <a:t>sum </a:t>
            </a:r>
            <a:r>
              <a:rPr sz="2200" spc="-5" dirty="0">
                <a:solidFill>
                  <a:srgbClr val="FFC000"/>
                </a:solidFill>
                <a:latin typeface="Consolas"/>
                <a:cs typeface="Consolas"/>
              </a:rPr>
              <a:t>+</a:t>
            </a:r>
            <a:r>
              <a:rPr sz="2200" spc="-25" dirty="0">
                <a:solidFill>
                  <a:srgbClr val="FFC000"/>
                </a:solidFill>
                <a:latin typeface="Consolas"/>
                <a:cs typeface="Consolas"/>
              </a:rPr>
              <a:t> </a:t>
            </a:r>
            <a:r>
              <a:rPr sz="2200" spc="-5" dirty="0">
                <a:solidFill>
                  <a:srgbClr val="FFC000"/>
                </a:solidFill>
                <a:latin typeface="Consolas"/>
                <a:cs typeface="Consolas"/>
              </a:rPr>
              <a:t>A[i];</a:t>
            </a:r>
            <a:endParaRPr sz="2200" dirty="0">
              <a:solidFill>
                <a:prstClr val="black"/>
              </a:solidFill>
              <a:latin typeface="Consolas"/>
              <a:cs typeface="Consolas"/>
            </a:endParaRPr>
          </a:p>
          <a:p>
            <a:pPr marL="474345">
              <a:spcBef>
                <a:spcPts val="285"/>
              </a:spcBef>
            </a:pPr>
            <a:r>
              <a:rPr sz="2200" dirty="0">
                <a:solidFill>
                  <a:srgbClr val="FFC000"/>
                </a:solidFill>
                <a:latin typeface="Consolas"/>
                <a:cs typeface="Consolas"/>
              </a:rPr>
              <a:t>return </a:t>
            </a:r>
            <a:r>
              <a:rPr sz="2200" spc="-5" dirty="0">
                <a:solidFill>
                  <a:srgbClr val="FFC000"/>
                </a:solidFill>
                <a:latin typeface="Consolas"/>
                <a:cs typeface="Consolas"/>
              </a:rPr>
              <a:t>sum;</a:t>
            </a:r>
            <a:endParaRPr sz="2200" dirty="0">
              <a:solidFill>
                <a:prstClr val="black"/>
              </a:solidFill>
              <a:latin typeface="Consolas"/>
              <a:cs typeface="Consolas"/>
            </a:endParaRPr>
          </a:p>
          <a:p>
            <a:pPr marL="12700">
              <a:spcBef>
                <a:spcPts val="465"/>
              </a:spcBef>
            </a:pPr>
            <a:r>
              <a:rPr sz="2200" spc="-5" dirty="0">
                <a:solidFill>
                  <a:srgbClr val="FFC000"/>
                </a:solidFill>
                <a:latin typeface="Consolas"/>
                <a:cs typeface="Consolas"/>
              </a:rPr>
              <a:t>}</a:t>
            </a:r>
            <a:endParaRPr sz="2200" dirty="0">
              <a:solidFill>
                <a:prstClr val="black"/>
              </a:solidFill>
              <a:latin typeface="Consolas"/>
              <a:cs typeface="Consolas"/>
            </a:endParaRPr>
          </a:p>
        </p:txBody>
      </p:sp>
    </p:spTree>
    <p:extLst>
      <p:ext uri="{BB962C8B-B14F-4D97-AF65-F5344CB8AC3E}">
        <p14:creationId xmlns:p14="http://schemas.microsoft.com/office/powerpoint/2010/main" val="31091380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4C18EA-9EC3-4D7B-8081-37066D2C3A35}"/>
              </a:ext>
            </a:extLst>
          </p:cNvPr>
          <p:cNvSpPr/>
          <p:nvPr/>
        </p:nvSpPr>
        <p:spPr>
          <a:xfrm>
            <a:off x="2296886" y="264664"/>
            <a:ext cx="6335485" cy="369332"/>
          </a:xfrm>
          <a:prstGeom prst="rect">
            <a:avLst/>
          </a:prstGeom>
        </p:spPr>
        <p:txBody>
          <a:bodyPr wrap="square">
            <a:spAutoFit/>
          </a:bodyPr>
          <a:lstStyle/>
          <a:p>
            <a:r>
              <a:rPr lang="en-US" dirty="0"/>
              <a:t>T(n) = 2T(n/2) + </a:t>
            </a:r>
            <a:r>
              <a:rPr lang="en-US" dirty="0" err="1"/>
              <a:t>cn</a:t>
            </a:r>
            <a:r>
              <a:rPr lang="en-US" dirty="0"/>
              <a:t>, T(1)=1 for n &gt;= 0 a power of 2</a:t>
            </a:r>
          </a:p>
        </p:txBody>
      </p:sp>
      <p:sp>
        <p:nvSpPr>
          <p:cNvPr id="3" name="Rectangle 2">
            <a:extLst>
              <a:ext uri="{FF2B5EF4-FFF2-40B4-BE49-F238E27FC236}">
                <a16:creationId xmlns:a16="http://schemas.microsoft.com/office/drawing/2014/main" id="{B8C25D3B-8CA1-4529-ABB1-4CF69E68B614}"/>
              </a:ext>
            </a:extLst>
          </p:cNvPr>
          <p:cNvSpPr/>
          <p:nvPr/>
        </p:nvSpPr>
        <p:spPr>
          <a:xfrm>
            <a:off x="1937658" y="835923"/>
            <a:ext cx="7870371" cy="5632311"/>
          </a:xfrm>
          <a:prstGeom prst="rect">
            <a:avLst/>
          </a:prstGeom>
          <a:solidFill>
            <a:schemeClr val="bg1"/>
          </a:solidFill>
        </p:spPr>
        <p:txBody>
          <a:bodyPr wrap="square">
            <a:spAutoFit/>
          </a:bodyPr>
          <a:lstStyle/>
          <a:p>
            <a:r>
              <a:rPr lang="en-US" dirty="0">
                <a:solidFill>
                  <a:srgbClr val="FF0000"/>
                </a:solidFill>
              </a:rPr>
              <a:t>T(n) = c n log_2 n + n</a:t>
            </a:r>
          </a:p>
          <a:p>
            <a:endParaRPr lang="en-US" dirty="0">
              <a:solidFill>
                <a:srgbClr val="FF0000"/>
              </a:solidFill>
            </a:endParaRPr>
          </a:p>
          <a:p>
            <a:r>
              <a:rPr lang="en-US" dirty="0">
                <a:solidFill>
                  <a:srgbClr val="FF0000"/>
                </a:solidFill>
              </a:rPr>
              <a:t>We are going to exactly solve this recurrence when n is a power of 2.</a:t>
            </a:r>
          </a:p>
          <a:p>
            <a:r>
              <a:rPr lang="en-US" dirty="0">
                <a:solidFill>
                  <a:srgbClr val="FF0000"/>
                </a:solidFill>
              </a:rPr>
              <a:t>There are log_2 n levels above the leaves each of which uses </a:t>
            </a:r>
            <a:r>
              <a:rPr lang="en-US" dirty="0" err="1">
                <a:solidFill>
                  <a:srgbClr val="FF0000"/>
                </a:solidFill>
              </a:rPr>
              <a:t>cn</a:t>
            </a:r>
            <a:r>
              <a:rPr lang="en-US" dirty="0">
                <a:solidFill>
                  <a:srgbClr val="FF0000"/>
                </a:solidFill>
              </a:rPr>
              <a:t> statements. </a:t>
            </a:r>
          </a:p>
          <a:p>
            <a:r>
              <a:rPr lang="en-US" dirty="0">
                <a:solidFill>
                  <a:srgbClr val="FF0000"/>
                </a:solidFill>
              </a:rPr>
              <a:t>Finally there are n leaves that use 1 step each.</a:t>
            </a:r>
          </a:p>
          <a:p>
            <a:endParaRPr lang="en-US" dirty="0">
              <a:solidFill>
                <a:srgbClr val="FF0000"/>
              </a:solidFill>
            </a:endParaRPr>
          </a:p>
          <a:p>
            <a:r>
              <a:rPr lang="en-US" dirty="0">
                <a:solidFill>
                  <a:srgbClr val="FF0000"/>
                </a:solidFill>
              </a:rPr>
              <a:t>To prove it is correct (for n a power of 2) we use induction on k = 0,1,2,... </a:t>
            </a:r>
          </a:p>
          <a:p>
            <a:r>
              <a:rPr lang="en-US" dirty="0">
                <a:solidFill>
                  <a:srgbClr val="FF0000"/>
                </a:solidFill>
              </a:rPr>
              <a:t>where n = 2^k.  So the base case is that T(1)=1 by the definition and our</a:t>
            </a:r>
          </a:p>
          <a:p>
            <a:r>
              <a:rPr lang="en-US" dirty="0">
                <a:solidFill>
                  <a:srgbClr val="FF0000"/>
                </a:solidFill>
              </a:rPr>
              <a:t>formula also gives 1 since log_2 1 = 0.</a:t>
            </a:r>
          </a:p>
          <a:p>
            <a:endParaRPr lang="en-US" dirty="0">
              <a:solidFill>
                <a:srgbClr val="FF0000"/>
              </a:solidFill>
            </a:endParaRPr>
          </a:p>
          <a:p>
            <a:r>
              <a:rPr lang="en-US" dirty="0">
                <a:solidFill>
                  <a:srgbClr val="FF0000"/>
                </a:solidFill>
              </a:rPr>
              <a:t>inductive step:  Show if T(2^k) = c 2^k k + 2^k </a:t>
            </a:r>
          </a:p>
          <a:p>
            <a:r>
              <a:rPr lang="en-US" dirty="0">
                <a:solidFill>
                  <a:srgbClr val="FF0000"/>
                </a:solidFill>
              </a:rPr>
              <a:t>                      then T(2^{k+1}) = c 2^{k+1} (k+1) + 2^{k+1}</a:t>
            </a:r>
          </a:p>
          <a:p>
            <a:endParaRPr lang="en-US" dirty="0">
              <a:solidFill>
                <a:srgbClr val="FF0000"/>
              </a:solidFill>
            </a:endParaRPr>
          </a:p>
          <a:p>
            <a:r>
              <a:rPr lang="en-US" dirty="0">
                <a:solidFill>
                  <a:srgbClr val="FF0000"/>
                </a:solidFill>
              </a:rPr>
              <a:t>   Thus we assume that T(2^k) = c 2^k k + 2^k (this is our inductive hypothesis).</a:t>
            </a:r>
          </a:p>
          <a:p>
            <a:r>
              <a:rPr lang="en-US" dirty="0">
                <a:solidFill>
                  <a:srgbClr val="FF0000"/>
                </a:solidFill>
              </a:rPr>
              <a:t>   By the given definition that T(n) = 2 T(n/2) + </a:t>
            </a:r>
            <a:r>
              <a:rPr lang="en-US" dirty="0" err="1">
                <a:solidFill>
                  <a:srgbClr val="FF0000"/>
                </a:solidFill>
              </a:rPr>
              <a:t>cn</a:t>
            </a:r>
            <a:r>
              <a:rPr lang="en-US" dirty="0">
                <a:solidFill>
                  <a:srgbClr val="FF0000"/>
                </a:solidFill>
              </a:rPr>
              <a:t> we have that</a:t>
            </a:r>
          </a:p>
          <a:p>
            <a:endParaRPr lang="en-US" dirty="0">
              <a:solidFill>
                <a:srgbClr val="FF0000"/>
              </a:solidFill>
            </a:endParaRPr>
          </a:p>
          <a:p>
            <a:r>
              <a:rPr lang="en-US" dirty="0">
                <a:solidFill>
                  <a:srgbClr val="FF0000"/>
                </a:solidFill>
              </a:rPr>
              <a:t>  T(2^{k+1}) = 2 T(2^k) + c 2^{k+1}</a:t>
            </a:r>
          </a:p>
          <a:p>
            <a:endParaRPr lang="en-US" dirty="0">
              <a:solidFill>
                <a:srgbClr val="FF0000"/>
              </a:solidFill>
            </a:endParaRPr>
          </a:p>
          <a:p>
            <a:r>
              <a:rPr lang="en-US" dirty="0">
                <a:solidFill>
                  <a:srgbClr val="FF0000"/>
                </a:solidFill>
              </a:rPr>
              <a:t>Then by applying the inductive hypothesis for T(2^k) and simplifying we get</a:t>
            </a:r>
          </a:p>
          <a:p>
            <a:r>
              <a:rPr lang="en-US" dirty="0">
                <a:solidFill>
                  <a:srgbClr val="FF0000"/>
                </a:solidFill>
              </a:rPr>
              <a:t>the desired result that T(2^{k+1}) = c 2^{k+1} (k+1) + 2^{k+1}</a:t>
            </a:r>
          </a:p>
        </p:txBody>
      </p:sp>
    </p:spTree>
    <p:extLst>
      <p:ext uri="{BB962C8B-B14F-4D97-AF65-F5344CB8AC3E}">
        <p14:creationId xmlns:p14="http://schemas.microsoft.com/office/powerpoint/2010/main" val="12381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8B501B-7212-4B53-93B3-5D4C99DFF4A3}"/>
              </a:ext>
            </a:extLst>
          </p:cNvPr>
          <p:cNvSpPr/>
          <p:nvPr/>
        </p:nvSpPr>
        <p:spPr>
          <a:xfrm>
            <a:off x="2144486" y="322107"/>
            <a:ext cx="6738257" cy="646331"/>
          </a:xfrm>
          <a:prstGeom prst="rect">
            <a:avLst/>
          </a:prstGeom>
        </p:spPr>
        <p:txBody>
          <a:bodyPr wrap="square">
            <a:spAutoFit/>
          </a:bodyPr>
          <a:lstStyle/>
          <a:p>
            <a:r>
              <a:rPr lang="en-US" dirty="0"/>
              <a:t>T(n) = 4T(n/2) + </a:t>
            </a:r>
            <a:r>
              <a:rPr lang="en-US" dirty="0" err="1"/>
              <a:t>cn</a:t>
            </a:r>
            <a:r>
              <a:rPr lang="en-US" dirty="0"/>
              <a:t>, T(1)=1 for n &gt;= 0 a power of 2</a:t>
            </a:r>
          </a:p>
          <a:p>
            <a:endParaRPr lang="en-US" dirty="0"/>
          </a:p>
        </p:txBody>
      </p:sp>
      <p:sp>
        <p:nvSpPr>
          <p:cNvPr id="3" name="Rectangle 2">
            <a:extLst>
              <a:ext uri="{FF2B5EF4-FFF2-40B4-BE49-F238E27FC236}">
                <a16:creationId xmlns:a16="http://schemas.microsoft.com/office/drawing/2014/main" id="{5225896F-3C56-4AE1-AB26-03508B6A9234}"/>
              </a:ext>
            </a:extLst>
          </p:cNvPr>
          <p:cNvSpPr/>
          <p:nvPr/>
        </p:nvSpPr>
        <p:spPr>
          <a:xfrm>
            <a:off x="2144486" y="2166256"/>
            <a:ext cx="7217229" cy="2862322"/>
          </a:xfrm>
          <a:prstGeom prst="rect">
            <a:avLst/>
          </a:prstGeom>
        </p:spPr>
        <p:txBody>
          <a:bodyPr wrap="square">
            <a:spAutoFit/>
          </a:bodyPr>
          <a:lstStyle/>
          <a:p>
            <a:r>
              <a:rPr lang="en-US" dirty="0">
                <a:solidFill>
                  <a:srgbClr val="FF0000"/>
                </a:solidFill>
              </a:rPr>
              <a:t>The number of leaves is 4^{log_2 n} = 2^{2 log_2 n} = 2^{log_2 n^2} = n^2</a:t>
            </a:r>
          </a:p>
          <a:p>
            <a:endParaRPr lang="en-US" dirty="0">
              <a:solidFill>
                <a:srgbClr val="FF0000"/>
              </a:solidFill>
            </a:endParaRPr>
          </a:p>
          <a:p>
            <a:r>
              <a:rPr lang="en-US" dirty="0">
                <a:solidFill>
                  <a:srgbClr val="FF0000"/>
                </a:solidFill>
              </a:rPr>
              <a:t>T(n) = (SUM_{</a:t>
            </a:r>
            <a:r>
              <a:rPr lang="en-US" dirty="0" err="1">
                <a:solidFill>
                  <a:srgbClr val="FF0000"/>
                </a:solidFill>
              </a:rPr>
              <a:t>i</a:t>
            </a:r>
            <a:r>
              <a:rPr lang="en-US" dirty="0">
                <a:solidFill>
                  <a:srgbClr val="FF0000"/>
                </a:solidFill>
              </a:rPr>
              <a:t>=0 to (log_2 n) - 1} </a:t>
            </a:r>
            <a:r>
              <a:rPr lang="en-US" dirty="0" err="1">
                <a:solidFill>
                  <a:srgbClr val="FF0000"/>
                </a:solidFill>
              </a:rPr>
              <a:t>cn</a:t>
            </a:r>
            <a:r>
              <a:rPr lang="en-US" dirty="0">
                <a:solidFill>
                  <a:srgbClr val="FF0000"/>
                </a:solidFill>
              </a:rPr>
              <a:t> 2^i) + n^2 T(1) = </a:t>
            </a:r>
            <a:r>
              <a:rPr lang="en-US" dirty="0" err="1">
                <a:solidFill>
                  <a:srgbClr val="FF0000"/>
                </a:solidFill>
              </a:rPr>
              <a:t>cn</a:t>
            </a:r>
            <a:r>
              <a:rPr lang="en-US" dirty="0">
                <a:solidFill>
                  <a:srgbClr val="FF0000"/>
                </a:solidFill>
              </a:rPr>
              <a:t>(2^{log_2 n} - 1) + n^2</a:t>
            </a:r>
          </a:p>
          <a:p>
            <a:endParaRPr lang="en-US" dirty="0">
              <a:solidFill>
                <a:srgbClr val="FF0000"/>
              </a:solidFill>
            </a:endParaRPr>
          </a:p>
          <a:p>
            <a:r>
              <a:rPr lang="en-US" dirty="0">
                <a:solidFill>
                  <a:srgbClr val="FF0000"/>
                </a:solidFill>
              </a:rPr>
              <a:t>     = cn^2 - </a:t>
            </a:r>
            <a:r>
              <a:rPr lang="en-US" dirty="0" err="1">
                <a:solidFill>
                  <a:srgbClr val="FF0000"/>
                </a:solidFill>
              </a:rPr>
              <a:t>cn</a:t>
            </a:r>
            <a:r>
              <a:rPr lang="en-US" dirty="0">
                <a:solidFill>
                  <a:srgbClr val="FF0000"/>
                </a:solidFill>
              </a:rPr>
              <a:t> + n^2</a:t>
            </a:r>
          </a:p>
          <a:p>
            <a:endParaRPr lang="en-US" dirty="0">
              <a:solidFill>
                <a:srgbClr val="FF0000"/>
              </a:solidFill>
            </a:endParaRPr>
          </a:p>
          <a:p>
            <a:r>
              <a:rPr lang="en-US" dirty="0">
                <a:solidFill>
                  <a:srgbClr val="FF0000"/>
                </a:solidFill>
              </a:rPr>
              <a:t>     = (c+1) n^2 - </a:t>
            </a:r>
            <a:r>
              <a:rPr lang="en-US" dirty="0" err="1">
                <a:solidFill>
                  <a:srgbClr val="FF0000"/>
                </a:solidFill>
              </a:rPr>
              <a:t>cn</a:t>
            </a:r>
            <a:endParaRPr lang="en-US" dirty="0">
              <a:solidFill>
                <a:srgbClr val="FF0000"/>
              </a:solidFill>
            </a:endParaRPr>
          </a:p>
          <a:p>
            <a:endParaRPr lang="en-US" dirty="0">
              <a:solidFill>
                <a:srgbClr val="FF0000"/>
              </a:solidFill>
            </a:endParaRPr>
          </a:p>
          <a:p>
            <a:r>
              <a:rPr lang="en-US" dirty="0">
                <a:solidFill>
                  <a:srgbClr val="FF0000"/>
                </a:solidFill>
              </a:rPr>
              <a:t>To prove it is correct via induction follow the same structure as in 6a above.</a:t>
            </a:r>
          </a:p>
        </p:txBody>
      </p:sp>
    </p:spTree>
    <p:extLst>
      <p:ext uri="{BB962C8B-B14F-4D97-AF65-F5344CB8AC3E}">
        <p14:creationId xmlns:p14="http://schemas.microsoft.com/office/powerpoint/2010/main" val="186550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D03A8A-4F13-4F29-9E74-CCE099554A72}"/>
              </a:ext>
            </a:extLst>
          </p:cNvPr>
          <p:cNvSpPr/>
          <p:nvPr/>
        </p:nvSpPr>
        <p:spPr>
          <a:xfrm>
            <a:off x="2351315" y="417064"/>
            <a:ext cx="7761514" cy="369332"/>
          </a:xfrm>
          <a:prstGeom prst="rect">
            <a:avLst/>
          </a:prstGeom>
        </p:spPr>
        <p:txBody>
          <a:bodyPr wrap="square">
            <a:spAutoFit/>
          </a:bodyPr>
          <a:lstStyle/>
          <a:p>
            <a:r>
              <a:rPr lang="pt-BR" dirty="0"/>
              <a:t> T(n) = 2T(n/4) + sqrt(n), T(1)=1 for n &gt;= 0 a power of 4</a:t>
            </a:r>
            <a:endParaRPr lang="en-US" dirty="0"/>
          </a:p>
        </p:txBody>
      </p:sp>
      <p:sp>
        <p:nvSpPr>
          <p:cNvPr id="3" name="Rectangle 2">
            <a:extLst>
              <a:ext uri="{FF2B5EF4-FFF2-40B4-BE49-F238E27FC236}">
                <a16:creationId xmlns:a16="http://schemas.microsoft.com/office/drawing/2014/main" id="{629B6FE4-47E6-4935-AC8A-5129DD9033C2}"/>
              </a:ext>
            </a:extLst>
          </p:cNvPr>
          <p:cNvSpPr/>
          <p:nvPr/>
        </p:nvSpPr>
        <p:spPr>
          <a:xfrm>
            <a:off x="2242458" y="1447801"/>
            <a:ext cx="6139543" cy="4104859"/>
          </a:xfrm>
          <a:prstGeom prst="rect">
            <a:avLst/>
          </a:prstGeom>
        </p:spPr>
        <p:txBody>
          <a:bodyPr wrap="square">
            <a:spAutoFit/>
          </a:bodyPr>
          <a:lstStyle/>
          <a:p>
            <a:r>
              <a:rPr lang="en-US" dirty="0">
                <a:solidFill>
                  <a:srgbClr val="FF0000"/>
                </a:solidFill>
              </a:rPr>
              <a:t>The number of leaves is 2^{log_4 n} = 4^{1/2 log_4 n} = 4 ^{log_4  n^{1/2}}</a:t>
            </a:r>
          </a:p>
          <a:p>
            <a:r>
              <a:rPr lang="en-US" dirty="0">
                <a:solidFill>
                  <a:srgbClr val="FF0000"/>
                </a:solidFill>
              </a:rPr>
              <a:t>  =  sqrt(n)</a:t>
            </a:r>
          </a:p>
          <a:p>
            <a:endParaRPr lang="en-US" dirty="0">
              <a:solidFill>
                <a:srgbClr val="FF0000"/>
              </a:solidFill>
            </a:endParaRPr>
          </a:p>
          <a:p>
            <a:r>
              <a:rPr lang="en-US" dirty="0">
                <a:solidFill>
                  <a:srgbClr val="FF0000"/>
                </a:solidFill>
              </a:rPr>
              <a:t>T(n) = (SUM_{</a:t>
            </a:r>
            <a:r>
              <a:rPr lang="en-US" dirty="0" err="1">
                <a:solidFill>
                  <a:srgbClr val="FF0000"/>
                </a:solidFill>
              </a:rPr>
              <a:t>i</a:t>
            </a:r>
            <a:r>
              <a:rPr lang="en-US" dirty="0">
                <a:solidFill>
                  <a:srgbClr val="FF0000"/>
                </a:solidFill>
              </a:rPr>
              <a:t>=0 to (log_4 n) - 1} sqrt(n) + sqrt(n) T(1) </a:t>
            </a:r>
          </a:p>
          <a:p>
            <a:r>
              <a:rPr lang="en-US" dirty="0">
                <a:solidFill>
                  <a:srgbClr val="FF0000"/>
                </a:solidFill>
              </a:rPr>
              <a:t> </a:t>
            </a:r>
          </a:p>
          <a:p>
            <a:r>
              <a:rPr lang="en-US" dirty="0">
                <a:solidFill>
                  <a:srgbClr val="FF0000"/>
                </a:solidFill>
              </a:rPr>
              <a:t>     = sqrt(n) log_4 n + sqrt(n)</a:t>
            </a:r>
          </a:p>
          <a:p>
            <a:endParaRPr lang="en-US" dirty="0">
              <a:solidFill>
                <a:srgbClr val="FF0000"/>
              </a:solidFill>
            </a:endParaRPr>
          </a:p>
          <a:p>
            <a:r>
              <a:rPr lang="en-US" dirty="0">
                <a:solidFill>
                  <a:srgbClr val="FF0000"/>
                </a:solidFill>
              </a:rPr>
              <a:t>     = sqrt(n) (log_4 n + 1)</a:t>
            </a:r>
          </a:p>
          <a:p>
            <a:endParaRPr lang="en-US" dirty="0">
              <a:solidFill>
                <a:srgbClr val="FF0000"/>
              </a:solidFill>
            </a:endParaRPr>
          </a:p>
          <a:p>
            <a:endParaRPr lang="en-US" dirty="0">
              <a:solidFill>
                <a:srgbClr val="FF0000"/>
              </a:solidFill>
            </a:endParaRPr>
          </a:p>
          <a:p>
            <a:r>
              <a:rPr lang="en-US" dirty="0">
                <a:solidFill>
                  <a:srgbClr val="FF0000"/>
                </a:solidFill>
              </a:rPr>
              <a:t>To prove it is correct via induction follow the same structure as in 6a above</a:t>
            </a:r>
          </a:p>
          <a:p>
            <a:r>
              <a:rPr lang="en-US" dirty="0">
                <a:solidFill>
                  <a:srgbClr val="FF0000"/>
                </a:solidFill>
              </a:rPr>
              <a:t>except you will let n = 4^k.</a:t>
            </a:r>
          </a:p>
        </p:txBody>
      </p:sp>
    </p:spTree>
    <p:extLst>
      <p:ext uri="{BB962C8B-B14F-4D97-AF65-F5344CB8AC3E}">
        <p14:creationId xmlns:p14="http://schemas.microsoft.com/office/powerpoint/2010/main" val="229530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42D576-F2A8-475D-85E3-F62CFE565818}"/>
              </a:ext>
            </a:extLst>
          </p:cNvPr>
          <p:cNvSpPr/>
          <p:nvPr/>
        </p:nvSpPr>
        <p:spPr>
          <a:xfrm>
            <a:off x="3401619" y="2199306"/>
            <a:ext cx="5168723" cy="600164"/>
          </a:xfrm>
          <a:prstGeom prst="rect">
            <a:avLst/>
          </a:prstGeom>
        </p:spPr>
        <p:txBody>
          <a:bodyPr wrap="none">
            <a:spAutoFit/>
          </a:bodyPr>
          <a:lstStyle/>
          <a:p>
            <a:r>
              <a:rPr lang="en-US" sz="3300" dirty="0"/>
              <a:t>Example (iterative algorithm)</a:t>
            </a:r>
          </a:p>
        </p:txBody>
      </p:sp>
    </p:spTree>
    <p:extLst>
      <p:ext uri="{BB962C8B-B14F-4D97-AF65-F5344CB8AC3E}">
        <p14:creationId xmlns:p14="http://schemas.microsoft.com/office/powerpoint/2010/main" val="36840239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E1F457-A2BD-48B0-8AE2-E2B8DE22887E}"/>
              </a:ext>
            </a:extLst>
          </p:cNvPr>
          <p:cNvSpPr/>
          <p:nvPr/>
        </p:nvSpPr>
        <p:spPr>
          <a:xfrm>
            <a:off x="2002971" y="348068"/>
            <a:ext cx="4876800" cy="2031325"/>
          </a:xfrm>
          <a:prstGeom prst="rect">
            <a:avLst/>
          </a:prstGeom>
        </p:spPr>
        <p:txBody>
          <a:bodyPr wrap="square">
            <a:spAutoFit/>
          </a:bodyPr>
          <a:lstStyle/>
          <a:p>
            <a:r>
              <a:rPr lang="en-US" dirty="0"/>
              <a:t>// Compute the maximum element in the array a.</a:t>
            </a:r>
          </a:p>
          <a:p>
            <a:r>
              <a:rPr lang="en-US" dirty="0"/>
              <a:t>Algorithm max(a):</a:t>
            </a:r>
          </a:p>
          <a:p>
            <a:r>
              <a:rPr lang="en-US" dirty="0"/>
              <a:t>    max ← a[0]</a:t>
            </a:r>
          </a:p>
          <a:p>
            <a:r>
              <a:rPr lang="en-US" dirty="0"/>
              <a:t>    for </a:t>
            </a:r>
            <a:r>
              <a:rPr lang="en-US" dirty="0" err="1"/>
              <a:t>i</a:t>
            </a:r>
            <a:r>
              <a:rPr lang="en-US" dirty="0"/>
              <a:t> = 1 to </a:t>
            </a:r>
            <a:r>
              <a:rPr lang="en-US" dirty="0" err="1"/>
              <a:t>len</a:t>
            </a:r>
            <a:r>
              <a:rPr lang="en-US" dirty="0"/>
              <a:t>(a)-1</a:t>
            </a:r>
          </a:p>
          <a:p>
            <a:r>
              <a:rPr lang="en-US" dirty="0"/>
              <a:t>        if a[</a:t>
            </a:r>
            <a:r>
              <a:rPr lang="en-US" dirty="0" err="1"/>
              <a:t>i</a:t>
            </a:r>
            <a:r>
              <a:rPr lang="en-US" dirty="0"/>
              <a:t>] &gt; max</a:t>
            </a:r>
          </a:p>
          <a:p>
            <a:r>
              <a:rPr lang="en-US" dirty="0"/>
              <a:t>            max ← a[</a:t>
            </a:r>
            <a:r>
              <a:rPr lang="en-US" dirty="0" err="1"/>
              <a:t>i</a:t>
            </a:r>
            <a:r>
              <a:rPr lang="en-US" dirty="0"/>
              <a:t>]</a:t>
            </a:r>
          </a:p>
          <a:p>
            <a:r>
              <a:rPr lang="en-US" dirty="0"/>
              <a:t>    return max</a:t>
            </a:r>
          </a:p>
        </p:txBody>
      </p:sp>
      <p:sp>
        <p:nvSpPr>
          <p:cNvPr id="3" name="Rectangle 2">
            <a:extLst>
              <a:ext uri="{FF2B5EF4-FFF2-40B4-BE49-F238E27FC236}">
                <a16:creationId xmlns:a16="http://schemas.microsoft.com/office/drawing/2014/main" id="{0DE3E021-4A78-412F-9690-ED218055CEAB}"/>
              </a:ext>
            </a:extLst>
          </p:cNvPr>
          <p:cNvSpPr/>
          <p:nvPr/>
        </p:nvSpPr>
        <p:spPr>
          <a:xfrm>
            <a:off x="3810000" y="3105836"/>
            <a:ext cx="4572000" cy="646331"/>
          </a:xfrm>
          <a:prstGeom prst="rect">
            <a:avLst/>
          </a:prstGeom>
        </p:spPr>
        <p:txBody>
          <a:bodyPr>
            <a:spAutoFit/>
          </a:bodyPr>
          <a:lstStyle/>
          <a:p>
            <a:r>
              <a:rPr lang="en-US" dirty="0">
                <a:solidFill>
                  <a:srgbClr val="FF0000"/>
                </a:solidFill>
              </a:rPr>
              <a:t>The time complexity, measured in the number of comparisons, then becomes T(n) = n - 1.</a:t>
            </a:r>
          </a:p>
        </p:txBody>
      </p:sp>
    </p:spTree>
    <p:extLst>
      <p:ext uri="{BB962C8B-B14F-4D97-AF65-F5344CB8AC3E}">
        <p14:creationId xmlns:p14="http://schemas.microsoft.com/office/powerpoint/2010/main" val="140422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C08FA3-CF3A-4070-8587-192A4A3BCF84}"/>
              </a:ext>
            </a:extLst>
          </p:cNvPr>
          <p:cNvSpPr/>
          <p:nvPr/>
        </p:nvSpPr>
        <p:spPr>
          <a:xfrm>
            <a:off x="1246596" y="507669"/>
            <a:ext cx="5955587" cy="2585323"/>
          </a:xfrm>
          <a:prstGeom prst="rect">
            <a:avLst/>
          </a:prstGeom>
        </p:spPr>
        <p:txBody>
          <a:bodyPr wrap="square">
            <a:spAutoFit/>
          </a:bodyPr>
          <a:lstStyle/>
          <a:p>
            <a:r>
              <a:rPr lang="en-US" sz="2400" dirty="0"/>
              <a:t>// Tell whether the array a contains x.</a:t>
            </a:r>
          </a:p>
          <a:p>
            <a:endParaRPr lang="en-US" sz="2400" dirty="0"/>
          </a:p>
          <a:p>
            <a:endParaRPr lang="en-US" sz="2400" dirty="0"/>
          </a:p>
          <a:p>
            <a:r>
              <a:rPr lang="en-US" dirty="0"/>
              <a:t>Algorithm contains(a, x):</a:t>
            </a:r>
          </a:p>
          <a:p>
            <a:r>
              <a:rPr lang="en-US" dirty="0"/>
              <a:t>    for </a:t>
            </a:r>
            <a:r>
              <a:rPr lang="en-US" dirty="0" err="1"/>
              <a:t>i</a:t>
            </a:r>
            <a:r>
              <a:rPr lang="en-US" dirty="0"/>
              <a:t> = 0 to </a:t>
            </a:r>
            <a:r>
              <a:rPr lang="en-US" dirty="0" err="1"/>
              <a:t>len</a:t>
            </a:r>
            <a:r>
              <a:rPr lang="en-US" dirty="0"/>
              <a:t>(a)-1</a:t>
            </a:r>
          </a:p>
          <a:p>
            <a:r>
              <a:rPr lang="en-US" dirty="0"/>
              <a:t>        if x == a[</a:t>
            </a:r>
            <a:r>
              <a:rPr lang="en-US" dirty="0" err="1"/>
              <a:t>i</a:t>
            </a:r>
            <a:r>
              <a:rPr lang="en-US" dirty="0"/>
              <a:t>]</a:t>
            </a:r>
          </a:p>
          <a:p>
            <a:r>
              <a:rPr lang="en-US" dirty="0"/>
              <a:t>            return true</a:t>
            </a:r>
          </a:p>
          <a:p>
            <a:r>
              <a:rPr lang="en-US" dirty="0"/>
              <a:t>    return false</a:t>
            </a:r>
          </a:p>
        </p:txBody>
      </p:sp>
      <p:sp>
        <p:nvSpPr>
          <p:cNvPr id="3" name="Rectangle 2">
            <a:extLst>
              <a:ext uri="{FF2B5EF4-FFF2-40B4-BE49-F238E27FC236}">
                <a16:creationId xmlns:a16="http://schemas.microsoft.com/office/drawing/2014/main" id="{872053C9-9888-45E9-A026-BF52278F196C}"/>
              </a:ext>
            </a:extLst>
          </p:cNvPr>
          <p:cNvSpPr/>
          <p:nvPr/>
        </p:nvSpPr>
        <p:spPr>
          <a:xfrm>
            <a:off x="3973286" y="3765007"/>
            <a:ext cx="4572000" cy="1477328"/>
          </a:xfrm>
          <a:prstGeom prst="rect">
            <a:avLst/>
          </a:prstGeom>
        </p:spPr>
        <p:txBody>
          <a:bodyPr>
            <a:spAutoFit/>
          </a:bodyPr>
          <a:lstStyle/>
          <a:p>
            <a:r>
              <a:rPr lang="en-US" dirty="0">
                <a:solidFill>
                  <a:srgbClr val="FF0000"/>
                </a:solidFill>
              </a:rPr>
              <a:t>Worst: If x isn’t found in a the algorithm makes n comparisons,</a:t>
            </a:r>
          </a:p>
          <a:p>
            <a:r>
              <a:rPr lang="en-US" dirty="0">
                <a:solidFill>
                  <a:srgbClr val="FF0000"/>
                </a:solidFill>
              </a:rPr>
              <a:t>Best but if x equals a[0] there is only one comparison.</a:t>
            </a:r>
          </a:p>
          <a:p>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BigO</a:t>
            </a:r>
            <a:r>
              <a:rPr lang="en-US" dirty="0">
                <a:solidFill>
                  <a:srgbClr val="FF0000"/>
                </a:solidFill>
                <a:sym typeface="Wingdings" panose="05000000000000000000" pitchFamily="2" charset="2"/>
              </a:rPr>
              <a:t>(n)</a:t>
            </a:r>
            <a:endParaRPr lang="en-US" dirty="0">
              <a:solidFill>
                <a:srgbClr val="FF0000"/>
              </a:solidFill>
            </a:endParaRPr>
          </a:p>
        </p:txBody>
      </p:sp>
    </p:spTree>
    <p:extLst>
      <p:ext uri="{BB962C8B-B14F-4D97-AF65-F5344CB8AC3E}">
        <p14:creationId xmlns:p14="http://schemas.microsoft.com/office/powerpoint/2010/main" val="246550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C70B3B-FAFB-40B8-9EC8-F4B57F77876C}"/>
              </a:ext>
            </a:extLst>
          </p:cNvPr>
          <p:cNvSpPr/>
          <p:nvPr/>
        </p:nvSpPr>
        <p:spPr>
          <a:xfrm>
            <a:off x="1312524" y="647874"/>
            <a:ext cx="7338316" cy="2123658"/>
          </a:xfrm>
          <a:prstGeom prst="rect">
            <a:avLst/>
          </a:prstGeom>
        </p:spPr>
        <p:txBody>
          <a:bodyPr wrap="square">
            <a:spAutoFit/>
          </a:bodyPr>
          <a:lstStyle/>
          <a:p>
            <a:r>
              <a:rPr lang="en-US" sz="2400" dirty="0"/>
              <a:t>// Reverse the order of the elements in the array a</a:t>
            </a:r>
            <a:r>
              <a:rPr lang="en-US" dirty="0"/>
              <a:t>.</a:t>
            </a:r>
          </a:p>
          <a:p>
            <a:r>
              <a:rPr lang="en-US" dirty="0"/>
              <a:t>Algorithm reverse(a):</a:t>
            </a:r>
          </a:p>
          <a:p>
            <a:r>
              <a:rPr lang="en-US" dirty="0"/>
              <a:t>    for </a:t>
            </a:r>
            <a:r>
              <a:rPr lang="en-US" dirty="0" err="1"/>
              <a:t>i</a:t>
            </a:r>
            <a:r>
              <a:rPr lang="en-US" dirty="0"/>
              <a:t> = 1 to </a:t>
            </a:r>
            <a:r>
              <a:rPr lang="en-US" dirty="0" err="1"/>
              <a:t>len</a:t>
            </a:r>
            <a:r>
              <a:rPr lang="en-US" dirty="0"/>
              <a:t>(a)-1</a:t>
            </a:r>
          </a:p>
          <a:p>
            <a:r>
              <a:rPr lang="en-US" dirty="0"/>
              <a:t>        x ← a[</a:t>
            </a:r>
            <a:r>
              <a:rPr lang="en-US" dirty="0" err="1"/>
              <a:t>i</a:t>
            </a:r>
            <a:r>
              <a:rPr lang="en-US" dirty="0"/>
              <a:t>]</a:t>
            </a:r>
          </a:p>
          <a:p>
            <a:r>
              <a:rPr lang="en-US" dirty="0"/>
              <a:t>        for j = </a:t>
            </a:r>
            <a:r>
              <a:rPr lang="en-US" dirty="0" err="1"/>
              <a:t>i</a:t>
            </a:r>
            <a:r>
              <a:rPr lang="en-US" dirty="0"/>
              <a:t> </a:t>
            </a:r>
            <a:r>
              <a:rPr lang="en-US" dirty="0" err="1"/>
              <a:t>downto</a:t>
            </a:r>
            <a:r>
              <a:rPr lang="en-US" dirty="0"/>
              <a:t> 1</a:t>
            </a:r>
          </a:p>
          <a:p>
            <a:r>
              <a:rPr lang="en-US" dirty="0"/>
              <a:t>            a[j] ← a[j-1]</a:t>
            </a:r>
          </a:p>
          <a:p>
            <a:r>
              <a:rPr lang="en-US" dirty="0"/>
              <a:t>        a[0] ← x</a:t>
            </a:r>
          </a:p>
        </p:txBody>
      </p:sp>
      <p:sp>
        <p:nvSpPr>
          <p:cNvPr id="3" name="Rectangle 2">
            <a:extLst>
              <a:ext uri="{FF2B5EF4-FFF2-40B4-BE49-F238E27FC236}">
                <a16:creationId xmlns:a16="http://schemas.microsoft.com/office/drawing/2014/main" id="{64CDB713-AF30-4E5A-ACB3-19BDCAA8C9C5}"/>
              </a:ext>
            </a:extLst>
          </p:cNvPr>
          <p:cNvSpPr/>
          <p:nvPr/>
        </p:nvSpPr>
        <p:spPr>
          <a:xfrm>
            <a:off x="5377826" y="2272606"/>
            <a:ext cx="4299575" cy="1200329"/>
          </a:xfrm>
          <a:prstGeom prst="rect">
            <a:avLst/>
          </a:prstGeom>
        </p:spPr>
        <p:txBody>
          <a:bodyPr wrap="none">
            <a:spAutoFit/>
          </a:bodyPr>
          <a:lstStyle/>
          <a:p>
            <a:r>
              <a:rPr lang="en-US" dirty="0"/>
              <a:t>the outer for loop is executed n - 1 times</a:t>
            </a:r>
            <a:br>
              <a:rPr lang="en-US" dirty="0"/>
            </a:br>
            <a:r>
              <a:rPr lang="en-US" dirty="0"/>
              <a:t>The time complexity therefore becomes</a:t>
            </a:r>
          </a:p>
          <a:p>
            <a:r>
              <a:rPr lang="en-US" dirty="0"/>
              <a:t> = 1 + 2 + … + (</a:t>
            </a:r>
            <a:r>
              <a:rPr lang="en-US" i="1" dirty="0"/>
              <a:t>n</a:t>
            </a:r>
            <a:r>
              <a:rPr lang="en-US" dirty="0"/>
              <a:t> - 1) = </a:t>
            </a:r>
            <a:r>
              <a:rPr lang="en-US" i="1" dirty="0"/>
              <a:t>n</a:t>
            </a:r>
            <a:r>
              <a:rPr lang="en-US" dirty="0"/>
              <a:t>(</a:t>
            </a:r>
            <a:r>
              <a:rPr lang="en-US" i="1" dirty="0"/>
              <a:t>n</a:t>
            </a:r>
            <a:r>
              <a:rPr lang="en-US" dirty="0"/>
              <a:t> - 1)/2 = </a:t>
            </a:r>
            <a:r>
              <a:rPr lang="en-US" i="1" dirty="0"/>
              <a:t>n</a:t>
            </a:r>
            <a:r>
              <a:rPr lang="en-US" i="1" baseline="30000" dirty="0"/>
              <a:t>2</a:t>
            </a:r>
            <a:r>
              <a:rPr lang="en-US" dirty="0"/>
              <a:t>/2 - </a:t>
            </a:r>
            <a:r>
              <a:rPr lang="en-US" i="1" dirty="0"/>
              <a:t>n</a:t>
            </a:r>
            <a:r>
              <a:rPr lang="en-US" dirty="0"/>
              <a:t>/2.</a:t>
            </a:r>
          </a:p>
          <a:p>
            <a:endParaRPr lang="en-US" dirty="0"/>
          </a:p>
        </p:txBody>
      </p:sp>
      <p:sp>
        <p:nvSpPr>
          <p:cNvPr id="4" name="Rectangle 3">
            <a:extLst>
              <a:ext uri="{FF2B5EF4-FFF2-40B4-BE49-F238E27FC236}">
                <a16:creationId xmlns:a16="http://schemas.microsoft.com/office/drawing/2014/main" id="{65F6D21A-227C-4951-89DB-5AE77BC3A11D}"/>
              </a:ext>
            </a:extLst>
          </p:cNvPr>
          <p:cNvSpPr/>
          <p:nvPr/>
        </p:nvSpPr>
        <p:spPr>
          <a:xfrm>
            <a:off x="2231572" y="3668601"/>
            <a:ext cx="4572000" cy="923330"/>
          </a:xfrm>
          <a:prstGeom prst="rect">
            <a:avLst/>
          </a:prstGeom>
        </p:spPr>
        <p:txBody>
          <a:bodyPr>
            <a:spAutoFit/>
          </a:bodyPr>
          <a:lstStyle/>
          <a:p>
            <a:r>
              <a:rPr lang="pt-BR" dirty="0"/>
              <a:t>Algorithm reverse(a):</a:t>
            </a:r>
          </a:p>
          <a:p>
            <a:r>
              <a:rPr lang="pt-BR" dirty="0"/>
              <a:t>    for i = 0 to n/2</a:t>
            </a:r>
          </a:p>
          <a:p>
            <a:r>
              <a:rPr lang="pt-BR" dirty="0"/>
              <a:t>        swap a[i] and a[n-i-1]</a:t>
            </a:r>
            <a:endParaRPr lang="en-US" dirty="0"/>
          </a:p>
        </p:txBody>
      </p:sp>
      <p:sp>
        <p:nvSpPr>
          <p:cNvPr id="5" name="Rectangle 4">
            <a:extLst>
              <a:ext uri="{FF2B5EF4-FFF2-40B4-BE49-F238E27FC236}">
                <a16:creationId xmlns:a16="http://schemas.microsoft.com/office/drawing/2014/main" id="{109B42C2-0963-427E-9738-886F510CDA94}"/>
              </a:ext>
            </a:extLst>
          </p:cNvPr>
          <p:cNvSpPr/>
          <p:nvPr/>
        </p:nvSpPr>
        <p:spPr>
          <a:xfrm>
            <a:off x="5931708" y="4691074"/>
            <a:ext cx="2157385" cy="369332"/>
          </a:xfrm>
          <a:prstGeom prst="rect">
            <a:avLst/>
          </a:prstGeom>
        </p:spPr>
        <p:txBody>
          <a:bodyPr wrap="none">
            <a:spAutoFit/>
          </a:bodyPr>
          <a:lstStyle/>
          <a:p>
            <a:r>
              <a:rPr lang="el-GR" dirty="0"/>
              <a:t>Θ(</a:t>
            </a:r>
            <a:r>
              <a:rPr lang="en-US" dirty="0"/>
              <a:t>n) time complexity</a:t>
            </a:r>
          </a:p>
        </p:txBody>
      </p:sp>
    </p:spTree>
    <p:extLst>
      <p:ext uri="{BB962C8B-B14F-4D97-AF65-F5344CB8AC3E}">
        <p14:creationId xmlns:p14="http://schemas.microsoft.com/office/powerpoint/2010/main" val="360426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7A9B1-B444-40BF-B462-7C78EBAFAF02}"/>
              </a:ext>
            </a:extLst>
          </p:cNvPr>
          <p:cNvSpPr/>
          <p:nvPr/>
        </p:nvSpPr>
        <p:spPr>
          <a:xfrm>
            <a:off x="2911863" y="2123106"/>
            <a:ext cx="6807056" cy="600164"/>
          </a:xfrm>
          <a:prstGeom prst="rect">
            <a:avLst/>
          </a:prstGeom>
        </p:spPr>
        <p:txBody>
          <a:bodyPr wrap="none">
            <a:spAutoFit/>
          </a:bodyPr>
          <a:lstStyle/>
          <a:p>
            <a:r>
              <a:rPr lang="en-US" sz="3300" dirty="0"/>
              <a:t>Time complexity of recursive functions</a:t>
            </a:r>
          </a:p>
        </p:txBody>
      </p:sp>
    </p:spTree>
    <p:extLst>
      <p:ext uri="{BB962C8B-B14F-4D97-AF65-F5344CB8AC3E}">
        <p14:creationId xmlns:p14="http://schemas.microsoft.com/office/powerpoint/2010/main" val="5924334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6496FE-A7C9-4160-A155-246341A0F257}"/>
              </a:ext>
            </a:extLst>
          </p:cNvPr>
          <p:cNvSpPr/>
          <p:nvPr/>
        </p:nvSpPr>
        <p:spPr>
          <a:xfrm>
            <a:off x="1190579" y="603576"/>
            <a:ext cx="6782167" cy="2862322"/>
          </a:xfrm>
          <a:prstGeom prst="rect">
            <a:avLst/>
          </a:prstGeom>
        </p:spPr>
        <p:txBody>
          <a:bodyPr wrap="square">
            <a:spAutoFit/>
          </a:bodyPr>
          <a:lstStyle/>
          <a:p>
            <a:r>
              <a:rPr lang="en-US" sz="2400" dirty="0"/>
              <a:t>// Sum returns the sum 1 + 2 + ... + n, where n &gt;= 1.</a:t>
            </a:r>
          </a:p>
          <a:p>
            <a:endParaRPr lang="en-US" sz="2400" dirty="0"/>
          </a:p>
          <a:p>
            <a:endParaRPr lang="en-US" sz="2400" dirty="0"/>
          </a:p>
          <a:p>
            <a:r>
              <a:rPr lang="en-US" dirty="0" err="1"/>
              <a:t>func</a:t>
            </a:r>
            <a:r>
              <a:rPr lang="en-US" dirty="0"/>
              <a:t> Sum(n int) int {</a:t>
            </a:r>
          </a:p>
          <a:p>
            <a:r>
              <a:rPr lang="en-US" dirty="0"/>
              <a:t>    if n == 1 {</a:t>
            </a:r>
          </a:p>
          <a:p>
            <a:r>
              <a:rPr lang="en-US" dirty="0"/>
              <a:t>        return 1</a:t>
            </a:r>
          </a:p>
          <a:p>
            <a:r>
              <a:rPr lang="en-US" dirty="0"/>
              <a:t>    }</a:t>
            </a:r>
          </a:p>
          <a:p>
            <a:r>
              <a:rPr lang="en-US" dirty="0"/>
              <a:t>    return n + Sum(n-1)</a:t>
            </a:r>
          </a:p>
          <a:p>
            <a:r>
              <a:rPr lang="en-US" dirty="0"/>
              <a:t>}</a:t>
            </a:r>
          </a:p>
        </p:txBody>
      </p:sp>
      <p:sp>
        <p:nvSpPr>
          <p:cNvPr id="3" name="Rectangle 2">
            <a:extLst>
              <a:ext uri="{FF2B5EF4-FFF2-40B4-BE49-F238E27FC236}">
                <a16:creationId xmlns:a16="http://schemas.microsoft.com/office/drawing/2014/main" id="{A5277F55-2778-4C0F-A1C1-2738B87BE8FD}"/>
              </a:ext>
            </a:extLst>
          </p:cNvPr>
          <p:cNvSpPr/>
          <p:nvPr/>
        </p:nvSpPr>
        <p:spPr>
          <a:xfrm>
            <a:off x="4985657" y="2172563"/>
            <a:ext cx="5529943" cy="3416320"/>
          </a:xfrm>
          <a:prstGeom prst="rect">
            <a:avLst/>
          </a:prstGeom>
        </p:spPr>
        <p:txBody>
          <a:bodyPr wrap="square">
            <a:spAutoFit/>
          </a:bodyPr>
          <a:lstStyle/>
          <a:p>
            <a:r>
              <a:rPr lang="en-US" dirty="0">
                <a:solidFill>
                  <a:srgbClr val="FF0000"/>
                </a:solidFill>
              </a:rPr>
              <a:t>T(1) = 1,  (*)</a:t>
            </a:r>
          </a:p>
          <a:p>
            <a:r>
              <a:rPr lang="en-US" dirty="0">
                <a:solidFill>
                  <a:srgbClr val="FF0000"/>
                </a:solidFill>
              </a:rPr>
              <a:t>T(n) = 1 + T(n-1), when n &gt; 1.  (**)</a:t>
            </a:r>
          </a:p>
          <a:p>
            <a:r>
              <a:rPr lang="en-US" dirty="0">
                <a:solidFill>
                  <a:srgbClr val="FF0000"/>
                </a:solidFill>
              </a:rPr>
              <a:t>By repeatedly applying these relations, we can compute T(n) for any positive number n.</a:t>
            </a:r>
          </a:p>
          <a:p>
            <a:endParaRPr lang="en-US" dirty="0">
              <a:solidFill>
                <a:srgbClr val="FF0000"/>
              </a:solidFill>
            </a:endParaRPr>
          </a:p>
          <a:p>
            <a:r>
              <a:rPr lang="en-US" dirty="0">
                <a:solidFill>
                  <a:srgbClr val="FF0000"/>
                </a:solidFill>
              </a:rPr>
              <a:t>T(n) = (**) </a:t>
            </a:r>
          </a:p>
          <a:p>
            <a:r>
              <a:rPr lang="en-US" dirty="0">
                <a:solidFill>
                  <a:srgbClr val="FF0000"/>
                </a:solidFill>
              </a:rPr>
              <a:t>1 + T(n-1) = (**) </a:t>
            </a:r>
          </a:p>
          <a:p>
            <a:r>
              <a:rPr lang="en-US" dirty="0">
                <a:solidFill>
                  <a:srgbClr val="FF0000"/>
                </a:solidFill>
              </a:rPr>
              <a:t>1 + (1 + T(n-2)) = 2 + T(n-2) = (**) </a:t>
            </a:r>
          </a:p>
          <a:p>
            <a:r>
              <a:rPr lang="en-US" dirty="0">
                <a:solidFill>
                  <a:srgbClr val="FF0000"/>
                </a:solidFill>
              </a:rPr>
              <a:t>2 + (1 + T(n-3)) = 3 + T(n-3) = … </a:t>
            </a:r>
          </a:p>
          <a:p>
            <a:r>
              <a:rPr lang="en-US" dirty="0">
                <a:solidFill>
                  <a:srgbClr val="FF0000"/>
                </a:solidFill>
              </a:rPr>
              <a:t>k + T(n-k) = … </a:t>
            </a:r>
          </a:p>
          <a:p>
            <a:r>
              <a:rPr lang="en-US" dirty="0">
                <a:solidFill>
                  <a:srgbClr val="FF0000"/>
                </a:solidFill>
              </a:rPr>
              <a:t>n - 1 + T(1) = (*) </a:t>
            </a:r>
          </a:p>
          <a:p>
            <a:r>
              <a:rPr lang="en-US" dirty="0">
                <a:solidFill>
                  <a:srgbClr val="FF0000"/>
                </a:solidFill>
              </a:rPr>
              <a:t>n - 1 + 1= Θ(n)</a:t>
            </a:r>
          </a:p>
        </p:txBody>
      </p:sp>
    </p:spTree>
    <p:extLst>
      <p:ext uri="{BB962C8B-B14F-4D97-AF65-F5344CB8AC3E}">
        <p14:creationId xmlns:p14="http://schemas.microsoft.com/office/powerpoint/2010/main" val="289169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4660AE-AD3F-45B0-A252-545351222DA3}"/>
              </a:ext>
            </a:extLst>
          </p:cNvPr>
          <p:cNvSpPr/>
          <p:nvPr/>
        </p:nvSpPr>
        <p:spPr>
          <a:xfrm>
            <a:off x="527040" y="0"/>
            <a:ext cx="6106885" cy="5355312"/>
          </a:xfrm>
          <a:prstGeom prst="rect">
            <a:avLst/>
          </a:prstGeom>
          <a:solidFill>
            <a:schemeClr val="bg1"/>
          </a:solidFill>
        </p:spPr>
        <p:txBody>
          <a:bodyPr wrap="square">
            <a:spAutoFit/>
          </a:bodyPr>
          <a:lstStyle/>
          <a:p>
            <a:r>
              <a:rPr lang="en-US" dirty="0"/>
              <a:t>// Find returns the smallest index </a:t>
            </a:r>
            <a:r>
              <a:rPr lang="en-US" dirty="0" err="1"/>
              <a:t>i</a:t>
            </a:r>
            <a:r>
              <a:rPr lang="en-US" dirty="0"/>
              <a:t> at which x &lt;= a[</a:t>
            </a:r>
            <a:r>
              <a:rPr lang="en-US" dirty="0" err="1"/>
              <a:t>i</a:t>
            </a:r>
            <a:r>
              <a:rPr lang="en-US" dirty="0"/>
              <a:t>].</a:t>
            </a:r>
          </a:p>
          <a:p>
            <a:r>
              <a:rPr lang="en-US" dirty="0"/>
              <a:t>// If there is no such index, it returns </a:t>
            </a:r>
            <a:r>
              <a:rPr lang="en-US" dirty="0" err="1"/>
              <a:t>len</a:t>
            </a:r>
            <a:r>
              <a:rPr lang="en-US" dirty="0"/>
              <a:t>(a).</a:t>
            </a:r>
          </a:p>
          <a:p>
            <a:r>
              <a:rPr lang="en-US" dirty="0"/>
              <a:t>// The slice must be sorted in ascending order.</a:t>
            </a:r>
          </a:p>
          <a:p>
            <a:r>
              <a:rPr lang="en-US" dirty="0" err="1"/>
              <a:t>func</a:t>
            </a:r>
            <a:r>
              <a:rPr lang="en-US" dirty="0"/>
              <a:t> Find(a []int, x int) int {</a:t>
            </a:r>
          </a:p>
          <a:p>
            <a:r>
              <a:rPr lang="en-US" dirty="0"/>
              <a:t>    switch </a:t>
            </a:r>
            <a:r>
              <a:rPr lang="en-US" dirty="0" err="1"/>
              <a:t>len</a:t>
            </a:r>
            <a:r>
              <a:rPr lang="en-US" dirty="0"/>
              <a:t>(a) {</a:t>
            </a:r>
          </a:p>
          <a:p>
            <a:r>
              <a:rPr lang="en-US" dirty="0"/>
              <a:t>    case 0:</a:t>
            </a:r>
          </a:p>
          <a:p>
            <a:r>
              <a:rPr lang="en-US" dirty="0"/>
              <a:t>        return 0</a:t>
            </a:r>
          </a:p>
          <a:p>
            <a:r>
              <a:rPr lang="en-US" dirty="0"/>
              <a:t>    case 1:</a:t>
            </a:r>
          </a:p>
          <a:p>
            <a:r>
              <a:rPr lang="en-US" dirty="0"/>
              <a:t>        if x &lt;= a[0] {</a:t>
            </a:r>
          </a:p>
          <a:p>
            <a:r>
              <a:rPr lang="en-US" dirty="0"/>
              <a:t>            return 0</a:t>
            </a:r>
          </a:p>
          <a:p>
            <a:r>
              <a:rPr lang="en-US" dirty="0"/>
              <a:t>        }</a:t>
            </a:r>
          </a:p>
          <a:p>
            <a:r>
              <a:rPr lang="en-US" dirty="0"/>
              <a:t>        return 1</a:t>
            </a:r>
          </a:p>
          <a:p>
            <a:r>
              <a:rPr lang="en-US" dirty="0"/>
              <a:t>    }</a:t>
            </a:r>
          </a:p>
          <a:p>
            <a:r>
              <a:rPr lang="en-US" dirty="0"/>
              <a:t>    mid := 1 + (</a:t>
            </a:r>
            <a:r>
              <a:rPr lang="en-US" dirty="0" err="1"/>
              <a:t>len</a:t>
            </a:r>
            <a:r>
              <a:rPr lang="en-US" dirty="0"/>
              <a:t>(a)-1)/2</a:t>
            </a:r>
          </a:p>
          <a:p>
            <a:r>
              <a:rPr lang="en-US" dirty="0"/>
              <a:t>    if x &lt;= a[mid-1] {</a:t>
            </a:r>
          </a:p>
          <a:p>
            <a:r>
              <a:rPr lang="en-US" dirty="0"/>
              <a:t>        return Find(a[:mid], x)</a:t>
            </a:r>
          </a:p>
          <a:p>
            <a:r>
              <a:rPr lang="en-US" dirty="0"/>
              <a:t>    }</a:t>
            </a:r>
          </a:p>
          <a:p>
            <a:r>
              <a:rPr lang="en-US" dirty="0"/>
              <a:t>    return mid + Find(a[mid:], x)</a:t>
            </a:r>
          </a:p>
          <a:p>
            <a:r>
              <a:rPr lang="en-US" dirty="0"/>
              <a:t>}</a:t>
            </a:r>
          </a:p>
        </p:txBody>
      </p:sp>
      <p:sp>
        <p:nvSpPr>
          <p:cNvPr id="3" name="Rectangle 2">
            <a:extLst>
              <a:ext uri="{FF2B5EF4-FFF2-40B4-BE49-F238E27FC236}">
                <a16:creationId xmlns:a16="http://schemas.microsoft.com/office/drawing/2014/main" id="{E5F1D5E8-F773-4F60-A912-57111A05D8B8}"/>
              </a:ext>
            </a:extLst>
          </p:cNvPr>
          <p:cNvSpPr/>
          <p:nvPr/>
        </p:nvSpPr>
        <p:spPr>
          <a:xfrm>
            <a:off x="6096000" y="1205320"/>
            <a:ext cx="4572000" cy="4801314"/>
          </a:xfrm>
          <a:prstGeom prst="rect">
            <a:avLst/>
          </a:prstGeom>
        </p:spPr>
        <p:txBody>
          <a:bodyPr>
            <a:spAutoFit/>
          </a:bodyPr>
          <a:lstStyle/>
          <a:p>
            <a:r>
              <a:rPr lang="en-US" dirty="0">
                <a:solidFill>
                  <a:srgbClr val="FF0000"/>
                </a:solidFill>
              </a:rPr>
              <a:t>T(1) = 1,  (*)</a:t>
            </a:r>
          </a:p>
          <a:p>
            <a:r>
              <a:rPr lang="en-US" dirty="0">
                <a:solidFill>
                  <a:srgbClr val="FF0000"/>
                </a:solidFill>
              </a:rPr>
              <a:t>T(n) = 1 + T(n/2), when n &gt; 1.  (**)</a:t>
            </a:r>
          </a:p>
          <a:p>
            <a:r>
              <a:rPr lang="en-US" dirty="0">
                <a:solidFill>
                  <a:srgbClr val="FF0000"/>
                </a:solidFill>
              </a:rPr>
              <a:t>The equation (**) captures the fact that the function performs constant work (that’s the one) and a single recursive call to a slice of size n/2. </a:t>
            </a:r>
          </a:p>
          <a:p>
            <a:endParaRPr lang="en-US" dirty="0">
              <a:solidFill>
                <a:srgbClr val="FF0000"/>
              </a:solidFill>
            </a:endParaRPr>
          </a:p>
          <a:p>
            <a:r>
              <a:rPr lang="en-US" dirty="0">
                <a:solidFill>
                  <a:srgbClr val="FF0000"/>
                </a:solidFill>
              </a:rPr>
              <a:t>Once again, it’s possible to find a solution by repeated substitution.</a:t>
            </a:r>
          </a:p>
          <a:p>
            <a:endParaRPr lang="en-US" dirty="0">
              <a:solidFill>
                <a:srgbClr val="FF0000"/>
              </a:solidFill>
            </a:endParaRPr>
          </a:p>
          <a:p>
            <a:r>
              <a:rPr lang="en-US" dirty="0">
                <a:solidFill>
                  <a:srgbClr val="FF0000"/>
                </a:solidFill>
              </a:rPr>
              <a:t>T(n) = (**)</a:t>
            </a:r>
          </a:p>
          <a:p>
            <a:r>
              <a:rPr lang="en-US" dirty="0">
                <a:solidFill>
                  <a:srgbClr val="FF0000"/>
                </a:solidFill>
              </a:rPr>
              <a:t>1 + T(n/2) = (**)</a:t>
            </a:r>
          </a:p>
          <a:p>
            <a:r>
              <a:rPr lang="en-US" dirty="0">
                <a:solidFill>
                  <a:srgbClr val="FF0000"/>
                </a:solidFill>
              </a:rPr>
              <a:t>1 + (1 + T(n/4)) = 2 + T(n/4) = (**)</a:t>
            </a:r>
          </a:p>
          <a:p>
            <a:r>
              <a:rPr lang="en-US" dirty="0">
                <a:solidFill>
                  <a:srgbClr val="FF0000"/>
                </a:solidFill>
              </a:rPr>
              <a:t>2 + (1 + T(n/8)) = 3 + T(n/8) = ...</a:t>
            </a:r>
          </a:p>
          <a:p>
            <a:r>
              <a:rPr lang="en-US" dirty="0">
                <a:solidFill>
                  <a:srgbClr val="FF0000"/>
                </a:solidFill>
              </a:rPr>
              <a:t>k + T(n/2k) = ...</a:t>
            </a:r>
          </a:p>
          <a:p>
            <a:r>
              <a:rPr lang="en-US" dirty="0">
                <a:solidFill>
                  <a:srgbClr val="FF0000"/>
                </a:solidFill>
              </a:rPr>
              <a:t>log n + T(n/2log n) = log n + T(1) = (*)</a:t>
            </a:r>
          </a:p>
          <a:p>
            <a:r>
              <a:rPr lang="en-US" dirty="0">
                <a:solidFill>
                  <a:srgbClr val="FF0000"/>
                </a:solidFill>
              </a:rPr>
              <a:t>log n + 1 = Θ(log n).</a:t>
            </a:r>
          </a:p>
        </p:txBody>
      </p:sp>
    </p:spTree>
    <p:extLst>
      <p:ext uri="{BB962C8B-B14F-4D97-AF65-F5344CB8AC3E}">
        <p14:creationId xmlns:p14="http://schemas.microsoft.com/office/powerpoint/2010/main" val="391429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3303" y="-71437"/>
            <a:ext cx="9328935" cy="2387600"/>
          </a:xfrm>
          <a:solidFill>
            <a:schemeClr val="bg1"/>
          </a:solidFill>
        </p:spPr>
        <p:txBody>
          <a:bodyPr>
            <a:normAutofit/>
          </a:bodyPr>
          <a:lstStyle/>
          <a:p>
            <a:r>
              <a:rPr lang="en-US" sz="9600" b="1" dirty="0">
                <a:solidFill>
                  <a:srgbClr val="FF0000"/>
                </a:solidFill>
              </a:rPr>
              <a:t>O</a:t>
            </a:r>
          </a:p>
        </p:txBody>
      </p:sp>
      <p:sp>
        <p:nvSpPr>
          <p:cNvPr id="6" name="Rectangle 5">
            <a:extLst>
              <a:ext uri="{FF2B5EF4-FFF2-40B4-BE49-F238E27FC236}">
                <a16:creationId xmlns:a16="http://schemas.microsoft.com/office/drawing/2014/main" id="{8EF6BB33-5E6E-4417-A77D-DF6F0B81AA19}"/>
              </a:ext>
            </a:extLst>
          </p:cNvPr>
          <p:cNvSpPr/>
          <p:nvPr/>
        </p:nvSpPr>
        <p:spPr>
          <a:xfrm>
            <a:off x="3099148" y="2830263"/>
            <a:ext cx="6695162" cy="2554545"/>
          </a:xfrm>
          <a:prstGeom prst="rect">
            <a:avLst/>
          </a:prstGeom>
        </p:spPr>
        <p:txBody>
          <a:bodyPr wrap="square">
            <a:spAutoFit/>
          </a:bodyPr>
          <a:lstStyle/>
          <a:p>
            <a:r>
              <a:rPr lang="en-US" sz="3500" dirty="0">
                <a:solidFill>
                  <a:srgbClr val="333333"/>
                </a:solidFill>
                <a:highlight>
                  <a:srgbClr val="FFFF00"/>
                </a:highlight>
                <a:latin typeface="Georgia" panose="02040502050405020303" pitchFamily="18" charset="0"/>
              </a:rPr>
              <a:t>How you can change the world   </a:t>
            </a:r>
          </a:p>
          <a:p>
            <a:r>
              <a:rPr lang="en-US" sz="3500" dirty="0">
                <a:solidFill>
                  <a:srgbClr val="333333"/>
                </a:solidFill>
                <a:highlight>
                  <a:srgbClr val="FFFF00"/>
                </a:highlight>
                <a:latin typeface="Georgia" panose="02040502050405020303" pitchFamily="18" charset="0"/>
              </a:rPr>
              <a:t>               by learning </a:t>
            </a:r>
            <a:br>
              <a:rPr lang="en-US" sz="3500" dirty="0">
                <a:solidFill>
                  <a:srgbClr val="333333"/>
                </a:solidFill>
                <a:highlight>
                  <a:srgbClr val="FFFF00"/>
                </a:highlight>
                <a:latin typeface="Georgia" panose="02040502050405020303" pitchFamily="18" charset="0"/>
              </a:rPr>
            </a:br>
            <a:r>
              <a:rPr lang="en-US" sz="3500" dirty="0">
                <a:solidFill>
                  <a:srgbClr val="333333"/>
                </a:solidFill>
                <a:highlight>
                  <a:srgbClr val="FFFF00"/>
                </a:highlight>
                <a:latin typeface="Georgia" panose="02040502050405020303" pitchFamily="18" charset="0"/>
              </a:rPr>
              <a:t>Data Structures and Algorithms</a:t>
            </a:r>
          </a:p>
          <a:p>
            <a:endParaRPr lang="en-US" sz="5500" dirty="0">
              <a:solidFill>
                <a:srgbClr val="333333"/>
              </a:solidFill>
              <a:highlight>
                <a:srgbClr val="FFFF00"/>
              </a:highlight>
              <a:latin typeface="Georgia" panose="02040502050405020303" pitchFamily="18" charset="0"/>
            </a:endParaRPr>
          </a:p>
        </p:txBody>
      </p:sp>
    </p:spTree>
    <p:extLst>
      <p:ext uri="{BB962C8B-B14F-4D97-AF65-F5344CB8AC3E}">
        <p14:creationId xmlns:p14="http://schemas.microsoft.com/office/powerpoint/2010/main" val="4014351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5588-D82F-46A4-8894-D7920FD02C0B}"/>
              </a:ext>
            </a:extLst>
          </p:cNvPr>
          <p:cNvSpPr>
            <a:spLocks noGrp="1"/>
          </p:cNvSpPr>
          <p:nvPr>
            <p:ph type="title"/>
          </p:nvPr>
        </p:nvSpPr>
        <p:spPr>
          <a:xfrm>
            <a:off x="1746455" y="323173"/>
            <a:ext cx="7886700" cy="1325563"/>
          </a:xfrm>
        </p:spPr>
        <p:txBody>
          <a:bodyPr/>
          <a:lstStyle/>
          <a:p>
            <a:r>
              <a:rPr lang="en-US" dirty="0">
                <a:highlight>
                  <a:srgbClr val="FFFF00"/>
                </a:highlight>
              </a:rPr>
              <a:t>Fun Example of multiplication</a:t>
            </a:r>
          </a:p>
        </p:txBody>
      </p:sp>
      <p:sp>
        <p:nvSpPr>
          <p:cNvPr id="3" name="Rectangle 2">
            <a:extLst>
              <a:ext uri="{FF2B5EF4-FFF2-40B4-BE49-F238E27FC236}">
                <a16:creationId xmlns:a16="http://schemas.microsoft.com/office/drawing/2014/main" id="{2EE1E55D-4922-4A0A-A4D8-7FFD3BD96980}"/>
              </a:ext>
            </a:extLst>
          </p:cNvPr>
          <p:cNvSpPr/>
          <p:nvPr/>
        </p:nvSpPr>
        <p:spPr>
          <a:xfrm>
            <a:off x="2198915" y="1237354"/>
            <a:ext cx="7794171" cy="5678478"/>
          </a:xfrm>
          <a:prstGeom prst="rect">
            <a:avLst/>
          </a:prstGeom>
        </p:spPr>
        <p:txBody>
          <a:bodyPr wrap="square">
            <a:spAutoFit/>
          </a:bodyPr>
          <a:lstStyle/>
          <a:p>
            <a:r>
              <a:rPr lang="en-US" sz="3300" b="1" dirty="0"/>
              <a:t>Karatsuba’s algorithm was proposed in 1960. The Toom-Cook algorithm (1963 and 1966) works similarly but reduces 9 multiplications to 5, instead of 4 to 3.  This runs in time about n^(1.465).  The Schönhage–Strassen algorithm (1971) works in time O(</a:t>
            </a:r>
            <a:r>
              <a:rPr lang="en-US" sz="3300" b="1" dirty="0" err="1"/>
              <a:t>nlog</a:t>
            </a:r>
            <a:r>
              <a:rPr lang="en-US" sz="3300" b="1" dirty="0"/>
              <a:t>(n)loglog(n)) using FFT-like stuff.  The state-of-the-art (in theory, not in practice) is </a:t>
            </a:r>
            <a:r>
              <a:rPr lang="en-US" sz="3300" b="1" dirty="0" err="1"/>
              <a:t>Furer’s</a:t>
            </a:r>
            <a:r>
              <a:rPr lang="en-US" sz="3300" b="1" dirty="0"/>
              <a:t> algorithm (2007), which runs in time O(n*log(n)* 2^(\log^*(n))).</a:t>
            </a:r>
          </a:p>
        </p:txBody>
      </p:sp>
    </p:spTree>
    <p:extLst>
      <p:ext uri="{BB962C8B-B14F-4D97-AF65-F5344CB8AC3E}">
        <p14:creationId xmlns:p14="http://schemas.microsoft.com/office/powerpoint/2010/main" val="21141146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848" y="374069"/>
            <a:ext cx="7886700" cy="1325563"/>
          </a:xfrm>
        </p:spPr>
        <p:txBody>
          <a:bodyPr/>
          <a:lstStyle/>
          <a:p>
            <a:r>
              <a:rPr lang="en-US" dirty="0"/>
              <a:t>Divide and conquer</a:t>
            </a:r>
          </a:p>
        </p:txBody>
      </p:sp>
      <p:sp>
        <p:nvSpPr>
          <p:cNvPr id="3" name="Content Placeholder 2"/>
          <p:cNvSpPr>
            <a:spLocks noGrp="1"/>
          </p:cNvSpPr>
          <p:nvPr>
            <p:ph idx="1"/>
          </p:nvPr>
        </p:nvSpPr>
        <p:spPr>
          <a:xfrm>
            <a:off x="2152648" y="1100599"/>
            <a:ext cx="7886701" cy="576381"/>
          </a:xfrm>
        </p:spPr>
        <p:txBody>
          <a:bodyPr/>
          <a:lstStyle/>
          <a:p>
            <a:pPr marL="0" indent="0">
              <a:buNone/>
            </a:pPr>
            <a:r>
              <a:rPr lang="en-US" dirty="0">
                <a:solidFill>
                  <a:schemeClr val="accent1"/>
                </a:solidFill>
              </a:rPr>
              <a:t>Break problem up into smaller (easier) sub-problems</a:t>
            </a:r>
          </a:p>
        </p:txBody>
      </p:sp>
      <p:sp>
        <p:nvSpPr>
          <p:cNvPr id="4" name="Oval 3"/>
          <p:cNvSpPr/>
          <p:nvPr/>
        </p:nvSpPr>
        <p:spPr>
          <a:xfrm>
            <a:off x="4055590" y="2017598"/>
            <a:ext cx="4135271" cy="1241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solidFill>
                  <a:schemeClr val="bg1"/>
                </a:solidFill>
                <a:effectLst>
                  <a:outerShdw blurRad="38100" dist="19050" dir="2700000" algn="tl" rotWithShape="0">
                    <a:schemeClr val="dk1">
                      <a:alpha val="40000"/>
                    </a:schemeClr>
                  </a:outerShdw>
                </a:effectLst>
              </a:rPr>
              <a:t>Big problem</a:t>
            </a:r>
          </a:p>
        </p:txBody>
      </p:sp>
      <p:sp>
        <p:nvSpPr>
          <p:cNvPr id="5" name="Oval 4"/>
          <p:cNvSpPr/>
          <p:nvPr/>
        </p:nvSpPr>
        <p:spPr>
          <a:xfrm>
            <a:off x="7425240" y="3944328"/>
            <a:ext cx="2375742"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Smaller problem</a:t>
            </a:r>
          </a:p>
        </p:txBody>
      </p:sp>
      <p:sp>
        <p:nvSpPr>
          <p:cNvPr id="6" name="Oval 5"/>
          <p:cNvSpPr/>
          <p:nvPr/>
        </p:nvSpPr>
        <p:spPr>
          <a:xfrm>
            <a:off x="2415616" y="3906873"/>
            <a:ext cx="2375742"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Smaller problem</a:t>
            </a:r>
          </a:p>
        </p:txBody>
      </p:sp>
      <p:sp>
        <p:nvSpPr>
          <p:cNvPr id="7" name="Oval 6"/>
          <p:cNvSpPr/>
          <p:nvPr/>
        </p:nvSpPr>
        <p:spPr>
          <a:xfrm>
            <a:off x="1898071" y="5832764"/>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9" name="Oval 8"/>
          <p:cNvSpPr/>
          <p:nvPr/>
        </p:nvSpPr>
        <p:spPr>
          <a:xfrm>
            <a:off x="3796145" y="5832764"/>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10" name="Oval 9"/>
          <p:cNvSpPr/>
          <p:nvPr/>
        </p:nvSpPr>
        <p:spPr>
          <a:xfrm>
            <a:off x="6580909" y="5832764"/>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11" name="Oval 10"/>
          <p:cNvSpPr/>
          <p:nvPr/>
        </p:nvSpPr>
        <p:spPr>
          <a:xfrm>
            <a:off x="8489217" y="5832764"/>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12" name="TextBox 11"/>
          <p:cNvSpPr txBox="1"/>
          <p:nvPr/>
        </p:nvSpPr>
        <p:spPr>
          <a:xfrm>
            <a:off x="5196584" y="5139767"/>
            <a:ext cx="1853328" cy="369332"/>
          </a:xfrm>
          <a:prstGeom prst="rect">
            <a:avLst/>
          </a:prstGeom>
          <a:noFill/>
        </p:spPr>
        <p:txBody>
          <a:bodyPr wrap="none" rtlCol="0">
            <a:spAutoFit/>
          </a:bodyPr>
          <a:lstStyle/>
          <a:p>
            <a:r>
              <a:rPr lang="en-US" dirty="0">
                <a:solidFill>
                  <a:schemeClr val="accent5">
                    <a:lumMod val="75000"/>
                  </a:schemeClr>
                </a:solidFill>
              </a:rPr>
              <a:t>Often recursively!</a:t>
            </a:r>
          </a:p>
        </p:txBody>
      </p:sp>
      <p:cxnSp>
        <p:nvCxnSpPr>
          <p:cNvPr id="14" name="Straight Connector 13"/>
          <p:cNvCxnSpPr/>
          <p:nvPr/>
        </p:nvCxnSpPr>
        <p:spPr>
          <a:xfrm>
            <a:off x="7022662" y="3196747"/>
            <a:ext cx="1168198" cy="7821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4170218" y="3169148"/>
            <a:ext cx="978332" cy="7928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7" idx="0"/>
          </p:cNvCxnSpPr>
          <p:nvPr/>
        </p:nvCxnSpPr>
        <p:spPr>
          <a:xfrm flipH="1">
            <a:off x="2798617" y="4853559"/>
            <a:ext cx="398358" cy="9792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827819" y="4853559"/>
            <a:ext cx="377778" cy="10203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1" idx="0"/>
          </p:cNvCxnSpPr>
          <p:nvPr/>
        </p:nvCxnSpPr>
        <p:spPr>
          <a:xfrm>
            <a:off x="8977745" y="4816103"/>
            <a:ext cx="412018" cy="10166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097522" y="4816103"/>
            <a:ext cx="527583" cy="10166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2787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2256" y="297623"/>
            <a:ext cx="7886700" cy="729383"/>
          </a:xfrm>
        </p:spPr>
        <p:txBody>
          <a:bodyPr>
            <a:normAutofit/>
          </a:bodyPr>
          <a:lstStyle/>
          <a:p>
            <a:r>
              <a:rPr lang="en-US" sz="4000" dirty="0"/>
              <a:t>Divide and conquer for multiplication</a:t>
            </a:r>
          </a:p>
        </p:txBody>
      </p:sp>
      <mc:AlternateContent xmlns:mc="http://schemas.openxmlformats.org/markup-compatibility/2006" xmlns:a14="http://schemas.microsoft.com/office/drawing/2010/main">
        <mc:Choice Requires="a14">
          <p:sp>
            <p:nvSpPr>
              <p:cNvPr id="9" name="TextBox 8"/>
              <p:cNvSpPr txBox="1"/>
              <p:nvPr/>
            </p:nvSpPr>
            <p:spPr>
              <a:xfrm>
                <a:off x="1795303" y="2719628"/>
                <a:ext cx="1875513" cy="430887"/>
              </a:xfrm>
              <a:prstGeom prst="rect">
                <a:avLst/>
              </a:prstGeom>
              <a:noFill/>
            </p:spPr>
            <p:txBody>
              <a:bodyPr wrap="none" lIns="0" tIns="0" rIns="0" bIns="0" rtlCol="0">
                <a:spAutoFit/>
              </a:bodyPr>
              <a:lstStyle/>
              <a:p>
                <a:r>
                  <a:rPr lang="en-US" sz="2800" dirty="0"/>
                  <a:t>1234</a:t>
                </a:r>
                <a14:m>
                  <m:oMath xmlns:m="http://schemas.openxmlformats.org/officeDocument/2006/math">
                    <m:r>
                      <a:rPr lang="en-US" sz="2800" i="1">
                        <a:latin typeface="Cambria Math" charset="0"/>
                      </a:rPr>
                      <m:t> </m:t>
                    </m:r>
                    <m:r>
                      <a:rPr lang="en-US" sz="2800" i="1">
                        <a:latin typeface="Cambria Math" charset="0"/>
                        <a:ea typeface="Cambria Math" charset="0"/>
                        <a:cs typeface="Cambria Math" charset="0"/>
                      </a:rPr>
                      <m:t>× </m:t>
                    </m:r>
                  </m:oMath>
                </a14:m>
                <a:r>
                  <a:rPr lang="en-US" sz="2800" dirty="0"/>
                  <a:t>5678</a:t>
                </a:r>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795303" y="2719628"/>
                <a:ext cx="1875513" cy="430887"/>
              </a:xfrm>
              <a:prstGeom prst="rect">
                <a:avLst/>
              </a:prstGeom>
              <a:blipFill>
                <a:blip r:embed="rId2"/>
                <a:stretch>
                  <a:fillRect l="-11726" t="-23944" r="-8795" b="-50704"/>
                </a:stretch>
              </a:blipFill>
            </p:spPr>
            <p:txBody>
              <a:bodyPr/>
              <a:lstStyle/>
              <a:p>
                <a:r>
                  <a:rPr lang="en-US">
                    <a:noFill/>
                  </a:rPr>
                  <a:t> </a:t>
                </a:r>
              </a:p>
            </p:txBody>
          </p:sp>
        </mc:Fallback>
      </mc:AlternateContent>
      <p:sp>
        <p:nvSpPr>
          <p:cNvPr id="11" name="TextBox 10"/>
          <p:cNvSpPr txBox="1"/>
          <p:nvPr/>
        </p:nvSpPr>
        <p:spPr>
          <a:xfrm>
            <a:off x="1852256" y="1305453"/>
            <a:ext cx="3124638" cy="523220"/>
          </a:xfrm>
          <a:prstGeom prst="rect">
            <a:avLst/>
          </a:prstGeom>
          <a:noFill/>
        </p:spPr>
        <p:txBody>
          <a:bodyPr wrap="none" rtlCol="0">
            <a:spAutoFit/>
          </a:bodyPr>
          <a:lstStyle/>
          <a:p>
            <a:r>
              <a:rPr lang="en-US" sz="2800" dirty="0"/>
              <a:t>Break up an integer:</a:t>
            </a:r>
          </a:p>
        </p:txBody>
      </p:sp>
      <mc:AlternateContent xmlns:mc="http://schemas.openxmlformats.org/markup-compatibility/2006" xmlns:a14="http://schemas.microsoft.com/office/drawing/2010/main">
        <mc:Choice Requires="a14">
          <p:sp>
            <p:nvSpPr>
              <p:cNvPr id="12" name="TextBox 11"/>
              <p:cNvSpPr txBox="1"/>
              <p:nvPr/>
            </p:nvSpPr>
            <p:spPr>
              <a:xfrm>
                <a:off x="2414302" y="2039618"/>
                <a:ext cx="2952731" cy="430887"/>
              </a:xfrm>
              <a:prstGeom prst="rect">
                <a:avLst/>
              </a:prstGeom>
              <a:noFill/>
            </p:spPr>
            <p:txBody>
              <a:bodyPr wrap="none" lIns="0" tIns="0" rIns="0" bIns="0" rtlCol="0">
                <a:spAutoFit/>
              </a:bodyPr>
              <a:lstStyle/>
              <a:p>
                <a:r>
                  <a:rPr lang="en-US" sz="2800" dirty="0"/>
                  <a:t>1234 = 12</a:t>
                </a:r>
                <a14:m>
                  <m:oMath xmlns:m="http://schemas.openxmlformats.org/officeDocument/2006/math">
                    <m:r>
                      <a:rPr lang="en-US" sz="2800" i="1">
                        <a:latin typeface="Cambria Math" charset="0"/>
                        <a:ea typeface="Cambria Math" charset="0"/>
                        <a:cs typeface="Cambria Math" charset="0"/>
                      </a:rPr>
                      <m:t>×</m:t>
                    </m:r>
                  </m:oMath>
                </a14:m>
                <a:r>
                  <a:rPr lang="en-US" sz="2800" dirty="0">
                    <a:solidFill>
                      <a:schemeClr val="accent1"/>
                    </a:solidFill>
                  </a:rPr>
                  <a:t>100</a:t>
                </a:r>
                <a:r>
                  <a:rPr lang="en-US" sz="2800" dirty="0"/>
                  <a:t> + 34</a:t>
                </a:r>
              </a:p>
            </p:txBody>
          </p:sp>
        </mc:Choice>
        <mc:Fallback xmlns="">
          <p:sp>
            <p:nvSpPr>
              <p:cNvPr id="12" name="TextBox 11"/>
              <p:cNvSpPr txBox="1">
                <a:spLocks noRot="1" noChangeAspect="1" noMove="1" noResize="1" noEditPoints="1" noAdjustHandles="1" noChangeArrowheads="1" noChangeShapeType="1" noTextEdit="1"/>
              </p:cNvSpPr>
              <p:nvPr/>
            </p:nvSpPr>
            <p:spPr>
              <a:xfrm>
                <a:off x="2414302" y="2039618"/>
                <a:ext cx="2952731" cy="430887"/>
              </a:xfrm>
              <a:prstGeom prst="rect">
                <a:avLst/>
              </a:prstGeom>
              <a:blipFill>
                <a:blip r:embed="rId3"/>
                <a:stretch>
                  <a:fillRect l="-7231" t="-24286" r="-6405" b="-5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852257" y="3150515"/>
                <a:ext cx="8823249" cy="954107"/>
              </a:xfrm>
              <a:prstGeom prst="rect">
                <a:avLst/>
              </a:prstGeom>
              <a:noFill/>
            </p:spPr>
            <p:txBody>
              <a:bodyPr wrap="none" rtlCol="0">
                <a:spAutoFit/>
              </a:bodyPr>
              <a:lstStyle/>
              <a:p>
                <a:r>
                  <a:rPr lang="en-US" sz="2800" dirty="0"/>
                  <a:t>= ( 12</a:t>
                </a:r>
                <a14:m>
                  <m:oMath xmlns:m="http://schemas.openxmlformats.org/officeDocument/2006/math">
                    <m:r>
                      <a:rPr lang="en-US" sz="2800" i="1">
                        <a:latin typeface="Cambria Math" charset="0"/>
                        <a:ea typeface="Cambria Math" charset="0"/>
                        <a:cs typeface="Cambria Math" charset="0"/>
                      </a:rPr>
                      <m:t>×</m:t>
                    </m:r>
                  </m:oMath>
                </a14:m>
                <a:r>
                  <a:rPr lang="en-US" sz="2800" dirty="0">
                    <a:solidFill>
                      <a:schemeClr val="accent1"/>
                    </a:solidFill>
                  </a:rPr>
                  <a:t>100</a:t>
                </a:r>
                <a:r>
                  <a:rPr lang="en-US" sz="2800" dirty="0"/>
                  <a:t> + 34 ) ( 56</a:t>
                </a:r>
                <a14:m>
                  <m:oMath xmlns:m="http://schemas.openxmlformats.org/officeDocument/2006/math">
                    <m:r>
                      <a:rPr lang="en-US" sz="2800" i="1">
                        <a:latin typeface="Cambria Math" charset="0"/>
                        <a:ea typeface="Cambria Math" charset="0"/>
                        <a:cs typeface="Cambria Math" charset="0"/>
                      </a:rPr>
                      <m:t>×</m:t>
                    </m:r>
                  </m:oMath>
                </a14:m>
                <a:r>
                  <a:rPr lang="en-US" sz="2800" dirty="0">
                    <a:solidFill>
                      <a:schemeClr val="accent1"/>
                    </a:solidFill>
                  </a:rPr>
                  <a:t>100</a:t>
                </a:r>
                <a:r>
                  <a:rPr lang="en-US" sz="2800" dirty="0"/>
                  <a:t> + 78 )</a:t>
                </a:r>
              </a:p>
              <a:p>
                <a:r>
                  <a:rPr lang="en-US" sz="2800" dirty="0"/>
                  <a:t>= ( 12</a:t>
                </a:r>
                <a14:m>
                  <m:oMath xmlns:m="http://schemas.openxmlformats.org/officeDocument/2006/math">
                    <m:r>
                      <a:rPr lang="en-US" sz="2800" i="1">
                        <a:latin typeface="Cambria Math" charset="0"/>
                      </a:rPr>
                      <m:t> </m:t>
                    </m:r>
                    <m:r>
                      <a:rPr lang="en-US" sz="2800" i="1">
                        <a:latin typeface="Cambria Math" charset="0"/>
                        <a:ea typeface="Cambria Math" charset="0"/>
                        <a:cs typeface="Cambria Math" charset="0"/>
                      </a:rPr>
                      <m:t>× </m:t>
                    </m:r>
                  </m:oMath>
                </a14:m>
                <a:r>
                  <a:rPr lang="en-US" sz="2800" dirty="0"/>
                  <a:t>56 )</a:t>
                </a:r>
                <a:r>
                  <a:rPr lang="en-US" sz="2800" dirty="0">
                    <a:solidFill>
                      <a:schemeClr val="accent1"/>
                    </a:solidFill>
                  </a:rPr>
                  <a:t>10000</a:t>
                </a:r>
                <a:r>
                  <a:rPr lang="en-US" sz="2800" dirty="0"/>
                  <a:t> + ( 34</a:t>
                </a:r>
                <a14:m>
                  <m:oMath xmlns:m="http://schemas.openxmlformats.org/officeDocument/2006/math">
                    <m:r>
                      <a:rPr lang="en-US" sz="2800" i="1">
                        <a:latin typeface="Cambria Math" charset="0"/>
                      </a:rPr>
                      <m:t> </m:t>
                    </m:r>
                    <m:r>
                      <a:rPr lang="en-US" sz="2800" i="1">
                        <a:latin typeface="Cambria Math" charset="0"/>
                        <a:ea typeface="Cambria Math" charset="0"/>
                        <a:cs typeface="Cambria Math" charset="0"/>
                      </a:rPr>
                      <m:t>× </m:t>
                    </m:r>
                  </m:oMath>
                </a14:m>
                <a:r>
                  <a:rPr lang="en-US" sz="2800" dirty="0"/>
                  <a:t>56  +  12</a:t>
                </a:r>
                <a14:m>
                  <m:oMath xmlns:m="http://schemas.openxmlformats.org/officeDocument/2006/math">
                    <m:r>
                      <a:rPr lang="en-US" sz="2800" i="1">
                        <a:latin typeface="Cambria Math" charset="0"/>
                      </a:rPr>
                      <m:t> </m:t>
                    </m:r>
                    <m:r>
                      <a:rPr lang="en-US" sz="2800" i="1">
                        <a:latin typeface="Cambria Math" charset="0"/>
                        <a:ea typeface="Cambria Math" charset="0"/>
                        <a:cs typeface="Cambria Math" charset="0"/>
                      </a:rPr>
                      <m:t>× </m:t>
                    </m:r>
                  </m:oMath>
                </a14:m>
                <a:r>
                  <a:rPr lang="en-US" sz="2800" dirty="0"/>
                  <a:t>78 )</a:t>
                </a:r>
                <a:r>
                  <a:rPr lang="en-US" sz="2800" dirty="0">
                    <a:solidFill>
                      <a:schemeClr val="accent1"/>
                    </a:solidFill>
                  </a:rPr>
                  <a:t>100</a:t>
                </a:r>
                <a:r>
                  <a:rPr lang="en-US" sz="2800" dirty="0"/>
                  <a:t> + ( 34</a:t>
                </a:r>
                <a14:m>
                  <m:oMath xmlns:m="http://schemas.openxmlformats.org/officeDocument/2006/math">
                    <m:r>
                      <a:rPr lang="en-US" sz="2800" i="1">
                        <a:latin typeface="Cambria Math" charset="0"/>
                      </a:rPr>
                      <m:t> </m:t>
                    </m:r>
                    <m:r>
                      <a:rPr lang="en-US" sz="2800" i="1">
                        <a:latin typeface="Cambria Math" charset="0"/>
                        <a:ea typeface="Cambria Math" charset="0"/>
                        <a:cs typeface="Cambria Math" charset="0"/>
                      </a:rPr>
                      <m:t>× </m:t>
                    </m:r>
                  </m:oMath>
                </a14:m>
                <a:r>
                  <a:rPr lang="en-US" sz="2800" dirty="0"/>
                  <a:t>78 )</a:t>
                </a:r>
              </a:p>
            </p:txBody>
          </p:sp>
        </mc:Choice>
        <mc:Fallback xmlns="">
          <p:sp>
            <p:nvSpPr>
              <p:cNvPr id="13" name="TextBox 12"/>
              <p:cNvSpPr txBox="1">
                <a:spLocks noRot="1" noChangeAspect="1" noMove="1" noResize="1" noEditPoints="1" noAdjustHandles="1" noChangeArrowheads="1" noChangeShapeType="1" noTextEdit="1"/>
              </p:cNvSpPr>
              <p:nvPr/>
            </p:nvSpPr>
            <p:spPr>
              <a:xfrm>
                <a:off x="1852257" y="3150515"/>
                <a:ext cx="8823249" cy="954107"/>
              </a:xfrm>
              <a:prstGeom prst="rect">
                <a:avLst/>
              </a:prstGeom>
              <a:blipFill>
                <a:blip r:embed="rId4"/>
                <a:stretch>
                  <a:fillRect l="-1451" t="-6410" r="-415" b="-17949"/>
                </a:stretch>
              </a:blipFill>
            </p:spPr>
            <p:txBody>
              <a:bodyPr/>
              <a:lstStyle/>
              <a:p>
                <a:r>
                  <a:rPr lang="en-US">
                    <a:noFill/>
                  </a:rPr>
                  <a:t> </a:t>
                </a:r>
              </a:p>
            </p:txBody>
          </p:sp>
        </mc:Fallback>
      </mc:AlternateContent>
      <p:sp>
        <p:nvSpPr>
          <p:cNvPr id="14" name="Right Brace 13"/>
          <p:cNvSpPr/>
          <p:nvPr/>
        </p:nvSpPr>
        <p:spPr>
          <a:xfrm rot="5400000">
            <a:off x="2773458" y="3522243"/>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p:cNvSpPr/>
          <p:nvPr/>
        </p:nvSpPr>
        <p:spPr>
          <a:xfrm rot="5400000">
            <a:off x="5519901" y="3508388"/>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7289399" y="3508387"/>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p:cNvSpPr/>
          <p:nvPr/>
        </p:nvSpPr>
        <p:spPr>
          <a:xfrm rot="5400000">
            <a:off x="9548331" y="3508387"/>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Oval 18"/>
          <p:cNvSpPr/>
          <p:nvPr/>
        </p:nvSpPr>
        <p:spPr>
          <a:xfrm>
            <a:off x="2564563" y="4496010"/>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1</a:t>
            </a:r>
            <a:endParaRPr lang="en-US" dirty="0">
              <a:solidFill>
                <a:schemeClr val="accent5"/>
              </a:solidFill>
            </a:endParaRPr>
          </a:p>
        </p:txBody>
      </p:sp>
      <p:sp>
        <p:nvSpPr>
          <p:cNvPr id="20" name="Oval 19"/>
          <p:cNvSpPr/>
          <p:nvPr/>
        </p:nvSpPr>
        <p:spPr>
          <a:xfrm>
            <a:off x="5323860" y="4496010"/>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2</a:t>
            </a:r>
            <a:endParaRPr lang="en-US" dirty="0">
              <a:solidFill>
                <a:schemeClr val="accent5"/>
              </a:solidFill>
            </a:endParaRPr>
          </a:p>
        </p:txBody>
      </p:sp>
      <p:sp>
        <p:nvSpPr>
          <p:cNvPr id="21" name="Oval 20"/>
          <p:cNvSpPr/>
          <p:nvPr/>
        </p:nvSpPr>
        <p:spPr>
          <a:xfrm>
            <a:off x="7080504" y="4496010"/>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3</a:t>
            </a:r>
            <a:endParaRPr lang="en-US" dirty="0">
              <a:solidFill>
                <a:schemeClr val="accent5"/>
              </a:solidFill>
            </a:endParaRPr>
          </a:p>
        </p:txBody>
      </p:sp>
      <p:sp>
        <p:nvSpPr>
          <p:cNvPr id="22" name="Oval 21"/>
          <p:cNvSpPr/>
          <p:nvPr/>
        </p:nvSpPr>
        <p:spPr>
          <a:xfrm>
            <a:off x="9339436" y="4482491"/>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4</a:t>
            </a:r>
            <a:endParaRPr lang="en-US" dirty="0">
              <a:solidFill>
                <a:schemeClr val="accent5"/>
              </a:solidFill>
            </a:endParaRPr>
          </a:p>
        </p:txBody>
      </p:sp>
      <p:sp>
        <p:nvSpPr>
          <p:cNvPr id="23" name="TextBox 22"/>
          <p:cNvSpPr txBox="1"/>
          <p:nvPr/>
        </p:nvSpPr>
        <p:spPr>
          <a:xfrm>
            <a:off x="2338559" y="5874442"/>
            <a:ext cx="2664512" cy="461665"/>
          </a:xfrm>
          <a:prstGeom prst="rect">
            <a:avLst/>
          </a:prstGeom>
          <a:noFill/>
        </p:spPr>
        <p:txBody>
          <a:bodyPr wrap="none" rtlCol="0">
            <a:spAutoFit/>
          </a:bodyPr>
          <a:lstStyle/>
          <a:p>
            <a:r>
              <a:rPr lang="en-US" sz="2400" dirty="0"/>
              <a:t>One 4-digit multiply</a:t>
            </a:r>
          </a:p>
        </p:txBody>
      </p:sp>
      <p:sp>
        <p:nvSpPr>
          <p:cNvPr id="24" name="TextBox 23"/>
          <p:cNvSpPr txBox="1"/>
          <p:nvPr/>
        </p:nvSpPr>
        <p:spPr>
          <a:xfrm>
            <a:off x="7192958" y="5846617"/>
            <a:ext cx="2918619" cy="461665"/>
          </a:xfrm>
          <a:prstGeom prst="rect">
            <a:avLst/>
          </a:prstGeom>
          <a:noFill/>
        </p:spPr>
        <p:txBody>
          <a:bodyPr wrap="none" rtlCol="0">
            <a:spAutoFit/>
          </a:bodyPr>
          <a:lstStyle/>
          <a:p>
            <a:r>
              <a:rPr lang="en-US" sz="2400" dirty="0"/>
              <a:t>Four 2-digit multiplies</a:t>
            </a:r>
          </a:p>
        </p:txBody>
      </p:sp>
      <p:sp>
        <p:nvSpPr>
          <p:cNvPr id="25" name="Right Arrow 24"/>
          <p:cNvSpPr/>
          <p:nvPr/>
        </p:nvSpPr>
        <p:spPr>
          <a:xfrm>
            <a:off x="5475207" y="5846616"/>
            <a:ext cx="1241586" cy="517316"/>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par>
                          <p:cTn id="37" fill="hold">
                            <p:stCondLst>
                              <p:cond delay="0"/>
                            </p:stCondLst>
                            <p:childTnLst>
                              <p:par>
                                <p:cTn id="38" presetID="12" presetClass="entr" presetSubtype="8"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100"/>
                                        <p:tgtEl>
                                          <p:spTgt spid="25"/>
                                        </p:tgtEl>
                                        <p:attrNameLst>
                                          <p:attrName>ppt_x</p:attrName>
                                        </p:attrNameLst>
                                      </p:cBhvr>
                                      <p:tavLst>
                                        <p:tav tm="0">
                                          <p:val>
                                            <p:strVal val="#ppt_x-#ppt_w*1.125000"/>
                                          </p:val>
                                        </p:tav>
                                        <p:tav tm="100000">
                                          <p:val>
                                            <p:strVal val="#ppt_x"/>
                                          </p:val>
                                        </p:tav>
                                      </p:tavLst>
                                    </p:anim>
                                    <p:animEffect transition="in" filter="wipe(right)">
                                      <p:cBhvr>
                                        <p:cTn id="41" dur="100"/>
                                        <p:tgtEl>
                                          <p:spTgt spid="25"/>
                                        </p:tgtEl>
                                      </p:cBhvr>
                                    </p:animEffect>
                                  </p:childTnLst>
                                </p:cTn>
                              </p:par>
                            </p:childTnLst>
                          </p:cTn>
                        </p:par>
                        <p:par>
                          <p:cTn id="42" fill="hold">
                            <p:stCondLst>
                              <p:cond delay="100"/>
                            </p:stCondLst>
                            <p:childTnLst>
                              <p:par>
                                <p:cTn id="43" presetID="1" presetClass="entr" presetSubtype="0" fill="hold" grpId="0" nodeType="after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build="p"/>
      <p:bldP spid="14" grpId="0" animBg="1"/>
      <p:bldP spid="15" grpId="0" animBg="1"/>
      <p:bldP spid="16" grpId="0" animBg="1"/>
      <p:bldP spid="17" grpId="0" animBg="1"/>
      <p:bldP spid="19" grpId="0" animBg="1"/>
      <p:bldP spid="20" grpId="0" animBg="1"/>
      <p:bldP spid="21" grpId="0" animBg="1"/>
      <p:bldP spid="22" grpId="0" animBg="1"/>
      <p:bldP spid="23" grpId="0"/>
      <p:bldP spid="24" grpId="0"/>
      <p:bldP spid="2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1731919" y="1177636"/>
            <a:ext cx="8698886" cy="1676400"/>
          </a:xfrm>
          <a:prstGeom prst="roundRect">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89227" y="237719"/>
            <a:ext cx="7886700" cy="886199"/>
          </a:xfrm>
        </p:spPr>
        <p:txBody>
          <a:bodyPr>
            <a:normAutofit/>
          </a:bodyPr>
          <a:lstStyle/>
          <a:p>
            <a:r>
              <a:rPr lang="en-US" sz="4000" dirty="0"/>
              <a:t>More generally</a:t>
            </a:r>
          </a:p>
        </p:txBody>
      </p:sp>
      <p:grpSp>
        <p:nvGrpSpPr>
          <p:cNvPr id="26" name="Group 25"/>
          <p:cNvGrpSpPr/>
          <p:nvPr/>
        </p:nvGrpSpPr>
        <p:grpSpPr>
          <a:xfrm>
            <a:off x="3139414" y="4393105"/>
            <a:ext cx="1137452" cy="971003"/>
            <a:chOff x="706451" y="4065250"/>
            <a:chExt cx="1440364" cy="1229588"/>
          </a:xfrm>
        </p:grpSpPr>
        <p:sp>
          <p:nvSpPr>
            <p:cNvPr id="8" name="Right Brace 7"/>
            <p:cNvSpPr/>
            <p:nvPr/>
          </p:nvSpPr>
          <p:spPr>
            <a:xfrm rot="5400000">
              <a:off x="1249458" y="3522243"/>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Oval 11"/>
            <p:cNvSpPr/>
            <p:nvPr/>
          </p:nvSpPr>
          <p:spPr>
            <a:xfrm>
              <a:off x="1040562" y="4496010"/>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1</a:t>
              </a:r>
              <a:endParaRPr lang="en-US" dirty="0">
                <a:solidFill>
                  <a:schemeClr val="accent5"/>
                </a:solidFill>
              </a:endParaRPr>
            </a:p>
          </p:txBody>
        </p:sp>
      </p:grpSp>
      <p:grpSp>
        <p:nvGrpSpPr>
          <p:cNvPr id="27" name="Group 26"/>
          <p:cNvGrpSpPr/>
          <p:nvPr/>
        </p:nvGrpSpPr>
        <p:grpSpPr>
          <a:xfrm>
            <a:off x="5320289" y="4346850"/>
            <a:ext cx="1175471" cy="972721"/>
            <a:chOff x="3452894" y="4051395"/>
            <a:chExt cx="1440364" cy="1243443"/>
          </a:xfrm>
        </p:grpSpPr>
        <p:sp>
          <p:nvSpPr>
            <p:cNvPr id="9" name="Right Brace 8"/>
            <p:cNvSpPr/>
            <p:nvPr/>
          </p:nvSpPr>
          <p:spPr>
            <a:xfrm rot="5400000">
              <a:off x="3995901" y="3508388"/>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p:cNvSpPr/>
            <p:nvPr/>
          </p:nvSpPr>
          <p:spPr>
            <a:xfrm>
              <a:off x="3799859" y="4496010"/>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2</a:t>
              </a:r>
              <a:endParaRPr lang="en-US" dirty="0">
                <a:solidFill>
                  <a:schemeClr val="accent5"/>
                </a:solidFill>
              </a:endParaRPr>
            </a:p>
          </p:txBody>
        </p:sp>
      </p:grpSp>
      <p:grpSp>
        <p:nvGrpSpPr>
          <p:cNvPr id="28" name="Group 27"/>
          <p:cNvGrpSpPr/>
          <p:nvPr/>
        </p:nvGrpSpPr>
        <p:grpSpPr>
          <a:xfrm>
            <a:off x="6745966" y="4368660"/>
            <a:ext cx="1199388" cy="950910"/>
            <a:chOff x="5222392" y="4051394"/>
            <a:chExt cx="1440364" cy="1243444"/>
          </a:xfrm>
        </p:grpSpPr>
        <p:sp>
          <p:nvSpPr>
            <p:cNvPr id="10" name="Right Brace 9"/>
            <p:cNvSpPr/>
            <p:nvPr/>
          </p:nvSpPr>
          <p:spPr>
            <a:xfrm rot="5400000">
              <a:off x="5765399" y="3508387"/>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p:cNvSpPr/>
            <p:nvPr/>
          </p:nvSpPr>
          <p:spPr>
            <a:xfrm>
              <a:off x="5556503" y="4496010"/>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3</a:t>
              </a:r>
              <a:endParaRPr lang="en-US" dirty="0">
                <a:solidFill>
                  <a:schemeClr val="accent5"/>
                </a:solidFill>
              </a:endParaRPr>
            </a:p>
          </p:txBody>
        </p:sp>
      </p:grpSp>
      <p:grpSp>
        <p:nvGrpSpPr>
          <p:cNvPr id="29" name="Group 28"/>
          <p:cNvGrpSpPr/>
          <p:nvPr/>
        </p:nvGrpSpPr>
        <p:grpSpPr>
          <a:xfrm>
            <a:off x="9286900" y="4413198"/>
            <a:ext cx="1143906" cy="923431"/>
            <a:chOff x="7481324" y="4051394"/>
            <a:chExt cx="1440364" cy="1194383"/>
          </a:xfrm>
        </p:grpSpPr>
        <p:sp>
          <p:nvSpPr>
            <p:cNvPr id="11" name="Right Brace 10"/>
            <p:cNvSpPr/>
            <p:nvPr/>
          </p:nvSpPr>
          <p:spPr>
            <a:xfrm rot="5400000">
              <a:off x="8024331" y="3508387"/>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Oval 14"/>
            <p:cNvSpPr/>
            <p:nvPr/>
          </p:nvSpPr>
          <p:spPr>
            <a:xfrm>
              <a:off x="7815435" y="4446949"/>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4</a:t>
              </a:r>
              <a:endParaRPr lang="en-US" dirty="0">
                <a:solidFill>
                  <a:schemeClr val="accent5"/>
                </a:solidFill>
              </a:endParaRPr>
            </a:p>
          </p:txBody>
        </p:sp>
      </p:grpSp>
      <p:sp>
        <p:nvSpPr>
          <p:cNvPr id="16" name="TextBox 15"/>
          <p:cNvSpPr txBox="1"/>
          <p:nvPr/>
        </p:nvSpPr>
        <p:spPr>
          <a:xfrm>
            <a:off x="2117525" y="5832878"/>
            <a:ext cx="2664512" cy="461665"/>
          </a:xfrm>
          <a:prstGeom prst="rect">
            <a:avLst/>
          </a:prstGeom>
          <a:noFill/>
        </p:spPr>
        <p:txBody>
          <a:bodyPr wrap="none" rtlCol="0">
            <a:spAutoFit/>
          </a:bodyPr>
          <a:lstStyle/>
          <a:p>
            <a:r>
              <a:rPr lang="en-US" sz="2400" dirty="0"/>
              <a:t>One n-digit multiply</a:t>
            </a:r>
          </a:p>
        </p:txBody>
      </p:sp>
      <p:sp>
        <p:nvSpPr>
          <p:cNvPr id="17" name="TextBox 16"/>
          <p:cNvSpPr txBox="1"/>
          <p:nvPr/>
        </p:nvSpPr>
        <p:spPr>
          <a:xfrm>
            <a:off x="6971923" y="5805053"/>
            <a:ext cx="3385094" cy="461665"/>
          </a:xfrm>
          <a:prstGeom prst="rect">
            <a:avLst/>
          </a:prstGeom>
          <a:noFill/>
        </p:spPr>
        <p:txBody>
          <a:bodyPr wrap="none" rtlCol="0">
            <a:spAutoFit/>
          </a:bodyPr>
          <a:lstStyle/>
          <a:p>
            <a:r>
              <a:rPr lang="en-US" sz="2400" dirty="0"/>
              <a:t>Four (n/2)-digit multiplies</a:t>
            </a:r>
          </a:p>
        </p:txBody>
      </p:sp>
      <p:sp>
        <p:nvSpPr>
          <p:cNvPr id="18" name="Right Arrow 17"/>
          <p:cNvSpPr/>
          <p:nvPr/>
        </p:nvSpPr>
        <p:spPr>
          <a:xfrm>
            <a:off x="5254173" y="5805052"/>
            <a:ext cx="1241586" cy="517316"/>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1906142" y="1468026"/>
            <a:ext cx="8259320" cy="964165"/>
            <a:chOff x="328256" y="1080305"/>
            <a:chExt cx="8259320" cy="964165"/>
          </a:xfrm>
        </p:grpSpPr>
        <p:sp>
          <p:nvSpPr>
            <p:cNvPr id="5" name="TextBox 4"/>
            <p:cNvSpPr txBox="1"/>
            <p:nvPr/>
          </p:nvSpPr>
          <p:spPr>
            <a:xfrm>
              <a:off x="328256" y="1080305"/>
              <a:ext cx="4229106" cy="523220"/>
            </a:xfrm>
            <a:prstGeom prst="rect">
              <a:avLst/>
            </a:prstGeom>
            <a:noFill/>
          </p:spPr>
          <p:txBody>
            <a:bodyPr wrap="none" rtlCol="0">
              <a:spAutoFit/>
            </a:bodyPr>
            <a:lstStyle/>
            <a:p>
              <a:r>
                <a:rPr lang="en-US" sz="2800" dirty="0"/>
                <a:t>Break up an n-digit integer:</a:t>
              </a:r>
            </a:p>
          </p:txBody>
        </p:sp>
        <p:pic>
          <p:nvPicPr>
            <p:cNvPr id="23" name="Picture 22"/>
            <p:cNvPicPr>
              <a:picLocks noChangeAspect="1"/>
            </p:cNvPicPr>
            <p:nvPr/>
          </p:nvPicPr>
          <p:blipFill>
            <a:blip r:embed="rId3"/>
            <a:stretch>
              <a:fillRect/>
            </a:stretch>
          </p:blipFill>
          <p:spPr>
            <a:xfrm>
              <a:off x="706451" y="1650414"/>
              <a:ext cx="7881125" cy="394056"/>
            </a:xfrm>
            <a:prstGeom prst="rect">
              <a:avLst/>
            </a:prstGeom>
          </p:spPr>
        </p:pic>
      </p:grpSp>
      <p:pic>
        <p:nvPicPr>
          <p:cNvPr id="25" name="Picture 24"/>
          <p:cNvPicPr>
            <a:picLocks noChangeAspect="1"/>
          </p:cNvPicPr>
          <p:nvPr/>
        </p:nvPicPr>
        <p:blipFill>
          <a:blip r:embed="rId4"/>
          <a:stretch>
            <a:fillRect/>
          </a:stretch>
        </p:blipFill>
        <p:spPr>
          <a:xfrm>
            <a:off x="1731919" y="3210468"/>
            <a:ext cx="8698886" cy="1094200"/>
          </a:xfrm>
          <a:prstGeom prst="rect">
            <a:avLst/>
          </a:prstGeom>
        </p:spPr>
      </p:pic>
    </p:spTree>
    <p:extLst>
      <p:ext uri="{BB962C8B-B14F-4D97-AF65-F5344CB8AC3E}">
        <p14:creationId xmlns:p14="http://schemas.microsoft.com/office/powerpoint/2010/main" val="32050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9356" y="151159"/>
            <a:ext cx="10515600" cy="1325563"/>
          </a:xfrm>
        </p:spPr>
        <p:txBody>
          <a:bodyPr/>
          <a:lstStyle/>
          <a:p>
            <a:r>
              <a:rPr lang="en-US" dirty="0"/>
              <a:t>Divide and conquer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54432" y="2213909"/>
                <a:ext cx="7886700" cy="4351338"/>
              </a:xfrm>
            </p:spPr>
            <p:txBody>
              <a:bodyPr/>
              <a:lstStyle/>
              <a:p>
                <a:r>
                  <a:rPr lang="en-US" dirty="0"/>
                  <a:t>Write </a:t>
                </a:r>
                <a14:m>
                  <m:oMath xmlns:m="http://schemas.openxmlformats.org/officeDocument/2006/math">
                    <m:r>
                      <a:rPr lang="en-US" b="0" i="1" smtClean="0">
                        <a:latin typeface="Cambria Math" charset="0"/>
                      </a:rPr>
                      <m:t>𝑥</m:t>
                    </m:r>
                    <m:r>
                      <a:rPr lang="en-US" b="0" i="1" smtClean="0">
                        <a:latin typeface="Cambria Math" charset="0"/>
                      </a:rPr>
                      <m:t>=</m:t>
                    </m:r>
                    <m:r>
                      <a:rPr lang="en-US" b="0" i="1" smtClean="0">
                        <a:latin typeface="Cambria Math" charset="0"/>
                      </a:rPr>
                      <m:t>𝑎</m:t>
                    </m:r>
                    <m:r>
                      <a:rPr lang="en-US" b="0" i="1" smtClean="0">
                        <a:latin typeface="Cambria Math" charset="0"/>
                      </a:rPr>
                      <m:t> </m:t>
                    </m:r>
                    <m:sSup>
                      <m:sSupPr>
                        <m:ctrlPr>
                          <a:rPr lang="en-US" b="0" i="1" smtClean="0">
                            <a:latin typeface="Cambria Math" panose="02040503050406030204" pitchFamily="18" charset="0"/>
                          </a:rPr>
                        </m:ctrlPr>
                      </m:sSupPr>
                      <m:e>
                        <m:r>
                          <a:rPr lang="en-US" b="0" i="1" smtClean="0">
                            <a:latin typeface="Cambria Math" charset="0"/>
                          </a:rPr>
                          <m:t>10</m:t>
                        </m:r>
                      </m:e>
                      <m:sup>
                        <m:f>
                          <m:fPr>
                            <m:ctrlPr>
                              <a:rPr lang="en-US" b="0" i="1" smtClean="0">
                                <a:latin typeface="Cambria Math" panose="02040503050406030204" pitchFamily="18" charset="0"/>
                              </a:rPr>
                            </m:ctrlPr>
                          </m:fPr>
                          <m:num>
                            <m:r>
                              <a:rPr lang="en-US" b="0" i="1" smtClean="0">
                                <a:latin typeface="Cambria Math" charset="0"/>
                              </a:rPr>
                              <m:t>𝑛</m:t>
                            </m:r>
                          </m:num>
                          <m:den>
                            <m:r>
                              <a:rPr lang="en-US" b="0" i="1" smtClean="0">
                                <a:latin typeface="Cambria Math" charset="0"/>
                              </a:rPr>
                              <m:t>2</m:t>
                            </m:r>
                          </m:den>
                        </m:f>
                      </m:sup>
                    </m:sSup>
                    <m:r>
                      <a:rPr lang="en-US" b="0" i="1" smtClean="0">
                        <a:latin typeface="Cambria Math" charset="0"/>
                      </a:rPr>
                      <m:t>+</m:t>
                    </m:r>
                    <m:r>
                      <a:rPr lang="en-US" b="0" i="1" smtClean="0">
                        <a:latin typeface="Cambria Math" charset="0"/>
                      </a:rPr>
                      <m:t>𝑏</m:t>
                    </m:r>
                  </m:oMath>
                </a14:m>
                <a:endParaRPr lang="en-US" dirty="0"/>
              </a:p>
              <a:p>
                <a:r>
                  <a:rPr lang="en-US" dirty="0"/>
                  <a:t>Write </a:t>
                </a:r>
                <a14:m>
                  <m:oMath xmlns:m="http://schemas.openxmlformats.org/officeDocument/2006/math">
                    <m:r>
                      <a:rPr lang="en-US" b="0" i="1" smtClean="0">
                        <a:latin typeface="Cambria Math" charset="0"/>
                      </a:rPr>
                      <m:t>𝑦</m:t>
                    </m:r>
                    <m:r>
                      <a:rPr lang="en-US" i="1">
                        <a:latin typeface="Cambria Math" charset="0"/>
                      </a:rPr>
                      <m:t>=</m:t>
                    </m:r>
                    <m:r>
                      <a:rPr lang="en-US" b="0" i="1" smtClean="0">
                        <a:latin typeface="Cambria Math" charset="0"/>
                      </a:rPr>
                      <m:t>𝑐</m:t>
                    </m:r>
                    <m:r>
                      <a:rPr lang="en-US" i="1">
                        <a:latin typeface="Cambria Math" charset="0"/>
                      </a:rPr>
                      <m:t> </m:t>
                    </m:r>
                    <m:sSup>
                      <m:sSupPr>
                        <m:ctrlPr>
                          <a:rPr lang="en-US" i="1">
                            <a:latin typeface="Cambria Math" panose="02040503050406030204" pitchFamily="18" charset="0"/>
                          </a:rPr>
                        </m:ctrlPr>
                      </m:sSupPr>
                      <m:e>
                        <m:r>
                          <a:rPr lang="en-US" i="1">
                            <a:latin typeface="Cambria Math" charset="0"/>
                          </a:rPr>
                          <m:t>10</m:t>
                        </m:r>
                      </m:e>
                      <m:sup>
                        <m:f>
                          <m:fPr>
                            <m:ctrlPr>
                              <a:rPr lang="en-US" i="1">
                                <a:latin typeface="Cambria Math" panose="02040503050406030204" pitchFamily="18" charset="0"/>
                              </a:rPr>
                            </m:ctrlPr>
                          </m:fPr>
                          <m:num>
                            <m:r>
                              <a:rPr lang="en-US" i="1">
                                <a:latin typeface="Cambria Math" charset="0"/>
                              </a:rPr>
                              <m:t>𝑛</m:t>
                            </m:r>
                          </m:num>
                          <m:den>
                            <m:r>
                              <a:rPr lang="en-US" i="1">
                                <a:latin typeface="Cambria Math" charset="0"/>
                              </a:rPr>
                              <m:t>2</m:t>
                            </m:r>
                          </m:den>
                        </m:f>
                      </m:sup>
                    </m:sSup>
                    <m:r>
                      <a:rPr lang="en-US" i="1">
                        <a:latin typeface="Cambria Math" charset="0"/>
                      </a:rPr>
                      <m:t>+</m:t>
                    </m:r>
                    <m:r>
                      <a:rPr lang="en-US" b="0" i="1" smtClean="0">
                        <a:latin typeface="Cambria Math" charset="0"/>
                      </a:rPr>
                      <m:t>𝑑</m:t>
                    </m:r>
                  </m:oMath>
                </a14:m>
                <a:endParaRPr lang="en-US" dirty="0"/>
              </a:p>
              <a:p>
                <a:r>
                  <a:rPr lang="en-US" dirty="0"/>
                  <a:t>Recursively compute </a:t>
                </a:r>
                <a14:m>
                  <m:oMath xmlns:m="http://schemas.openxmlformats.org/officeDocument/2006/math">
                    <m:r>
                      <a:rPr lang="en-US" b="0" i="1" smtClean="0">
                        <a:latin typeface="Cambria Math" charset="0"/>
                      </a:rPr>
                      <m:t>𝑎𝑐</m:t>
                    </m:r>
                    <m:r>
                      <a:rPr lang="en-US" b="0" i="1" smtClean="0">
                        <a:latin typeface="Cambria Math" charset="0"/>
                      </a:rPr>
                      <m:t>, </m:t>
                    </m:r>
                    <m:r>
                      <a:rPr lang="en-US" b="0" i="1" smtClean="0">
                        <a:latin typeface="Cambria Math" charset="0"/>
                      </a:rPr>
                      <m:t>𝑎𝑑</m:t>
                    </m:r>
                    <m:r>
                      <a:rPr lang="en-US" b="0" i="1" smtClean="0">
                        <a:latin typeface="Cambria Math" charset="0"/>
                      </a:rPr>
                      <m:t>,</m:t>
                    </m:r>
                    <m:r>
                      <a:rPr lang="en-US" b="0" i="1" smtClean="0">
                        <a:latin typeface="Cambria Math" charset="0"/>
                      </a:rPr>
                      <m:t>𝑏𝑐</m:t>
                    </m:r>
                    <m:r>
                      <a:rPr lang="en-US" b="0" i="1" smtClean="0">
                        <a:latin typeface="Cambria Math" charset="0"/>
                      </a:rPr>
                      <m:t>,</m:t>
                    </m:r>
                    <m:r>
                      <a:rPr lang="en-US" b="0" i="1" smtClean="0">
                        <a:latin typeface="Cambria Math" charset="0"/>
                      </a:rPr>
                      <m:t>𝑏𝑑</m:t>
                    </m:r>
                  </m:oMath>
                </a14:m>
                <a:r>
                  <a:rPr lang="en-US" dirty="0"/>
                  <a:t>:</a:t>
                </a:r>
              </a:p>
              <a:p>
                <a:pPr lvl="1"/>
                <a:r>
                  <a:rPr lang="en-US" dirty="0"/>
                  <a:t>ac = </a:t>
                </a:r>
                <a:r>
                  <a:rPr lang="en-US" b="1" dirty="0"/>
                  <a:t>Multiply</a:t>
                </a:r>
                <a:r>
                  <a:rPr lang="en-US" dirty="0"/>
                  <a:t>(a, c), </a:t>
                </a:r>
                <a:r>
                  <a:rPr lang="en-US" dirty="0" err="1"/>
                  <a:t>etc</a:t>
                </a:r>
                <a:r>
                  <a:rPr lang="mr-IN" dirty="0"/>
                  <a:t>…</a:t>
                </a:r>
                <a:endParaRPr lang="en-US" dirty="0"/>
              </a:p>
              <a:p>
                <a:r>
                  <a:rPr lang="en-US" dirty="0"/>
                  <a:t>Add them up (with shifts) to get </a:t>
                </a:r>
                <a14:m>
                  <m:oMath xmlns:m="http://schemas.openxmlformats.org/officeDocument/2006/math">
                    <m:r>
                      <a:rPr lang="en-US" b="0" i="1" smtClean="0">
                        <a:latin typeface="Cambria Math" charset="0"/>
                      </a:rPr>
                      <m:t>𝑥𝑦</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54432" y="2213909"/>
                <a:ext cx="7886700" cy="4351338"/>
              </a:xfrm>
              <a:blipFill>
                <a:blip r:embed="rId3"/>
                <a:stretch>
                  <a:fillRect l="-1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152651" y="1690689"/>
                <a:ext cx="2389821" cy="523220"/>
              </a:xfrm>
              <a:prstGeom prst="rect">
                <a:avLst/>
              </a:prstGeom>
              <a:noFill/>
            </p:spPr>
            <p:txBody>
              <a:bodyPr wrap="none" rtlCol="0">
                <a:spAutoFit/>
              </a:bodyPr>
              <a:lstStyle/>
              <a:p>
                <a:r>
                  <a:rPr lang="en-US" sz="2800" b="1" dirty="0"/>
                  <a:t>Multiply</a:t>
                </a:r>
                <a:r>
                  <a:rPr lang="en-US" sz="2800" dirty="0"/>
                  <a:t>(</a:t>
                </a:r>
                <a14:m>
                  <m:oMath xmlns:m="http://schemas.openxmlformats.org/officeDocument/2006/math">
                    <m:r>
                      <a:rPr lang="en-US" sz="2800" i="1">
                        <a:latin typeface="Cambria Math" charset="0"/>
                      </a:rPr>
                      <m:t>𝑥</m:t>
                    </m:r>
                  </m:oMath>
                </a14:m>
                <a:r>
                  <a:rPr lang="en-US" sz="2800" dirty="0"/>
                  <a:t>, </a:t>
                </a:r>
                <a14:m>
                  <m:oMath xmlns:m="http://schemas.openxmlformats.org/officeDocument/2006/math">
                    <m:r>
                      <a:rPr lang="en-US" sz="2800" i="1">
                        <a:latin typeface="Cambria Math" charset="0"/>
                      </a:rPr>
                      <m:t>𝑦</m:t>
                    </m:r>
                  </m:oMath>
                </a14:m>
                <a:r>
                  <a:rPr lang="en-US" sz="2800" dirty="0"/>
                  <a:t>):</a:t>
                </a:r>
                <a:r>
                  <a:rPr lang="en-US" dirty="0"/>
                  <a:t> </a:t>
                </a:r>
              </a:p>
            </p:txBody>
          </p:sp>
        </mc:Choice>
        <mc:Fallback xmlns="">
          <p:sp>
            <p:nvSpPr>
              <p:cNvPr id="4" name="TextBox 3"/>
              <p:cNvSpPr txBox="1">
                <a:spLocks noRot="1" noChangeAspect="1" noMove="1" noResize="1" noEditPoints="1" noAdjustHandles="1" noChangeArrowheads="1" noChangeShapeType="1" noTextEdit="1"/>
              </p:cNvSpPr>
              <p:nvPr/>
            </p:nvSpPr>
            <p:spPr>
              <a:xfrm>
                <a:off x="2152651" y="1690689"/>
                <a:ext cx="2389821" cy="523220"/>
              </a:xfrm>
              <a:prstGeom prst="rect">
                <a:avLst/>
              </a:prstGeom>
              <a:blipFill>
                <a:blip r:embed="rId4"/>
                <a:stretch>
                  <a:fillRect l="-5102" t="-10465" r="-2551" b="-32558"/>
                </a:stretch>
              </a:blipFill>
            </p:spPr>
            <p:txBody>
              <a:bodyPr/>
              <a:lstStyle/>
              <a:p>
                <a:r>
                  <a:rPr lang="en-US">
                    <a:noFill/>
                  </a:rPr>
                  <a:t> </a:t>
                </a:r>
              </a:p>
            </p:txBody>
          </p:sp>
        </mc:Fallback>
      </mc:AlternateContent>
      <p:sp>
        <p:nvSpPr>
          <p:cNvPr id="5" name="TextBox 4"/>
          <p:cNvSpPr txBox="1"/>
          <p:nvPr/>
        </p:nvSpPr>
        <p:spPr>
          <a:xfrm>
            <a:off x="6207156" y="2501923"/>
            <a:ext cx="1881541" cy="646331"/>
          </a:xfrm>
          <a:prstGeom prst="rect">
            <a:avLst/>
          </a:prstGeom>
          <a:noFill/>
        </p:spPr>
        <p:txBody>
          <a:bodyPr wrap="none" rtlCol="0">
            <a:spAutoFit/>
          </a:bodyPr>
          <a:lstStyle/>
          <a:p>
            <a:r>
              <a:rPr lang="en-US" dirty="0">
                <a:solidFill>
                  <a:schemeClr val="accent1"/>
                </a:solidFill>
              </a:rPr>
              <a:t>a, b, c, d are </a:t>
            </a:r>
          </a:p>
          <a:p>
            <a:r>
              <a:rPr lang="en-US" dirty="0">
                <a:solidFill>
                  <a:schemeClr val="accent1"/>
                </a:solidFill>
              </a:rPr>
              <a:t>n/2-digit numbers</a:t>
            </a:r>
          </a:p>
        </p:txBody>
      </p:sp>
      <p:pic>
        <p:nvPicPr>
          <p:cNvPr id="6" name="Picture 5"/>
          <p:cNvPicPr>
            <a:picLocks noChangeAspect="1"/>
          </p:cNvPicPr>
          <p:nvPr/>
        </p:nvPicPr>
        <p:blipFill>
          <a:blip r:embed="rId5"/>
          <a:stretch>
            <a:fillRect/>
          </a:stretch>
        </p:blipFill>
        <p:spPr>
          <a:xfrm>
            <a:off x="8289588" y="2076991"/>
            <a:ext cx="2151545" cy="2213909"/>
          </a:xfrm>
          <a:prstGeom prst="rect">
            <a:avLst/>
          </a:prstGeom>
        </p:spPr>
      </p:pic>
      <p:sp>
        <p:nvSpPr>
          <p:cNvPr id="7" name="TextBox 6"/>
          <p:cNvSpPr txBox="1"/>
          <p:nvPr/>
        </p:nvSpPr>
        <p:spPr>
          <a:xfrm>
            <a:off x="3338946" y="5405562"/>
            <a:ext cx="5514109" cy="646331"/>
          </a:xfrm>
          <a:prstGeom prst="rect">
            <a:avLst/>
          </a:prstGeom>
          <a:noFill/>
        </p:spPr>
        <p:txBody>
          <a:bodyPr wrap="square" rtlCol="0">
            <a:spAutoFit/>
          </a:bodyPr>
          <a:lstStyle/>
          <a:p>
            <a:pPr algn="ctr"/>
            <a:r>
              <a:rPr lang="en-US" sz="3600" dirty="0">
                <a:solidFill>
                  <a:schemeClr val="accent1"/>
                </a:solidFill>
              </a:rPr>
              <a:t>How long does this take?</a:t>
            </a:r>
          </a:p>
        </p:txBody>
      </p:sp>
      <p:sp>
        <p:nvSpPr>
          <p:cNvPr id="8" name="TextBox 7"/>
          <p:cNvSpPr txBox="1"/>
          <p:nvPr/>
        </p:nvSpPr>
        <p:spPr>
          <a:xfrm>
            <a:off x="8625365" y="4367606"/>
            <a:ext cx="1704110" cy="646331"/>
          </a:xfrm>
          <a:prstGeom prst="rect">
            <a:avLst/>
          </a:prstGeom>
          <a:noFill/>
        </p:spPr>
        <p:txBody>
          <a:bodyPr wrap="square" rtlCol="0">
            <a:spAutoFit/>
          </a:bodyPr>
          <a:lstStyle/>
          <a:p>
            <a:r>
              <a:rPr lang="en-US" dirty="0">
                <a:solidFill>
                  <a:srgbClr val="555B9A"/>
                </a:solidFill>
              </a:rPr>
              <a:t>Not very precise pseudocode</a:t>
            </a:r>
            <a:r>
              <a:rPr lang="mr-IN" dirty="0">
                <a:solidFill>
                  <a:srgbClr val="555B9A"/>
                </a:solidFill>
              </a:rPr>
              <a:t>…</a:t>
            </a:r>
            <a:endParaRPr lang="en-US" dirty="0">
              <a:solidFill>
                <a:srgbClr val="555B9A"/>
              </a:solidFill>
            </a:endParaRPr>
          </a:p>
        </p:txBody>
      </p:sp>
      <p:sp>
        <p:nvSpPr>
          <p:cNvPr id="9" name="TextBox 8"/>
          <p:cNvSpPr txBox="1"/>
          <p:nvPr/>
        </p:nvSpPr>
        <p:spPr>
          <a:xfrm>
            <a:off x="2918334" y="6051893"/>
            <a:ext cx="6355330" cy="461665"/>
          </a:xfrm>
          <a:prstGeom prst="rect">
            <a:avLst/>
          </a:prstGeom>
          <a:noFill/>
        </p:spPr>
        <p:txBody>
          <a:bodyPr wrap="none" rtlCol="0">
            <a:spAutoFit/>
          </a:bodyPr>
          <a:lstStyle/>
          <a:p>
            <a:r>
              <a:rPr lang="en-US" sz="2400" dirty="0"/>
              <a:t>Better or worse than the grade-school algorithm?</a:t>
            </a:r>
          </a:p>
        </p:txBody>
      </p:sp>
      <p:sp>
        <p:nvSpPr>
          <p:cNvPr id="10" name="TextBox 9"/>
          <p:cNvSpPr txBox="1"/>
          <p:nvPr/>
        </p:nvSpPr>
        <p:spPr>
          <a:xfrm>
            <a:off x="1750868" y="4943897"/>
            <a:ext cx="4363075" cy="461665"/>
          </a:xfrm>
          <a:prstGeom prst="rect">
            <a:avLst/>
          </a:prstGeom>
          <a:noFill/>
        </p:spPr>
        <p:txBody>
          <a:bodyPr wrap="square" rtlCol="0">
            <a:spAutoFit/>
          </a:bodyPr>
          <a:lstStyle/>
          <a:p>
            <a:r>
              <a:rPr lang="en-US" sz="2400" dirty="0">
                <a:solidFill>
                  <a:schemeClr val="accent4"/>
                </a:solidFill>
              </a:rPr>
              <a:t>Questions about the algorithm?</a:t>
            </a:r>
          </a:p>
        </p:txBody>
      </p:sp>
      <p:sp>
        <p:nvSpPr>
          <p:cNvPr id="11" name="TextBox 10"/>
          <p:cNvSpPr txBox="1"/>
          <p:nvPr/>
        </p:nvSpPr>
        <p:spPr>
          <a:xfrm>
            <a:off x="6885059" y="1444230"/>
            <a:ext cx="3147934" cy="646331"/>
          </a:xfrm>
          <a:prstGeom prst="rect">
            <a:avLst/>
          </a:prstGeom>
          <a:noFill/>
        </p:spPr>
        <p:txBody>
          <a:bodyPr wrap="square" rtlCol="0">
            <a:spAutoFit/>
          </a:bodyPr>
          <a:lstStyle/>
          <a:p>
            <a:r>
              <a:rPr lang="en-US" dirty="0">
                <a:solidFill>
                  <a:schemeClr val="accent5"/>
                </a:solidFill>
              </a:rPr>
              <a:t>Base case: I’ve memorized my 1-digit multiplication tables</a:t>
            </a:r>
            <a:r>
              <a:rPr lang="mr-IN" dirty="0">
                <a:solidFill>
                  <a:schemeClr val="accent5"/>
                </a:solidFill>
              </a:rPr>
              <a:t>…</a:t>
            </a:r>
            <a:endParaRPr lang="en-US" dirty="0">
              <a:solidFill>
                <a:schemeClr val="accent5"/>
              </a:solidFill>
            </a:endParaRPr>
          </a:p>
        </p:txBody>
      </p:sp>
      <p:cxnSp>
        <p:nvCxnSpPr>
          <p:cNvPr id="13" name="Straight Arrow Connector 12"/>
          <p:cNvCxnSpPr>
            <a:stCxn id="11" idx="1"/>
          </p:cNvCxnSpPr>
          <p:nvPr/>
        </p:nvCxnSpPr>
        <p:spPr>
          <a:xfrm flipH="1">
            <a:off x="4542471" y="1767396"/>
            <a:ext cx="2342588" cy="57107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347561" y="1336626"/>
            <a:ext cx="2433647" cy="369332"/>
          </a:xfrm>
          <a:prstGeom prst="rect">
            <a:avLst/>
          </a:prstGeom>
          <a:noFill/>
        </p:spPr>
        <p:txBody>
          <a:bodyPr wrap="square" rtlCol="0">
            <a:spAutoFit/>
          </a:bodyPr>
          <a:lstStyle/>
          <a:p>
            <a:r>
              <a:rPr lang="en-US" dirty="0" err="1">
                <a:solidFill>
                  <a:srgbClr val="7030A0"/>
                </a:solidFill>
              </a:rPr>
              <a:t>x,y</a:t>
            </a:r>
            <a:r>
              <a:rPr lang="en-US" dirty="0">
                <a:solidFill>
                  <a:srgbClr val="7030A0"/>
                </a:solidFill>
              </a:rPr>
              <a:t> are n-digit numbers</a:t>
            </a:r>
          </a:p>
        </p:txBody>
      </p:sp>
    </p:spTree>
    <p:extLst>
      <p:ext uri="{BB962C8B-B14F-4D97-AF65-F5344CB8AC3E}">
        <p14:creationId xmlns:p14="http://schemas.microsoft.com/office/powerpoint/2010/main" val="69288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914" y="345438"/>
            <a:ext cx="7345509" cy="579669"/>
          </a:xfrm>
        </p:spPr>
        <p:txBody>
          <a:bodyPr>
            <a:normAutofit fontScale="90000"/>
          </a:bodyPr>
          <a:lstStyle/>
          <a:p>
            <a:r>
              <a:rPr lang="en-US" dirty="0"/>
              <a:t>Let’s do an example</a:t>
            </a:r>
          </a:p>
        </p:txBody>
      </p:sp>
      <mc:AlternateContent xmlns:mc="http://schemas.openxmlformats.org/markup-compatibility/2006" xmlns:a14="http://schemas.microsoft.com/office/drawing/2010/main">
        <mc:Choice Requires="a14">
          <p:sp>
            <p:nvSpPr>
              <p:cNvPr id="6" name="Oval 5"/>
              <p:cNvSpPr/>
              <p:nvPr/>
            </p:nvSpPr>
            <p:spPr>
              <a:xfrm>
                <a:off x="4265904" y="881786"/>
                <a:ext cx="3283527" cy="8589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12345678 </a:t>
                </a:r>
                <a14:m>
                  <m:oMath xmlns:m="http://schemas.openxmlformats.org/officeDocument/2006/math">
                    <m:r>
                      <a:rPr lang="en-US" i="1">
                        <a:latin typeface="Cambria Math" charset="0"/>
                        <a:ea typeface="Cambria Math" charset="0"/>
                        <a:cs typeface="Cambria Math" charset="0"/>
                      </a:rPr>
                      <m:t>×</m:t>
                    </m:r>
                  </m:oMath>
                </a14:m>
                <a:r>
                  <a:rPr lang="en-US" dirty="0"/>
                  <a:t> 87654321</a:t>
                </a:r>
              </a:p>
            </p:txBody>
          </p:sp>
        </mc:Choice>
        <mc:Fallback xmlns="">
          <p:sp>
            <p:nvSpPr>
              <p:cNvPr id="6" name="Oval 5"/>
              <p:cNvSpPr>
                <a:spLocks noRot="1" noChangeAspect="1" noMove="1" noResize="1" noEditPoints="1" noAdjustHandles="1" noChangeArrowheads="1" noChangeShapeType="1" noTextEdit="1"/>
              </p:cNvSpPr>
              <p:nvPr/>
            </p:nvSpPr>
            <p:spPr>
              <a:xfrm>
                <a:off x="4265904" y="881786"/>
                <a:ext cx="3283527" cy="858981"/>
              </a:xfrm>
              <a:prstGeom prst="ellipse">
                <a:avLst/>
              </a:prstGeom>
              <a:blipFill>
                <a:blip r:embed="rId2"/>
                <a:stretch>
                  <a:fillRect/>
                </a:stretch>
              </a:blipFill>
            </p:spPr>
            <p:txBody>
              <a:bodyPr/>
              <a:lstStyle/>
              <a:p>
                <a:r>
                  <a:rPr lang="en-US">
                    <a:noFill/>
                  </a:rPr>
                  <a:t> </a:t>
                </a:r>
              </a:p>
            </p:txBody>
          </p:sp>
        </mc:Fallback>
      </mc:AlternateContent>
      <p:grpSp>
        <p:nvGrpSpPr>
          <p:cNvPr id="65" name="Group 64"/>
          <p:cNvGrpSpPr/>
          <p:nvPr/>
        </p:nvGrpSpPr>
        <p:grpSpPr>
          <a:xfrm>
            <a:off x="1908897" y="1934728"/>
            <a:ext cx="8432224" cy="531380"/>
            <a:chOff x="384897" y="1934728"/>
            <a:chExt cx="8432224" cy="531380"/>
          </a:xfrm>
        </p:grpSpPr>
        <mc:AlternateContent xmlns:mc="http://schemas.openxmlformats.org/markup-compatibility/2006" xmlns:a14="http://schemas.microsoft.com/office/drawing/2010/main">
          <mc:Choice Requires="a14">
            <p:sp>
              <p:nvSpPr>
                <p:cNvPr id="7" name="Oval 6"/>
                <p:cNvSpPr/>
                <p:nvPr/>
              </p:nvSpPr>
              <p:spPr>
                <a:xfrm>
                  <a:off x="384897" y="1934729"/>
                  <a:ext cx="1892878" cy="531379"/>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a:latin typeface="Cambria Math" charset="0"/>
                          <a:ea typeface="Cambria Math" charset="0"/>
                          <a:cs typeface="Cambria Math" charset="0"/>
                        </a:rPr>
                        <m:t>234 </m:t>
                      </m:r>
                      <m:r>
                        <a:rPr lang="en-US" sz="1600" i="1">
                          <a:latin typeface="Cambria Math" charset="0"/>
                          <a:ea typeface="Cambria Math" charset="0"/>
                          <a:cs typeface="Cambria Math" charset="0"/>
                        </a:rPr>
                        <m:t>×</m:t>
                      </m:r>
                    </m:oMath>
                  </a14:m>
                  <a:r>
                    <a:rPr lang="en-US" sz="1600" dirty="0"/>
                    <a:t> 8765</a:t>
                  </a:r>
                </a:p>
              </p:txBody>
            </p:sp>
          </mc:Choice>
          <mc:Fallback xmlns="">
            <p:sp>
              <p:nvSpPr>
                <p:cNvPr id="7" name="Oval 6"/>
                <p:cNvSpPr>
                  <a:spLocks noRot="1" noChangeAspect="1" noMove="1" noResize="1" noEditPoints="1" noAdjustHandles="1" noChangeArrowheads="1" noChangeShapeType="1" noTextEdit="1"/>
                </p:cNvSpPr>
                <p:nvPr/>
              </p:nvSpPr>
              <p:spPr>
                <a:xfrm>
                  <a:off x="384897" y="1934729"/>
                  <a:ext cx="1892878" cy="531379"/>
                </a:xfrm>
                <a:prstGeom prst="ellipse">
                  <a:avLst/>
                </a:prstGeom>
                <a:blipFill rotWithShape="0">
                  <a:blip r:embed="rId3"/>
                  <a:stretch>
                    <a:fillRect t="-35556" b="-51111"/>
                  </a:stretch>
                </a:blipFill>
                <a:ln>
                  <a:solidFill>
                    <a:schemeClr val="accent4">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p:cNvSpPr/>
                <p:nvPr/>
              </p:nvSpPr>
              <p:spPr>
                <a:xfrm>
                  <a:off x="2601625" y="1934728"/>
                  <a:ext cx="1892878" cy="531379"/>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5</a:t>
                  </a:r>
                  <a14:m>
                    <m:oMath xmlns:m="http://schemas.openxmlformats.org/officeDocument/2006/math">
                      <m:r>
                        <a:rPr lang="en-US" sz="1600">
                          <a:latin typeface="Cambria Math" charset="0"/>
                          <a:ea typeface="Cambria Math" charset="0"/>
                          <a:cs typeface="Cambria Math" charset="0"/>
                        </a:rPr>
                        <m:t>678 </m:t>
                      </m:r>
                      <m:r>
                        <a:rPr lang="en-US" sz="1600" i="1">
                          <a:latin typeface="Cambria Math" charset="0"/>
                          <a:ea typeface="Cambria Math" charset="0"/>
                          <a:cs typeface="Cambria Math" charset="0"/>
                        </a:rPr>
                        <m:t>×</m:t>
                      </m:r>
                    </m:oMath>
                  </a14:m>
                  <a:r>
                    <a:rPr lang="en-US" sz="1600" dirty="0"/>
                    <a:t> 8765</a:t>
                  </a:r>
                </a:p>
              </p:txBody>
            </p:sp>
          </mc:Choice>
          <mc:Fallback xmlns="">
            <p:sp>
              <p:nvSpPr>
                <p:cNvPr id="12" name="Oval 11"/>
                <p:cNvSpPr>
                  <a:spLocks noRot="1" noChangeAspect="1" noMove="1" noResize="1" noEditPoints="1" noAdjustHandles="1" noChangeArrowheads="1" noChangeShapeType="1" noTextEdit="1"/>
                </p:cNvSpPr>
                <p:nvPr/>
              </p:nvSpPr>
              <p:spPr>
                <a:xfrm>
                  <a:off x="2601625" y="1934728"/>
                  <a:ext cx="1892878" cy="531379"/>
                </a:xfrm>
                <a:prstGeom prst="ellipse">
                  <a:avLst/>
                </a:prstGeom>
                <a:blipFill rotWithShape="0">
                  <a:blip r:embed="rId4"/>
                  <a:stretch>
                    <a:fillRect t="-35556" b="-51111"/>
                  </a:stretch>
                </a:blipFill>
                <a:ln>
                  <a:solidFill>
                    <a:schemeClr val="accent4">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p:cNvSpPr/>
                <p:nvPr/>
              </p:nvSpPr>
              <p:spPr>
                <a:xfrm>
                  <a:off x="4707515" y="1934728"/>
                  <a:ext cx="1892878" cy="531379"/>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a:latin typeface="Cambria Math" charset="0"/>
                          <a:ea typeface="Cambria Math" charset="0"/>
                          <a:cs typeface="Cambria Math" charset="0"/>
                        </a:rPr>
                        <m:t>234 </m:t>
                      </m:r>
                      <m:r>
                        <a:rPr lang="en-US" sz="1600" i="1">
                          <a:latin typeface="Cambria Math" charset="0"/>
                          <a:ea typeface="Cambria Math" charset="0"/>
                          <a:cs typeface="Cambria Math" charset="0"/>
                        </a:rPr>
                        <m:t>×</m:t>
                      </m:r>
                    </m:oMath>
                  </a14:m>
                  <a:r>
                    <a:rPr lang="en-US" sz="1600" dirty="0"/>
                    <a:t> 4321</a:t>
                  </a:r>
                </a:p>
              </p:txBody>
            </p:sp>
          </mc:Choice>
          <mc:Fallback xmlns="">
            <p:sp>
              <p:nvSpPr>
                <p:cNvPr id="13" name="Oval 12"/>
                <p:cNvSpPr>
                  <a:spLocks noRot="1" noChangeAspect="1" noMove="1" noResize="1" noEditPoints="1" noAdjustHandles="1" noChangeArrowheads="1" noChangeShapeType="1" noTextEdit="1"/>
                </p:cNvSpPr>
                <p:nvPr/>
              </p:nvSpPr>
              <p:spPr>
                <a:xfrm>
                  <a:off x="4707515" y="1934728"/>
                  <a:ext cx="1892878" cy="531379"/>
                </a:xfrm>
                <a:prstGeom prst="ellipse">
                  <a:avLst/>
                </a:prstGeom>
                <a:blipFill rotWithShape="0">
                  <a:blip r:embed="rId5"/>
                  <a:stretch>
                    <a:fillRect t="-35556" b="-51111"/>
                  </a:stretch>
                </a:blipFill>
                <a:ln>
                  <a:solidFill>
                    <a:schemeClr val="accent4">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val 13"/>
                <p:cNvSpPr/>
                <p:nvPr/>
              </p:nvSpPr>
              <p:spPr>
                <a:xfrm>
                  <a:off x="6924243" y="1934728"/>
                  <a:ext cx="1892878" cy="531379"/>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5</a:t>
                  </a:r>
                  <a14:m>
                    <m:oMath xmlns:m="http://schemas.openxmlformats.org/officeDocument/2006/math">
                      <m:r>
                        <a:rPr lang="en-US" sz="1600">
                          <a:latin typeface="Cambria Math" charset="0"/>
                          <a:ea typeface="Cambria Math" charset="0"/>
                          <a:cs typeface="Cambria Math" charset="0"/>
                        </a:rPr>
                        <m:t>678 </m:t>
                      </m:r>
                      <m:r>
                        <a:rPr lang="en-US" sz="1600" i="1">
                          <a:latin typeface="Cambria Math" charset="0"/>
                          <a:ea typeface="Cambria Math" charset="0"/>
                          <a:cs typeface="Cambria Math" charset="0"/>
                        </a:rPr>
                        <m:t>×</m:t>
                      </m:r>
                    </m:oMath>
                  </a14:m>
                  <a:r>
                    <a:rPr lang="en-US" sz="1600" dirty="0"/>
                    <a:t> 4321</a:t>
                  </a:r>
                </a:p>
              </p:txBody>
            </p:sp>
          </mc:Choice>
          <mc:Fallback xmlns="">
            <p:sp>
              <p:nvSpPr>
                <p:cNvPr id="14" name="Oval 13"/>
                <p:cNvSpPr>
                  <a:spLocks noRot="1" noChangeAspect="1" noMove="1" noResize="1" noEditPoints="1" noAdjustHandles="1" noChangeArrowheads="1" noChangeShapeType="1" noTextEdit="1"/>
                </p:cNvSpPr>
                <p:nvPr/>
              </p:nvSpPr>
              <p:spPr>
                <a:xfrm>
                  <a:off x="6924243" y="1934728"/>
                  <a:ext cx="1892878" cy="531379"/>
                </a:xfrm>
                <a:prstGeom prst="ellipse">
                  <a:avLst/>
                </a:prstGeom>
                <a:blipFill rotWithShape="0">
                  <a:blip r:embed="rId6"/>
                  <a:stretch>
                    <a:fillRect t="-35556" b="-51111"/>
                  </a:stretch>
                </a:blipFill>
                <a:ln>
                  <a:solidFill>
                    <a:schemeClr val="accent4">
                      <a:lumMod val="50000"/>
                    </a:schemeClr>
                  </a:solidFill>
                </a:ln>
              </p:spPr>
              <p:txBody>
                <a:bodyPr/>
                <a:lstStyle/>
                <a:p>
                  <a:r>
                    <a:rPr lang="en-US">
                      <a:noFill/>
                    </a:rPr>
                    <a:t> </a:t>
                  </a:r>
                </a:p>
              </p:txBody>
            </p:sp>
          </mc:Fallback>
        </mc:AlternateContent>
      </p:grpSp>
      <p:grpSp>
        <p:nvGrpSpPr>
          <p:cNvPr id="66" name="Group 65"/>
          <p:cNvGrpSpPr/>
          <p:nvPr/>
        </p:nvGrpSpPr>
        <p:grpSpPr>
          <a:xfrm>
            <a:off x="1627477" y="2812749"/>
            <a:ext cx="8850461" cy="1884163"/>
            <a:chOff x="103476" y="2812748"/>
            <a:chExt cx="8850461" cy="1884163"/>
          </a:xfrm>
        </p:grpSpPr>
        <mc:AlternateContent xmlns:mc="http://schemas.openxmlformats.org/markup-compatibility/2006" xmlns:a14="http://schemas.microsoft.com/office/drawing/2010/main">
          <mc:Choice Requires="a14">
            <p:sp>
              <p:nvSpPr>
                <p:cNvPr id="15" name="Oval 14"/>
                <p:cNvSpPr/>
                <p:nvPr/>
              </p:nvSpPr>
              <p:spPr>
                <a:xfrm>
                  <a:off x="103476" y="2812748"/>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a:latin typeface="Cambria Math" charset="0"/>
                          <a:ea typeface="Cambria Math" charset="0"/>
                          <a:cs typeface="Cambria Math" charset="0"/>
                        </a:rPr>
                        <m:t>2 </m:t>
                      </m:r>
                      <m:r>
                        <a:rPr lang="en-US" sz="1600" i="1">
                          <a:latin typeface="Cambria Math" charset="0"/>
                          <a:ea typeface="Cambria Math" charset="0"/>
                          <a:cs typeface="Cambria Math" charset="0"/>
                        </a:rPr>
                        <m:t>×</m:t>
                      </m:r>
                    </m:oMath>
                  </a14:m>
                  <a:r>
                    <a:rPr lang="en-US" sz="1600" dirty="0"/>
                    <a:t> 87</a:t>
                  </a:r>
                </a:p>
              </p:txBody>
            </p:sp>
          </mc:Choice>
          <mc:Fallback xmlns="">
            <p:sp>
              <p:nvSpPr>
                <p:cNvPr id="15" name="Oval 14"/>
                <p:cNvSpPr>
                  <a:spLocks noRot="1" noChangeAspect="1" noMove="1" noResize="1" noEditPoints="1" noAdjustHandles="1" noChangeArrowheads="1" noChangeShapeType="1" noTextEdit="1"/>
                </p:cNvSpPr>
                <p:nvPr/>
              </p:nvSpPr>
              <p:spPr>
                <a:xfrm>
                  <a:off x="103476" y="2812748"/>
                  <a:ext cx="1227860" cy="531379"/>
                </a:xfrm>
                <a:prstGeom prst="ellipse">
                  <a:avLst/>
                </a:prstGeom>
                <a:blipFill rotWithShape="0">
                  <a:blip r:embed="rId7"/>
                  <a:stretch>
                    <a:fillRect t="-35556" b="-5111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1049915" y="3216249"/>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3</a:t>
                  </a:r>
                  <a14:m>
                    <m:oMath xmlns:m="http://schemas.openxmlformats.org/officeDocument/2006/math">
                      <m:r>
                        <a:rPr lang="en-US" sz="1600">
                          <a:latin typeface="Cambria Math" charset="0"/>
                          <a:ea typeface="Cambria Math" charset="0"/>
                          <a:cs typeface="Cambria Math" charset="0"/>
                        </a:rPr>
                        <m:t>4 </m:t>
                      </m:r>
                      <m:r>
                        <a:rPr lang="en-US" sz="1600" i="1">
                          <a:latin typeface="Cambria Math" charset="0"/>
                          <a:ea typeface="Cambria Math" charset="0"/>
                          <a:cs typeface="Cambria Math" charset="0"/>
                        </a:rPr>
                        <m:t>×</m:t>
                      </m:r>
                    </m:oMath>
                  </a14:m>
                  <a:r>
                    <a:rPr lang="en-US" sz="1600" dirty="0"/>
                    <a:t> 87</a:t>
                  </a:r>
                </a:p>
              </p:txBody>
            </p:sp>
          </mc:Choice>
          <mc:Fallback xmlns="">
            <p:sp>
              <p:nvSpPr>
                <p:cNvPr id="16" name="Oval 15"/>
                <p:cNvSpPr>
                  <a:spLocks noRot="1" noChangeAspect="1" noMove="1" noResize="1" noEditPoints="1" noAdjustHandles="1" noChangeArrowheads="1" noChangeShapeType="1" noTextEdit="1"/>
                </p:cNvSpPr>
                <p:nvPr/>
              </p:nvSpPr>
              <p:spPr>
                <a:xfrm>
                  <a:off x="1049915" y="3216249"/>
                  <a:ext cx="1227860" cy="531379"/>
                </a:xfrm>
                <a:prstGeom prst="ellipse">
                  <a:avLst/>
                </a:prstGeom>
                <a:blipFill rotWithShape="0">
                  <a:blip r:embed="rId8"/>
                  <a:stretch>
                    <a:fillRect t="-37079" b="-5168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103476" y="3630605"/>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a:latin typeface="Cambria Math" charset="0"/>
                          <a:ea typeface="Cambria Math" charset="0"/>
                          <a:cs typeface="Cambria Math" charset="0"/>
                        </a:rPr>
                        <m:t>2 </m:t>
                      </m:r>
                      <m:r>
                        <a:rPr lang="en-US" sz="1600" i="1">
                          <a:latin typeface="Cambria Math" charset="0"/>
                          <a:ea typeface="Cambria Math" charset="0"/>
                          <a:cs typeface="Cambria Math" charset="0"/>
                        </a:rPr>
                        <m:t>×</m:t>
                      </m:r>
                    </m:oMath>
                  </a14:m>
                  <a:r>
                    <a:rPr lang="en-US" sz="1600" dirty="0"/>
                    <a:t> 65</a:t>
                  </a:r>
                </a:p>
              </p:txBody>
            </p:sp>
          </mc:Choice>
          <mc:Fallback xmlns="">
            <p:sp>
              <p:nvSpPr>
                <p:cNvPr id="17" name="Oval 16"/>
                <p:cNvSpPr>
                  <a:spLocks noRot="1" noChangeAspect="1" noMove="1" noResize="1" noEditPoints="1" noAdjustHandles="1" noChangeArrowheads="1" noChangeShapeType="1" noTextEdit="1"/>
                </p:cNvSpPr>
                <p:nvPr/>
              </p:nvSpPr>
              <p:spPr>
                <a:xfrm>
                  <a:off x="103476" y="3630605"/>
                  <a:ext cx="1227860" cy="531379"/>
                </a:xfrm>
                <a:prstGeom prst="ellipse">
                  <a:avLst/>
                </a:prstGeom>
                <a:blipFill rotWithShape="0">
                  <a:blip r:embed="rId9"/>
                  <a:stretch>
                    <a:fillRect t="-37079" b="-5168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1049915" y="4094268"/>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3</a:t>
                  </a:r>
                  <a14:m>
                    <m:oMath xmlns:m="http://schemas.openxmlformats.org/officeDocument/2006/math">
                      <m:r>
                        <a:rPr lang="en-US" sz="1600">
                          <a:latin typeface="Cambria Math" charset="0"/>
                          <a:ea typeface="Cambria Math" charset="0"/>
                          <a:cs typeface="Cambria Math" charset="0"/>
                        </a:rPr>
                        <m:t>4 </m:t>
                      </m:r>
                      <m:r>
                        <a:rPr lang="en-US" sz="1600" i="1">
                          <a:latin typeface="Cambria Math" charset="0"/>
                          <a:ea typeface="Cambria Math" charset="0"/>
                          <a:cs typeface="Cambria Math" charset="0"/>
                        </a:rPr>
                        <m:t>×</m:t>
                      </m:r>
                    </m:oMath>
                  </a14:m>
                  <a:r>
                    <a:rPr lang="en-US" sz="1600" dirty="0"/>
                    <a:t> 65</a:t>
                  </a:r>
                </a:p>
              </p:txBody>
            </p:sp>
          </mc:Choice>
          <mc:Fallback xmlns="">
            <p:sp>
              <p:nvSpPr>
                <p:cNvPr id="18" name="Oval 17"/>
                <p:cNvSpPr>
                  <a:spLocks noRot="1" noChangeAspect="1" noMove="1" noResize="1" noEditPoints="1" noAdjustHandles="1" noChangeArrowheads="1" noChangeShapeType="1" noTextEdit="1"/>
                </p:cNvSpPr>
                <p:nvPr/>
              </p:nvSpPr>
              <p:spPr>
                <a:xfrm>
                  <a:off x="1049915" y="4094268"/>
                  <a:ext cx="1227860" cy="531379"/>
                </a:xfrm>
                <a:prstGeom prst="ellipse">
                  <a:avLst/>
                </a:prstGeom>
                <a:blipFill rotWithShape="0">
                  <a:blip r:embed="rId10"/>
                  <a:stretch>
                    <a:fillRect t="-37079" b="-5168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p:cNvSpPr/>
                <p:nvPr/>
              </p:nvSpPr>
              <p:spPr>
                <a:xfrm>
                  <a:off x="2431040" y="2884012"/>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5</a:t>
                  </a:r>
                  <a14:m>
                    <m:oMath xmlns:m="http://schemas.openxmlformats.org/officeDocument/2006/math">
                      <m:r>
                        <a:rPr lang="en-US" sz="1600">
                          <a:latin typeface="Cambria Math" charset="0"/>
                          <a:ea typeface="Cambria Math" charset="0"/>
                          <a:cs typeface="Cambria Math" charset="0"/>
                        </a:rPr>
                        <m:t>6 </m:t>
                      </m:r>
                      <m:r>
                        <a:rPr lang="en-US" sz="1600" i="1">
                          <a:latin typeface="Cambria Math" charset="0"/>
                          <a:ea typeface="Cambria Math" charset="0"/>
                          <a:cs typeface="Cambria Math" charset="0"/>
                        </a:rPr>
                        <m:t>×</m:t>
                      </m:r>
                    </m:oMath>
                  </a14:m>
                  <a:r>
                    <a:rPr lang="en-US" sz="1600" dirty="0"/>
                    <a:t> 87</a:t>
                  </a:r>
                </a:p>
              </p:txBody>
            </p:sp>
          </mc:Choice>
          <mc:Fallback xmlns="">
            <p:sp>
              <p:nvSpPr>
                <p:cNvPr id="29" name="Oval 28"/>
                <p:cNvSpPr>
                  <a:spLocks noRot="1" noChangeAspect="1" noMove="1" noResize="1" noEditPoints="1" noAdjustHandles="1" noChangeArrowheads="1" noChangeShapeType="1" noTextEdit="1"/>
                </p:cNvSpPr>
                <p:nvPr/>
              </p:nvSpPr>
              <p:spPr>
                <a:xfrm>
                  <a:off x="2431040" y="2884012"/>
                  <a:ext cx="1227860" cy="531379"/>
                </a:xfrm>
                <a:prstGeom prst="ellipse">
                  <a:avLst/>
                </a:prstGeom>
                <a:blipFill rotWithShape="0">
                  <a:blip r:embed="rId11"/>
                  <a:stretch>
                    <a:fillRect t="-35955" b="-5168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p:cNvSpPr/>
                <p:nvPr/>
              </p:nvSpPr>
              <p:spPr>
                <a:xfrm>
                  <a:off x="3377479" y="3287513"/>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7</a:t>
                  </a:r>
                  <a14:m>
                    <m:oMath xmlns:m="http://schemas.openxmlformats.org/officeDocument/2006/math">
                      <m:r>
                        <a:rPr lang="en-US" sz="1600">
                          <a:latin typeface="Cambria Math" charset="0"/>
                          <a:ea typeface="Cambria Math" charset="0"/>
                          <a:cs typeface="Cambria Math" charset="0"/>
                        </a:rPr>
                        <m:t>8 </m:t>
                      </m:r>
                      <m:r>
                        <a:rPr lang="en-US" sz="1600" i="1">
                          <a:latin typeface="Cambria Math" charset="0"/>
                          <a:ea typeface="Cambria Math" charset="0"/>
                          <a:cs typeface="Cambria Math" charset="0"/>
                        </a:rPr>
                        <m:t>×</m:t>
                      </m:r>
                    </m:oMath>
                  </a14:m>
                  <a:r>
                    <a:rPr lang="en-US" sz="1600" dirty="0"/>
                    <a:t> 87</a:t>
                  </a:r>
                </a:p>
              </p:txBody>
            </p:sp>
          </mc:Choice>
          <mc:Fallback xmlns="">
            <p:sp>
              <p:nvSpPr>
                <p:cNvPr id="30" name="Oval 29"/>
                <p:cNvSpPr>
                  <a:spLocks noRot="1" noChangeAspect="1" noMove="1" noResize="1" noEditPoints="1" noAdjustHandles="1" noChangeArrowheads="1" noChangeShapeType="1" noTextEdit="1"/>
                </p:cNvSpPr>
                <p:nvPr/>
              </p:nvSpPr>
              <p:spPr>
                <a:xfrm>
                  <a:off x="3377479" y="3287513"/>
                  <a:ext cx="1227860" cy="531379"/>
                </a:xfrm>
                <a:prstGeom prst="ellipse">
                  <a:avLst/>
                </a:prstGeom>
                <a:blipFill rotWithShape="0">
                  <a:blip r:embed="rId12"/>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p:cNvSpPr/>
                <p:nvPr/>
              </p:nvSpPr>
              <p:spPr>
                <a:xfrm>
                  <a:off x="2431040" y="3701869"/>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5</a:t>
                  </a:r>
                  <a14:m>
                    <m:oMath xmlns:m="http://schemas.openxmlformats.org/officeDocument/2006/math">
                      <m:r>
                        <a:rPr lang="en-US" sz="1600">
                          <a:latin typeface="Cambria Math" charset="0"/>
                          <a:ea typeface="Cambria Math" charset="0"/>
                          <a:cs typeface="Cambria Math" charset="0"/>
                        </a:rPr>
                        <m:t>6 </m:t>
                      </m:r>
                      <m:r>
                        <a:rPr lang="en-US" sz="1600" i="1">
                          <a:latin typeface="Cambria Math" charset="0"/>
                          <a:ea typeface="Cambria Math" charset="0"/>
                          <a:cs typeface="Cambria Math" charset="0"/>
                        </a:rPr>
                        <m:t>×</m:t>
                      </m:r>
                    </m:oMath>
                  </a14:m>
                  <a:r>
                    <a:rPr lang="en-US" sz="1600" dirty="0"/>
                    <a:t> 65</a:t>
                  </a:r>
                </a:p>
              </p:txBody>
            </p:sp>
          </mc:Choice>
          <mc:Fallback xmlns="">
            <p:sp>
              <p:nvSpPr>
                <p:cNvPr id="31" name="Oval 30"/>
                <p:cNvSpPr>
                  <a:spLocks noRot="1" noChangeAspect="1" noMove="1" noResize="1" noEditPoints="1" noAdjustHandles="1" noChangeArrowheads="1" noChangeShapeType="1" noTextEdit="1"/>
                </p:cNvSpPr>
                <p:nvPr/>
              </p:nvSpPr>
              <p:spPr>
                <a:xfrm>
                  <a:off x="2431040" y="3701869"/>
                  <a:ext cx="1227860" cy="531379"/>
                </a:xfrm>
                <a:prstGeom prst="ellipse">
                  <a:avLst/>
                </a:prstGeom>
                <a:blipFill rotWithShape="0">
                  <a:blip r:embed="rId13"/>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p:cNvSpPr/>
                <p:nvPr/>
              </p:nvSpPr>
              <p:spPr>
                <a:xfrm>
                  <a:off x="3377479" y="4165532"/>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78</a:t>
                  </a:r>
                  <a14:m>
                    <m:oMath xmlns:m="http://schemas.openxmlformats.org/officeDocument/2006/math">
                      <m:r>
                        <a:rPr lang="en-US" sz="1600">
                          <a:latin typeface="Cambria Math" charset="0"/>
                          <a:ea typeface="Cambria Math" charset="0"/>
                          <a:cs typeface="Cambria Math" charset="0"/>
                        </a:rPr>
                        <m:t> </m:t>
                      </m:r>
                      <m:r>
                        <a:rPr lang="en-US" sz="1600" i="1">
                          <a:latin typeface="Cambria Math" charset="0"/>
                          <a:ea typeface="Cambria Math" charset="0"/>
                          <a:cs typeface="Cambria Math" charset="0"/>
                        </a:rPr>
                        <m:t>×</m:t>
                      </m:r>
                    </m:oMath>
                  </a14:m>
                  <a:r>
                    <a:rPr lang="en-US" sz="1600" dirty="0"/>
                    <a:t> 65</a:t>
                  </a:r>
                </a:p>
              </p:txBody>
            </p:sp>
          </mc:Choice>
          <mc:Fallback xmlns="">
            <p:sp>
              <p:nvSpPr>
                <p:cNvPr id="32" name="Oval 31"/>
                <p:cNvSpPr>
                  <a:spLocks noRot="1" noChangeAspect="1" noMove="1" noResize="1" noEditPoints="1" noAdjustHandles="1" noChangeArrowheads="1" noChangeShapeType="1" noTextEdit="1"/>
                </p:cNvSpPr>
                <p:nvPr/>
              </p:nvSpPr>
              <p:spPr>
                <a:xfrm>
                  <a:off x="3377479" y="4165532"/>
                  <a:ext cx="1227860" cy="531379"/>
                </a:xfrm>
                <a:prstGeom prst="ellipse">
                  <a:avLst/>
                </a:prstGeom>
                <a:blipFill rotWithShape="0">
                  <a:blip r:embed="rId14"/>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p:cNvSpPr/>
                <p:nvPr/>
              </p:nvSpPr>
              <p:spPr>
                <a:xfrm>
                  <a:off x="4605339" y="2884012"/>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a:latin typeface="Cambria Math" charset="0"/>
                          <a:ea typeface="Cambria Math" charset="0"/>
                          <a:cs typeface="Cambria Math" charset="0"/>
                        </a:rPr>
                        <m:t>2 </m:t>
                      </m:r>
                      <m:r>
                        <a:rPr lang="en-US" sz="1600" i="1">
                          <a:latin typeface="Cambria Math" charset="0"/>
                          <a:ea typeface="Cambria Math" charset="0"/>
                          <a:cs typeface="Cambria Math" charset="0"/>
                        </a:rPr>
                        <m:t>×</m:t>
                      </m:r>
                    </m:oMath>
                  </a14:m>
                  <a:r>
                    <a:rPr lang="en-US" sz="1600" dirty="0"/>
                    <a:t> 43</a:t>
                  </a:r>
                </a:p>
              </p:txBody>
            </p:sp>
          </mc:Choice>
          <mc:Fallback xmlns="">
            <p:sp>
              <p:nvSpPr>
                <p:cNvPr id="33" name="Oval 32"/>
                <p:cNvSpPr>
                  <a:spLocks noRot="1" noChangeAspect="1" noMove="1" noResize="1" noEditPoints="1" noAdjustHandles="1" noChangeArrowheads="1" noChangeShapeType="1" noTextEdit="1"/>
                </p:cNvSpPr>
                <p:nvPr/>
              </p:nvSpPr>
              <p:spPr>
                <a:xfrm>
                  <a:off x="4605339" y="2884012"/>
                  <a:ext cx="1227860" cy="531379"/>
                </a:xfrm>
                <a:prstGeom prst="ellipse">
                  <a:avLst/>
                </a:prstGeom>
                <a:blipFill rotWithShape="0">
                  <a:blip r:embed="rId15"/>
                  <a:stretch>
                    <a:fillRect t="-35955" b="-5168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p:cNvSpPr/>
                <p:nvPr/>
              </p:nvSpPr>
              <p:spPr>
                <a:xfrm>
                  <a:off x="5551778" y="3287513"/>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3</a:t>
                  </a:r>
                  <a14:m>
                    <m:oMath xmlns:m="http://schemas.openxmlformats.org/officeDocument/2006/math">
                      <m:r>
                        <a:rPr lang="en-US" sz="1600">
                          <a:latin typeface="Cambria Math" charset="0"/>
                          <a:ea typeface="Cambria Math" charset="0"/>
                          <a:cs typeface="Cambria Math" charset="0"/>
                        </a:rPr>
                        <m:t>4 </m:t>
                      </m:r>
                      <m:r>
                        <a:rPr lang="en-US" sz="1600" i="1">
                          <a:latin typeface="Cambria Math" charset="0"/>
                          <a:ea typeface="Cambria Math" charset="0"/>
                          <a:cs typeface="Cambria Math" charset="0"/>
                        </a:rPr>
                        <m:t>×</m:t>
                      </m:r>
                    </m:oMath>
                  </a14:m>
                  <a:r>
                    <a:rPr lang="en-US" sz="1600" dirty="0"/>
                    <a:t> 43</a:t>
                  </a:r>
                </a:p>
              </p:txBody>
            </p:sp>
          </mc:Choice>
          <mc:Fallback xmlns="">
            <p:sp>
              <p:nvSpPr>
                <p:cNvPr id="34" name="Oval 33"/>
                <p:cNvSpPr>
                  <a:spLocks noRot="1" noChangeAspect="1" noMove="1" noResize="1" noEditPoints="1" noAdjustHandles="1" noChangeArrowheads="1" noChangeShapeType="1" noTextEdit="1"/>
                </p:cNvSpPr>
                <p:nvPr/>
              </p:nvSpPr>
              <p:spPr>
                <a:xfrm>
                  <a:off x="5551778" y="3287513"/>
                  <a:ext cx="1227860" cy="531379"/>
                </a:xfrm>
                <a:prstGeom prst="ellipse">
                  <a:avLst/>
                </a:prstGeom>
                <a:blipFill rotWithShape="0">
                  <a:blip r:embed="rId16"/>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Oval 34"/>
                <p:cNvSpPr/>
                <p:nvPr/>
              </p:nvSpPr>
              <p:spPr>
                <a:xfrm>
                  <a:off x="4605339" y="3701869"/>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a:latin typeface="Cambria Math" charset="0"/>
                          <a:ea typeface="Cambria Math" charset="0"/>
                          <a:cs typeface="Cambria Math" charset="0"/>
                        </a:rPr>
                        <m:t>2 </m:t>
                      </m:r>
                      <m:r>
                        <a:rPr lang="en-US" sz="1600" i="1">
                          <a:latin typeface="Cambria Math" charset="0"/>
                          <a:ea typeface="Cambria Math" charset="0"/>
                          <a:cs typeface="Cambria Math" charset="0"/>
                        </a:rPr>
                        <m:t>×</m:t>
                      </m:r>
                    </m:oMath>
                  </a14:m>
                  <a:r>
                    <a:rPr lang="en-US" sz="1600" dirty="0"/>
                    <a:t> 21</a:t>
                  </a:r>
                </a:p>
              </p:txBody>
            </p:sp>
          </mc:Choice>
          <mc:Fallback xmlns="">
            <p:sp>
              <p:nvSpPr>
                <p:cNvPr id="35" name="Oval 34"/>
                <p:cNvSpPr>
                  <a:spLocks noRot="1" noChangeAspect="1" noMove="1" noResize="1" noEditPoints="1" noAdjustHandles="1" noChangeArrowheads="1" noChangeShapeType="1" noTextEdit="1"/>
                </p:cNvSpPr>
                <p:nvPr/>
              </p:nvSpPr>
              <p:spPr>
                <a:xfrm>
                  <a:off x="4605339" y="3701869"/>
                  <a:ext cx="1227860" cy="531379"/>
                </a:xfrm>
                <a:prstGeom prst="ellipse">
                  <a:avLst/>
                </a:prstGeom>
                <a:blipFill rotWithShape="0">
                  <a:blip r:embed="rId17"/>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p:cNvSpPr/>
                <p:nvPr/>
              </p:nvSpPr>
              <p:spPr>
                <a:xfrm>
                  <a:off x="5551778" y="4165532"/>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3</a:t>
                  </a:r>
                  <a14:m>
                    <m:oMath xmlns:m="http://schemas.openxmlformats.org/officeDocument/2006/math">
                      <m:r>
                        <a:rPr lang="en-US" sz="1600">
                          <a:latin typeface="Cambria Math" charset="0"/>
                          <a:ea typeface="Cambria Math" charset="0"/>
                          <a:cs typeface="Cambria Math" charset="0"/>
                        </a:rPr>
                        <m:t>4 </m:t>
                      </m:r>
                      <m:r>
                        <a:rPr lang="en-US" sz="1600" i="1">
                          <a:latin typeface="Cambria Math" charset="0"/>
                          <a:ea typeface="Cambria Math" charset="0"/>
                          <a:cs typeface="Cambria Math" charset="0"/>
                        </a:rPr>
                        <m:t>×</m:t>
                      </m:r>
                    </m:oMath>
                  </a14:m>
                  <a:r>
                    <a:rPr lang="en-US" sz="1600" dirty="0"/>
                    <a:t> 21</a:t>
                  </a:r>
                </a:p>
              </p:txBody>
            </p:sp>
          </mc:Choice>
          <mc:Fallback xmlns="">
            <p:sp>
              <p:nvSpPr>
                <p:cNvPr id="36" name="Oval 35"/>
                <p:cNvSpPr>
                  <a:spLocks noRot="1" noChangeAspect="1" noMove="1" noResize="1" noEditPoints="1" noAdjustHandles="1" noChangeArrowheads="1" noChangeShapeType="1" noTextEdit="1"/>
                </p:cNvSpPr>
                <p:nvPr/>
              </p:nvSpPr>
              <p:spPr>
                <a:xfrm>
                  <a:off x="5551778" y="4165532"/>
                  <a:ext cx="1227860" cy="531379"/>
                </a:xfrm>
                <a:prstGeom prst="ellipse">
                  <a:avLst/>
                </a:prstGeom>
                <a:blipFill rotWithShape="0">
                  <a:blip r:embed="rId18"/>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p:cNvSpPr/>
                <p:nvPr/>
              </p:nvSpPr>
              <p:spPr>
                <a:xfrm>
                  <a:off x="6779638" y="2884012"/>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5</a:t>
                  </a:r>
                  <a14:m>
                    <m:oMath xmlns:m="http://schemas.openxmlformats.org/officeDocument/2006/math">
                      <m:r>
                        <a:rPr lang="en-US" sz="1600">
                          <a:latin typeface="Cambria Math" charset="0"/>
                          <a:ea typeface="Cambria Math" charset="0"/>
                          <a:cs typeface="Cambria Math" charset="0"/>
                        </a:rPr>
                        <m:t>6 </m:t>
                      </m:r>
                      <m:r>
                        <a:rPr lang="en-US" sz="1600" i="1">
                          <a:latin typeface="Cambria Math" charset="0"/>
                          <a:ea typeface="Cambria Math" charset="0"/>
                          <a:cs typeface="Cambria Math" charset="0"/>
                        </a:rPr>
                        <m:t>×</m:t>
                      </m:r>
                    </m:oMath>
                  </a14:m>
                  <a:r>
                    <a:rPr lang="en-US" sz="1600" dirty="0"/>
                    <a:t> 43</a:t>
                  </a:r>
                </a:p>
              </p:txBody>
            </p:sp>
          </mc:Choice>
          <mc:Fallback xmlns="">
            <p:sp>
              <p:nvSpPr>
                <p:cNvPr id="37" name="Oval 36"/>
                <p:cNvSpPr>
                  <a:spLocks noRot="1" noChangeAspect="1" noMove="1" noResize="1" noEditPoints="1" noAdjustHandles="1" noChangeArrowheads="1" noChangeShapeType="1" noTextEdit="1"/>
                </p:cNvSpPr>
                <p:nvPr/>
              </p:nvSpPr>
              <p:spPr>
                <a:xfrm>
                  <a:off x="6779638" y="2884012"/>
                  <a:ext cx="1227860" cy="531379"/>
                </a:xfrm>
                <a:prstGeom prst="ellipse">
                  <a:avLst/>
                </a:prstGeom>
                <a:blipFill rotWithShape="0">
                  <a:blip r:embed="rId19"/>
                  <a:stretch>
                    <a:fillRect t="-35955" b="-5168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p:cNvSpPr/>
                <p:nvPr/>
              </p:nvSpPr>
              <p:spPr>
                <a:xfrm>
                  <a:off x="7726077" y="3287513"/>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7</a:t>
                  </a:r>
                  <a14:m>
                    <m:oMath xmlns:m="http://schemas.openxmlformats.org/officeDocument/2006/math">
                      <m:r>
                        <a:rPr lang="en-US" sz="1600">
                          <a:latin typeface="Cambria Math" charset="0"/>
                          <a:ea typeface="Cambria Math" charset="0"/>
                          <a:cs typeface="Cambria Math" charset="0"/>
                        </a:rPr>
                        <m:t>8 </m:t>
                      </m:r>
                      <m:r>
                        <a:rPr lang="en-US" sz="1600" i="1">
                          <a:latin typeface="Cambria Math" charset="0"/>
                          <a:ea typeface="Cambria Math" charset="0"/>
                          <a:cs typeface="Cambria Math" charset="0"/>
                        </a:rPr>
                        <m:t>×</m:t>
                      </m:r>
                    </m:oMath>
                  </a14:m>
                  <a:r>
                    <a:rPr lang="en-US" sz="1600" dirty="0"/>
                    <a:t> 43</a:t>
                  </a:r>
                </a:p>
              </p:txBody>
            </p:sp>
          </mc:Choice>
          <mc:Fallback xmlns="">
            <p:sp>
              <p:nvSpPr>
                <p:cNvPr id="38" name="Oval 37"/>
                <p:cNvSpPr>
                  <a:spLocks noRot="1" noChangeAspect="1" noMove="1" noResize="1" noEditPoints="1" noAdjustHandles="1" noChangeArrowheads="1" noChangeShapeType="1" noTextEdit="1"/>
                </p:cNvSpPr>
                <p:nvPr/>
              </p:nvSpPr>
              <p:spPr>
                <a:xfrm>
                  <a:off x="7726077" y="3287513"/>
                  <a:ext cx="1227860" cy="531379"/>
                </a:xfrm>
                <a:prstGeom prst="ellipse">
                  <a:avLst/>
                </a:prstGeom>
                <a:blipFill rotWithShape="0">
                  <a:blip r:embed="rId20"/>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p:cNvSpPr/>
                <p:nvPr/>
              </p:nvSpPr>
              <p:spPr>
                <a:xfrm>
                  <a:off x="6779638" y="3701869"/>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5</a:t>
                  </a:r>
                  <a14:m>
                    <m:oMath xmlns:m="http://schemas.openxmlformats.org/officeDocument/2006/math">
                      <m:r>
                        <a:rPr lang="en-US" sz="1600">
                          <a:latin typeface="Cambria Math" charset="0"/>
                          <a:ea typeface="Cambria Math" charset="0"/>
                          <a:cs typeface="Cambria Math" charset="0"/>
                        </a:rPr>
                        <m:t>6 </m:t>
                      </m:r>
                      <m:r>
                        <a:rPr lang="en-US" sz="1600" i="1">
                          <a:latin typeface="Cambria Math" charset="0"/>
                          <a:ea typeface="Cambria Math" charset="0"/>
                          <a:cs typeface="Cambria Math" charset="0"/>
                        </a:rPr>
                        <m:t>×</m:t>
                      </m:r>
                    </m:oMath>
                  </a14:m>
                  <a:r>
                    <a:rPr lang="en-US" sz="1600" dirty="0"/>
                    <a:t> 21</a:t>
                  </a:r>
                </a:p>
              </p:txBody>
            </p:sp>
          </mc:Choice>
          <mc:Fallback xmlns="">
            <p:sp>
              <p:nvSpPr>
                <p:cNvPr id="39" name="Oval 38"/>
                <p:cNvSpPr>
                  <a:spLocks noRot="1" noChangeAspect="1" noMove="1" noResize="1" noEditPoints="1" noAdjustHandles="1" noChangeArrowheads="1" noChangeShapeType="1" noTextEdit="1"/>
                </p:cNvSpPr>
                <p:nvPr/>
              </p:nvSpPr>
              <p:spPr>
                <a:xfrm>
                  <a:off x="6779638" y="3701869"/>
                  <a:ext cx="1227860" cy="531379"/>
                </a:xfrm>
                <a:prstGeom prst="ellipse">
                  <a:avLst/>
                </a:prstGeom>
                <a:blipFill rotWithShape="0">
                  <a:blip r:embed="rId21"/>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p:cNvSpPr/>
                <p:nvPr/>
              </p:nvSpPr>
              <p:spPr>
                <a:xfrm>
                  <a:off x="7726077" y="4165532"/>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7</a:t>
                  </a:r>
                  <a14:m>
                    <m:oMath xmlns:m="http://schemas.openxmlformats.org/officeDocument/2006/math">
                      <m:r>
                        <a:rPr lang="en-US" sz="1600">
                          <a:latin typeface="Cambria Math" charset="0"/>
                          <a:ea typeface="Cambria Math" charset="0"/>
                          <a:cs typeface="Cambria Math" charset="0"/>
                        </a:rPr>
                        <m:t>8 </m:t>
                      </m:r>
                      <m:r>
                        <a:rPr lang="en-US" sz="1600" i="1">
                          <a:latin typeface="Cambria Math" charset="0"/>
                          <a:ea typeface="Cambria Math" charset="0"/>
                          <a:cs typeface="Cambria Math" charset="0"/>
                        </a:rPr>
                        <m:t>×</m:t>
                      </m:r>
                    </m:oMath>
                  </a14:m>
                  <a:r>
                    <a:rPr lang="en-US" sz="1600" dirty="0"/>
                    <a:t> 21</a:t>
                  </a:r>
                </a:p>
              </p:txBody>
            </p:sp>
          </mc:Choice>
          <mc:Fallback xmlns="">
            <p:sp>
              <p:nvSpPr>
                <p:cNvPr id="40" name="Oval 39"/>
                <p:cNvSpPr>
                  <a:spLocks noRot="1" noChangeAspect="1" noMove="1" noResize="1" noEditPoints="1" noAdjustHandles="1" noChangeArrowheads="1" noChangeShapeType="1" noTextEdit="1"/>
                </p:cNvSpPr>
                <p:nvPr/>
              </p:nvSpPr>
              <p:spPr>
                <a:xfrm>
                  <a:off x="7726077" y="4165532"/>
                  <a:ext cx="1227860" cy="531379"/>
                </a:xfrm>
                <a:prstGeom prst="ellipse">
                  <a:avLst/>
                </a:prstGeom>
                <a:blipFill rotWithShape="0">
                  <a:blip r:embed="rId22"/>
                  <a:stretch>
                    <a:fillRect t="-35955" b="-52809"/>
                  </a:stretch>
                </a:blipFill>
                <a:ln>
                  <a:solidFill>
                    <a:schemeClr val="tx1"/>
                  </a:solidFill>
                </a:ln>
              </p:spPr>
              <p:txBody>
                <a:bodyPr/>
                <a:lstStyle/>
                <a:p>
                  <a:r>
                    <a:rPr lang="en-US">
                      <a:noFill/>
                    </a:rPr>
                    <a:t> </a:t>
                  </a:r>
                </a:p>
              </p:txBody>
            </p:sp>
          </mc:Fallback>
        </mc:AlternateContent>
      </p:grpSp>
      <p:grpSp>
        <p:nvGrpSpPr>
          <p:cNvPr id="67" name="Group 66"/>
          <p:cNvGrpSpPr/>
          <p:nvPr/>
        </p:nvGrpSpPr>
        <p:grpSpPr>
          <a:xfrm>
            <a:off x="1704858" y="4970124"/>
            <a:ext cx="1709855" cy="1652638"/>
            <a:chOff x="180857" y="4970124"/>
            <a:chExt cx="1709855" cy="1652638"/>
          </a:xfrm>
        </p:grpSpPr>
        <mc:AlternateContent xmlns:mc="http://schemas.openxmlformats.org/markup-compatibility/2006" xmlns:a14="http://schemas.microsoft.com/office/drawing/2010/main">
          <mc:Choice Requires="a14">
            <p:sp>
              <p:nvSpPr>
                <p:cNvPr id="41" name="Oval 40"/>
                <p:cNvSpPr/>
                <p:nvPr/>
              </p:nvSpPr>
              <p:spPr>
                <a:xfrm>
                  <a:off x="351124" y="4970124"/>
                  <a:ext cx="769794" cy="531379"/>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i="1">
                          <a:latin typeface="Cambria Math" charset="0"/>
                          <a:ea typeface="Cambria Math" charset="0"/>
                          <a:cs typeface="Cambria Math" charset="0"/>
                        </a:rPr>
                        <m:t>×</m:t>
                      </m:r>
                    </m:oMath>
                  </a14:m>
                  <a:r>
                    <a:rPr lang="en-US" sz="1600" dirty="0"/>
                    <a:t>8</a:t>
                  </a:r>
                </a:p>
              </p:txBody>
            </p:sp>
          </mc:Choice>
          <mc:Fallback xmlns="">
            <p:sp>
              <p:nvSpPr>
                <p:cNvPr id="41" name="Oval 40"/>
                <p:cNvSpPr>
                  <a:spLocks noRot="1" noChangeAspect="1" noMove="1" noResize="1" noEditPoints="1" noAdjustHandles="1" noChangeArrowheads="1" noChangeShapeType="1" noTextEdit="1"/>
                </p:cNvSpPr>
                <p:nvPr/>
              </p:nvSpPr>
              <p:spPr>
                <a:xfrm>
                  <a:off x="351124" y="4970124"/>
                  <a:ext cx="769794" cy="531379"/>
                </a:xfrm>
                <a:prstGeom prst="ellipse">
                  <a:avLst/>
                </a:prstGeom>
                <a:blipFill rotWithShape="0">
                  <a:blip r:embed="rId23"/>
                  <a:stretch>
                    <a:fillRect/>
                  </a:stretch>
                </a:blipFill>
                <a:ln>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Oval 44"/>
                <p:cNvSpPr/>
                <p:nvPr/>
              </p:nvSpPr>
              <p:spPr>
                <a:xfrm>
                  <a:off x="1120918" y="5251833"/>
                  <a:ext cx="769794" cy="531379"/>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i="1">
                          <a:latin typeface="Cambria Math" charset="0"/>
                          <a:ea typeface="Cambria Math" charset="0"/>
                          <a:cs typeface="Cambria Math" charset="0"/>
                        </a:rPr>
                        <m:t>×</m:t>
                      </m:r>
                      <m:r>
                        <a:rPr lang="en-US" sz="1600">
                          <a:latin typeface="Cambria Math" charset="0"/>
                          <a:ea typeface="Cambria Math" charset="0"/>
                          <a:cs typeface="Cambria Math" charset="0"/>
                        </a:rPr>
                        <m:t>7</m:t>
                      </m:r>
                    </m:oMath>
                  </a14:m>
                  <a:endParaRPr lang="en-US" sz="1600" dirty="0"/>
                </a:p>
              </p:txBody>
            </p:sp>
          </mc:Choice>
          <mc:Fallback xmlns="">
            <p:sp>
              <p:nvSpPr>
                <p:cNvPr id="45" name="Oval 44"/>
                <p:cNvSpPr>
                  <a:spLocks noRot="1" noChangeAspect="1" noMove="1" noResize="1" noEditPoints="1" noAdjustHandles="1" noChangeArrowheads="1" noChangeShapeType="1" noTextEdit="1"/>
                </p:cNvSpPr>
                <p:nvPr/>
              </p:nvSpPr>
              <p:spPr>
                <a:xfrm>
                  <a:off x="1120918" y="5251833"/>
                  <a:ext cx="769794" cy="531379"/>
                </a:xfrm>
                <a:prstGeom prst="ellipse">
                  <a:avLst/>
                </a:prstGeom>
                <a:blipFill rotWithShape="0">
                  <a:blip r:embed="rId24"/>
                  <a:stretch>
                    <a:fillRect/>
                  </a:stretch>
                </a:blipFill>
                <a:ln>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Oval 45"/>
                <p:cNvSpPr/>
                <p:nvPr/>
              </p:nvSpPr>
              <p:spPr>
                <a:xfrm>
                  <a:off x="221673" y="5549224"/>
                  <a:ext cx="769794" cy="531379"/>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2</a:t>
                  </a:r>
                  <a14:m>
                    <m:oMath xmlns:m="http://schemas.openxmlformats.org/officeDocument/2006/math">
                      <m:r>
                        <a:rPr lang="en-US" sz="1600" i="1">
                          <a:latin typeface="Cambria Math" charset="0"/>
                          <a:ea typeface="Cambria Math" charset="0"/>
                          <a:cs typeface="Cambria Math" charset="0"/>
                        </a:rPr>
                        <m:t>×</m:t>
                      </m:r>
                    </m:oMath>
                  </a14:m>
                  <a:r>
                    <a:rPr lang="en-US" sz="1600" dirty="0"/>
                    <a:t>8</a:t>
                  </a:r>
                </a:p>
              </p:txBody>
            </p:sp>
          </mc:Choice>
          <mc:Fallback xmlns="">
            <p:sp>
              <p:nvSpPr>
                <p:cNvPr id="46" name="Oval 45"/>
                <p:cNvSpPr>
                  <a:spLocks noRot="1" noChangeAspect="1" noMove="1" noResize="1" noEditPoints="1" noAdjustHandles="1" noChangeArrowheads="1" noChangeShapeType="1" noTextEdit="1"/>
                </p:cNvSpPr>
                <p:nvPr/>
              </p:nvSpPr>
              <p:spPr>
                <a:xfrm>
                  <a:off x="221673" y="5549224"/>
                  <a:ext cx="769794" cy="531379"/>
                </a:xfrm>
                <a:prstGeom prst="ellipse">
                  <a:avLst/>
                </a:prstGeom>
                <a:blipFill rotWithShape="0">
                  <a:blip r:embed="rId25"/>
                  <a:stretch>
                    <a:fillRect/>
                  </a:stretch>
                </a:blipFill>
                <a:ln>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Oval 46"/>
                <p:cNvSpPr/>
                <p:nvPr/>
              </p:nvSpPr>
              <p:spPr>
                <a:xfrm>
                  <a:off x="950336" y="5862634"/>
                  <a:ext cx="769794" cy="531379"/>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2</a:t>
                  </a:r>
                  <a14:m>
                    <m:oMath xmlns:m="http://schemas.openxmlformats.org/officeDocument/2006/math">
                      <m:r>
                        <a:rPr lang="en-US" sz="1600" i="1">
                          <a:latin typeface="Cambria Math" charset="0"/>
                          <a:ea typeface="Cambria Math" charset="0"/>
                          <a:cs typeface="Cambria Math" charset="0"/>
                        </a:rPr>
                        <m:t>×</m:t>
                      </m:r>
                      <m:r>
                        <a:rPr lang="en-US" sz="1600">
                          <a:latin typeface="Cambria Math" charset="0"/>
                          <a:ea typeface="Cambria Math" charset="0"/>
                          <a:cs typeface="Cambria Math" charset="0"/>
                        </a:rPr>
                        <m:t>7</m:t>
                      </m:r>
                    </m:oMath>
                  </a14:m>
                  <a:endParaRPr lang="en-US" sz="1600" dirty="0"/>
                </a:p>
              </p:txBody>
            </p:sp>
          </mc:Choice>
          <mc:Fallback xmlns="">
            <p:sp>
              <p:nvSpPr>
                <p:cNvPr id="47" name="Oval 46"/>
                <p:cNvSpPr>
                  <a:spLocks noRot="1" noChangeAspect="1" noMove="1" noResize="1" noEditPoints="1" noAdjustHandles="1" noChangeArrowheads="1" noChangeShapeType="1" noTextEdit="1"/>
                </p:cNvSpPr>
                <p:nvPr/>
              </p:nvSpPr>
              <p:spPr>
                <a:xfrm>
                  <a:off x="950336" y="5862634"/>
                  <a:ext cx="769794" cy="531379"/>
                </a:xfrm>
                <a:prstGeom prst="ellipse">
                  <a:avLst/>
                </a:prstGeom>
                <a:blipFill rotWithShape="0">
                  <a:blip r:embed="rId26"/>
                  <a:stretch>
                    <a:fillRect/>
                  </a:stretch>
                </a:blipFill>
                <a:ln>
                  <a:solidFill>
                    <a:schemeClr val="accent5">
                      <a:lumMod val="50000"/>
                    </a:schemeClr>
                  </a:solidFill>
                </a:ln>
              </p:spPr>
              <p:txBody>
                <a:bodyPr/>
                <a:lstStyle/>
                <a:p>
                  <a:r>
                    <a:rPr lang="en-US">
                      <a:noFill/>
                    </a:rPr>
                    <a:t> </a:t>
                  </a:r>
                </a:p>
              </p:txBody>
            </p:sp>
          </mc:Fallback>
        </mc:AlternateContent>
        <p:sp>
          <p:nvSpPr>
            <p:cNvPr id="51" name="TextBox 50"/>
            <p:cNvSpPr txBox="1"/>
            <p:nvPr/>
          </p:nvSpPr>
          <p:spPr>
            <a:xfrm>
              <a:off x="180857" y="6161097"/>
              <a:ext cx="738857" cy="461665"/>
            </a:xfrm>
            <a:prstGeom prst="rect">
              <a:avLst/>
            </a:prstGeom>
            <a:noFill/>
          </p:spPr>
          <p:txBody>
            <a:bodyPr wrap="none" rtlCol="0">
              <a:spAutoFit/>
            </a:bodyPr>
            <a:lstStyle/>
            <a:p>
              <a:r>
                <a:rPr lang="en-US" sz="2400" dirty="0"/>
                <a:t>etc</a:t>
              </a:r>
              <a:r>
                <a:rPr lang="en-US" dirty="0"/>
                <a:t>...</a:t>
              </a:r>
            </a:p>
          </p:txBody>
        </p:sp>
      </p:grpSp>
      <p:grpSp>
        <p:nvGrpSpPr>
          <p:cNvPr id="68" name="Group 67"/>
          <p:cNvGrpSpPr/>
          <p:nvPr/>
        </p:nvGrpSpPr>
        <p:grpSpPr>
          <a:xfrm>
            <a:off x="4966423" y="1081812"/>
            <a:ext cx="1749137" cy="430355"/>
            <a:chOff x="3442422" y="1081811"/>
            <a:chExt cx="1749137" cy="430355"/>
          </a:xfrm>
        </p:grpSpPr>
        <p:sp>
          <p:nvSpPr>
            <p:cNvPr id="52" name="Oval 51"/>
            <p:cNvSpPr/>
            <p:nvPr/>
          </p:nvSpPr>
          <p:spPr>
            <a:xfrm>
              <a:off x="4882429" y="1110384"/>
              <a:ext cx="309130" cy="401782"/>
            </a:xfrm>
            <a:prstGeom prst="ellipse">
              <a:avLst/>
            </a:prstGeom>
            <a:noFill/>
            <a:ln w="41275">
              <a:solidFill>
                <a:srgbClr val="FF0000"/>
              </a:solidFill>
            </a:ln>
            <a:effectLst>
              <a:glow>
                <a:schemeClr val="accent1">
                  <a:alpha val="40000"/>
                </a:schemeClr>
              </a:glow>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442422" y="1081811"/>
              <a:ext cx="309130" cy="401782"/>
            </a:xfrm>
            <a:prstGeom prst="ellipse">
              <a:avLst/>
            </a:prstGeom>
            <a:noFill/>
            <a:ln w="41275">
              <a:solidFill>
                <a:srgbClr val="FF0000"/>
              </a:solidFill>
            </a:ln>
            <a:effectLst>
              <a:glow>
                <a:schemeClr val="accent1">
                  <a:alpha val="40000"/>
                </a:schemeClr>
              </a:glow>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6736337" y="2002881"/>
            <a:ext cx="709182" cy="405575"/>
            <a:chOff x="5212337" y="2002880"/>
            <a:chExt cx="709182" cy="405575"/>
          </a:xfrm>
        </p:grpSpPr>
        <p:sp>
          <p:nvSpPr>
            <p:cNvPr id="55" name="Oval 54"/>
            <p:cNvSpPr/>
            <p:nvPr/>
          </p:nvSpPr>
          <p:spPr>
            <a:xfrm>
              <a:off x="5685991" y="2013381"/>
              <a:ext cx="235528" cy="395074"/>
            </a:xfrm>
            <a:prstGeom prst="ellipse">
              <a:avLst/>
            </a:prstGeom>
            <a:noFill/>
            <a:ln w="41275">
              <a:solidFill>
                <a:srgbClr val="FF0000"/>
              </a:solidFill>
            </a:ln>
            <a:effectLst>
              <a:glow>
                <a:schemeClr val="accent1">
                  <a:alpha val="40000"/>
                </a:schemeClr>
              </a:glow>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212337" y="2002880"/>
              <a:ext cx="235528" cy="395074"/>
            </a:xfrm>
            <a:prstGeom prst="ellipse">
              <a:avLst/>
            </a:prstGeom>
            <a:noFill/>
            <a:ln w="41275">
              <a:solidFill>
                <a:srgbClr val="FF0000"/>
              </a:solidFill>
            </a:ln>
            <a:effectLst>
              <a:glow>
                <a:schemeClr val="accent1">
                  <a:alpha val="40000"/>
                </a:schemeClr>
              </a:glow>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p:cNvGrpSpPr/>
          <p:nvPr/>
        </p:nvGrpSpPr>
        <p:grpSpPr>
          <a:xfrm>
            <a:off x="7248954" y="3360624"/>
            <a:ext cx="706583" cy="395077"/>
            <a:chOff x="5724953" y="3360623"/>
            <a:chExt cx="706583" cy="395077"/>
          </a:xfrm>
        </p:grpSpPr>
        <p:sp>
          <p:nvSpPr>
            <p:cNvPr id="57" name="Oval 56"/>
            <p:cNvSpPr/>
            <p:nvPr/>
          </p:nvSpPr>
          <p:spPr>
            <a:xfrm>
              <a:off x="5724953" y="3360626"/>
              <a:ext cx="235528" cy="395074"/>
            </a:xfrm>
            <a:prstGeom prst="ellipse">
              <a:avLst/>
            </a:prstGeom>
            <a:noFill/>
            <a:ln w="41275">
              <a:solidFill>
                <a:srgbClr val="FF0000"/>
              </a:solidFill>
            </a:ln>
            <a:effectLst>
              <a:glow>
                <a:schemeClr val="accent1">
                  <a:alpha val="40000"/>
                </a:schemeClr>
              </a:glow>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196008" y="3360623"/>
              <a:ext cx="235528" cy="395074"/>
            </a:xfrm>
            <a:prstGeom prst="ellipse">
              <a:avLst/>
            </a:prstGeom>
            <a:noFill/>
            <a:ln w="41275">
              <a:solidFill>
                <a:srgbClr val="FF0000"/>
              </a:solidFill>
            </a:ln>
            <a:effectLst>
              <a:glow>
                <a:schemeClr val="accent1">
                  <a:alpha val="40000"/>
                </a:schemeClr>
              </a:glow>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Oval 60"/>
          <p:cNvSpPr/>
          <p:nvPr/>
        </p:nvSpPr>
        <p:spPr>
          <a:xfrm>
            <a:off x="6417252" y="4873712"/>
            <a:ext cx="858989" cy="648494"/>
          </a:xfrm>
          <a:prstGeom prst="ellipse">
            <a:avLst/>
          </a:prstGeom>
          <a:noFill/>
          <a:ln w="41275">
            <a:solidFill>
              <a:srgbClr val="FF0000"/>
            </a:solidFill>
          </a:ln>
          <a:effectLst>
            <a:glow>
              <a:schemeClr val="accent1">
                <a:alpha val="40000"/>
              </a:schemeClr>
            </a:glow>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p:cNvGrpSpPr/>
          <p:nvPr/>
        </p:nvGrpSpPr>
        <p:grpSpPr>
          <a:xfrm>
            <a:off x="5863509" y="4810974"/>
            <a:ext cx="2006250" cy="668338"/>
            <a:chOff x="4339509" y="4810974"/>
            <a:chExt cx="2006250" cy="668338"/>
          </a:xfrm>
        </p:grpSpPr>
        <mc:AlternateContent xmlns:mc="http://schemas.openxmlformats.org/markup-compatibility/2006" xmlns:a14="http://schemas.microsoft.com/office/drawing/2010/main">
          <mc:Choice Requires="a14">
            <p:sp>
              <p:nvSpPr>
                <p:cNvPr id="60" name="Oval 59"/>
                <p:cNvSpPr/>
                <p:nvPr/>
              </p:nvSpPr>
              <p:spPr>
                <a:xfrm>
                  <a:off x="4937849" y="4947933"/>
                  <a:ext cx="769794" cy="531379"/>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3</a:t>
                  </a:r>
                  <a14:m>
                    <m:oMath xmlns:m="http://schemas.openxmlformats.org/officeDocument/2006/math">
                      <m:r>
                        <a:rPr lang="en-US" sz="1600" i="1">
                          <a:latin typeface="Cambria Math" charset="0"/>
                          <a:ea typeface="Cambria Math" charset="0"/>
                          <a:cs typeface="Cambria Math" charset="0"/>
                        </a:rPr>
                        <m:t>×</m:t>
                      </m:r>
                      <m:r>
                        <a:rPr lang="en-US" sz="1600">
                          <a:latin typeface="Cambria Math" charset="0"/>
                          <a:ea typeface="Cambria Math" charset="0"/>
                          <a:cs typeface="Cambria Math" charset="0"/>
                        </a:rPr>
                        <m:t>4</m:t>
                      </m:r>
                    </m:oMath>
                  </a14:m>
                  <a:endParaRPr lang="en-US" sz="1600" dirty="0"/>
                </a:p>
              </p:txBody>
            </p:sp>
          </mc:Choice>
          <mc:Fallback xmlns="">
            <p:sp>
              <p:nvSpPr>
                <p:cNvPr id="60" name="Oval 59"/>
                <p:cNvSpPr>
                  <a:spLocks noRot="1" noChangeAspect="1" noMove="1" noResize="1" noEditPoints="1" noAdjustHandles="1" noChangeArrowheads="1" noChangeShapeType="1" noTextEdit="1"/>
                </p:cNvSpPr>
                <p:nvPr/>
              </p:nvSpPr>
              <p:spPr>
                <a:xfrm>
                  <a:off x="4937849" y="4947933"/>
                  <a:ext cx="769794" cy="531379"/>
                </a:xfrm>
                <a:prstGeom prst="ellipse">
                  <a:avLst/>
                </a:prstGeom>
                <a:blipFill rotWithShape="0">
                  <a:blip r:embed="rId27"/>
                  <a:stretch>
                    <a:fillRect/>
                  </a:stretch>
                </a:blipFill>
                <a:ln>
                  <a:solidFill>
                    <a:schemeClr val="accent5">
                      <a:lumMod val="50000"/>
                    </a:schemeClr>
                  </a:solidFill>
                </a:ln>
              </p:spPr>
              <p:txBody>
                <a:bodyPr/>
                <a:lstStyle/>
                <a:p>
                  <a:r>
                    <a:rPr lang="en-US">
                      <a:noFill/>
                    </a:rPr>
                    <a:t> </a:t>
                  </a:r>
                </a:p>
              </p:txBody>
            </p:sp>
          </mc:Fallback>
        </mc:AlternateContent>
        <p:sp>
          <p:nvSpPr>
            <p:cNvPr id="62" name="TextBox 61"/>
            <p:cNvSpPr txBox="1"/>
            <p:nvPr/>
          </p:nvSpPr>
          <p:spPr>
            <a:xfrm>
              <a:off x="4339509" y="4838689"/>
              <a:ext cx="468398" cy="584775"/>
            </a:xfrm>
            <a:prstGeom prst="rect">
              <a:avLst/>
            </a:prstGeom>
            <a:noFill/>
          </p:spPr>
          <p:txBody>
            <a:bodyPr wrap="none" rtlCol="0">
              <a:spAutoFit/>
            </a:bodyPr>
            <a:lstStyle/>
            <a:p>
              <a:r>
                <a:rPr lang="mr-IN" sz="3200" dirty="0"/>
                <a:t>…</a:t>
              </a:r>
              <a:endParaRPr lang="en-US" sz="3200" dirty="0"/>
            </a:p>
          </p:txBody>
        </p:sp>
        <p:sp>
          <p:nvSpPr>
            <p:cNvPr id="63" name="TextBox 62"/>
            <p:cNvSpPr txBox="1"/>
            <p:nvPr/>
          </p:nvSpPr>
          <p:spPr>
            <a:xfrm>
              <a:off x="5877361" y="4810974"/>
              <a:ext cx="468398" cy="584775"/>
            </a:xfrm>
            <a:prstGeom prst="rect">
              <a:avLst/>
            </a:prstGeom>
            <a:noFill/>
          </p:spPr>
          <p:txBody>
            <a:bodyPr wrap="none" rtlCol="0">
              <a:spAutoFit/>
            </a:bodyPr>
            <a:lstStyle/>
            <a:p>
              <a:r>
                <a:rPr lang="mr-IN" sz="3200" dirty="0"/>
                <a:t>…</a:t>
              </a:r>
              <a:endParaRPr lang="en-US" sz="3200" dirty="0"/>
            </a:p>
          </p:txBody>
        </p:sp>
      </p:grpSp>
      <mc:AlternateContent xmlns:mc="http://schemas.openxmlformats.org/markup-compatibility/2006" xmlns:a14="http://schemas.microsoft.com/office/drawing/2010/main">
        <mc:Choice Requires="a14">
          <p:sp>
            <p:nvSpPr>
              <p:cNvPr id="64" name="TextBox 63"/>
              <p:cNvSpPr txBox="1"/>
              <p:nvPr/>
            </p:nvSpPr>
            <p:spPr>
              <a:xfrm>
                <a:off x="3731206" y="5469971"/>
                <a:ext cx="7111967" cy="1138773"/>
              </a:xfrm>
              <a:prstGeom prst="rect">
                <a:avLst/>
              </a:prstGeom>
              <a:noFill/>
            </p:spPr>
            <p:txBody>
              <a:bodyPr wrap="square" rtlCol="0">
                <a:spAutoFit/>
              </a:bodyPr>
              <a:lstStyle/>
              <a:p>
                <a:r>
                  <a:rPr lang="en-US" sz="2400" dirty="0">
                    <a:solidFill>
                      <a:schemeClr val="accent4"/>
                    </a:solidFill>
                  </a:rPr>
                  <a:t>Claim: there are n</a:t>
                </a:r>
                <a:r>
                  <a:rPr lang="en-US" sz="2400" baseline="30000" dirty="0">
                    <a:solidFill>
                      <a:schemeClr val="accent4"/>
                    </a:solidFill>
                  </a:rPr>
                  <a:t>2</a:t>
                </a:r>
                <a:r>
                  <a:rPr lang="en-US" sz="2400" dirty="0">
                    <a:solidFill>
                      <a:schemeClr val="accent4"/>
                    </a:solidFill>
                  </a:rPr>
                  <a:t> one-digit problems. </a:t>
                </a:r>
              </a:p>
              <a:p>
                <a:r>
                  <a:rPr lang="en-US" sz="2200" dirty="0"/>
                  <a:t>Every pair of digits still gets multiplied together separately.</a:t>
                </a:r>
              </a:p>
              <a:p>
                <a:r>
                  <a:rPr lang="en-US" sz="2200" dirty="0">
                    <a:solidFill>
                      <a:schemeClr val="accent5"/>
                    </a:solidFill>
                  </a:rPr>
                  <a:t>So the running time is still at least </a:t>
                </a:r>
                <a14:m>
                  <m:oMath xmlns:m="http://schemas.openxmlformats.org/officeDocument/2006/math">
                    <m:sSup>
                      <m:sSupPr>
                        <m:ctrlPr>
                          <a:rPr lang="en-US" sz="2200" i="1">
                            <a:solidFill>
                              <a:schemeClr val="accent5"/>
                            </a:solidFill>
                            <a:latin typeface="Cambria Math" panose="02040503050406030204" pitchFamily="18" charset="0"/>
                          </a:rPr>
                        </m:ctrlPr>
                      </m:sSupPr>
                      <m:e>
                        <m:r>
                          <a:rPr lang="en-US" sz="2200" i="1">
                            <a:solidFill>
                              <a:schemeClr val="accent5"/>
                            </a:solidFill>
                            <a:latin typeface="Cambria Math" charset="0"/>
                          </a:rPr>
                          <m:t>𝑛</m:t>
                        </m:r>
                      </m:e>
                      <m:sup>
                        <m:r>
                          <a:rPr lang="en-US" sz="2200" i="1">
                            <a:solidFill>
                              <a:schemeClr val="accent5"/>
                            </a:solidFill>
                            <a:latin typeface="Cambria Math" charset="0"/>
                          </a:rPr>
                          <m:t>2</m:t>
                        </m:r>
                      </m:sup>
                    </m:sSup>
                    <m:r>
                      <a:rPr lang="en-US" sz="2200" i="1">
                        <a:latin typeface="Cambria Math" charset="0"/>
                      </a:rPr>
                      <m:t>.</m:t>
                    </m:r>
                  </m:oMath>
                </a14:m>
                <a:endParaRPr lang="en-US" sz="2200" dirty="0"/>
              </a:p>
            </p:txBody>
          </p:sp>
        </mc:Choice>
        <mc:Fallback xmlns="">
          <p:sp>
            <p:nvSpPr>
              <p:cNvPr id="64" name="TextBox 63"/>
              <p:cNvSpPr txBox="1">
                <a:spLocks noRot="1" noChangeAspect="1" noMove="1" noResize="1" noEditPoints="1" noAdjustHandles="1" noChangeArrowheads="1" noChangeShapeType="1" noTextEdit="1"/>
              </p:cNvSpPr>
              <p:nvPr/>
            </p:nvSpPr>
            <p:spPr>
              <a:xfrm>
                <a:off x="3731206" y="5469971"/>
                <a:ext cx="7111967" cy="1138773"/>
              </a:xfrm>
              <a:prstGeom prst="rect">
                <a:avLst/>
              </a:prstGeom>
              <a:blipFill>
                <a:blip r:embed="rId28"/>
                <a:stretch>
                  <a:fillRect l="-1285" t="-4278" b="-10160"/>
                </a:stretch>
              </a:blipFill>
            </p:spPr>
            <p:txBody>
              <a:bodyPr/>
              <a:lstStyle/>
              <a:p>
                <a:r>
                  <a:rPr lang="en-US">
                    <a:noFill/>
                  </a:rPr>
                  <a:t> </a:t>
                </a:r>
              </a:p>
            </p:txBody>
          </p:sp>
        </mc:Fallback>
      </mc:AlternateContent>
      <p:sp>
        <p:nvSpPr>
          <p:cNvPr id="3" name="TextBox 2"/>
          <p:cNvSpPr txBox="1"/>
          <p:nvPr/>
        </p:nvSpPr>
        <p:spPr>
          <a:xfrm>
            <a:off x="7767410" y="320252"/>
            <a:ext cx="2483297" cy="707886"/>
          </a:xfrm>
          <a:prstGeom prst="rect">
            <a:avLst/>
          </a:prstGeom>
          <a:noFill/>
        </p:spPr>
        <p:txBody>
          <a:bodyPr wrap="square" rtlCol="0">
            <a:spAutoFit/>
          </a:bodyPr>
          <a:lstStyle/>
          <a:p>
            <a:pPr algn="r"/>
            <a:r>
              <a:rPr lang="en-US" sz="2000" dirty="0">
                <a:solidFill>
                  <a:schemeClr val="accent1"/>
                </a:solidFill>
              </a:rPr>
              <a:t>How many one-digit multiplies?</a:t>
            </a:r>
          </a:p>
        </p:txBody>
      </p:sp>
    </p:spTree>
    <p:extLst>
      <p:ext uri="{BB962C8B-B14F-4D97-AF65-F5344CB8AC3E}">
        <p14:creationId xmlns:p14="http://schemas.microsoft.com/office/powerpoint/2010/main" val="74576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1" grpId="0" animBg="1"/>
      <p:bldP spid="64" grpId="0" uiExpand="1" build="p"/>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9176" y="143836"/>
            <a:ext cx="7886700" cy="830472"/>
          </a:xfrm>
        </p:spPr>
        <p:txBody>
          <a:bodyPr/>
          <a:lstStyle/>
          <a:p>
            <a:r>
              <a:rPr lang="en-US" dirty="0"/>
              <a:t>Another way to see this*</a:t>
            </a:r>
          </a:p>
        </p:txBody>
      </p:sp>
      <p:sp>
        <p:nvSpPr>
          <p:cNvPr id="4" name="Oval 3"/>
          <p:cNvSpPr/>
          <p:nvPr/>
        </p:nvSpPr>
        <p:spPr>
          <a:xfrm>
            <a:off x="3075265" y="1164217"/>
            <a:ext cx="1054243"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 name="Oval 4"/>
          <p:cNvSpPr/>
          <p:nvPr/>
        </p:nvSpPr>
        <p:spPr>
          <a:xfrm>
            <a:off x="4420454" y="2203308"/>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Oval 6"/>
          <p:cNvSpPr/>
          <p:nvPr/>
        </p:nvSpPr>
        <p:spPr>
          <a:xfrm>
            <a:off x="3685517" y="2199270"/>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Oval 7"/>
          <p:cNvSpPr/>
          <p:nvPr/>
        </p:nvSpPr>
        <p:spPr>
          <a:xfrm>
            <a:off x="2964754" y="2199270"/>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Oval 8"/>
          <p:cNvSpPr/>
          <p:nvPr/>
        </p:nvSpPr>
        <p:spPr>
          <a:xfrm>
            <a:off x="2243991" y="2199270"/>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 name="Oval 9"/>
          <p:cNvSpPr/>
          <p:nvPr/>
        </p:nvSpPr>
        <p:spPr>
          <a:xfrm>
            <a:off x="5237870" y="3921273"/>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 name="Oval 10"/>
          <p:cNvSpPr/>
          <p:nvPr/>
        </p:nvSpPr>
        <p:spPr>
          <a:xfrm>
            <a:off x="4676764" y="3734454"/>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Oval 11"/>
          <p:cNvSpPr/>
          <p:nvPr/>
        </p:nvSpPr>
        <p:spPr>
          <a:xfrm>
            <a:off x="4129508" y="3921273"/>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Oval 12"/>
          <p:cNvSpPr/>
          <p:nvPr/>
        </p:nvSpPr>
        <p:spPr>
          <a:xfrm>
            <a:off x="3602386" y="3734454"/>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 name="Oval 13"/>
          <p:cNvSpPr/>
          <p:nvPr/>
        </p:nvSpPr>
        <p:spPr>
          <a:xfrm>
            <a:off x="3075265" y="3921272"/>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Oval 14"/>
          <p:cNvSpPr/>
          <p:nvPr/>
        </p:nvSpPr>
        <p:spPr>
          <a:xfrm>
            <a:off x="2538076" y="3734453"/>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6" name="Oval 15"/>
          <p:cNvSpPr/>
          <p:nvPr/>
        </p:nvSpPr>
        <p:spPr>
          <a:xfrm>
            <a:off x="1983895" y="3962835"/>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7" name="Oval 16"/>
          <p:cNvSpPr/>
          <p:nvPr/>
        </p:nvSpPr>
        <p:spPr>
          <a:xfrm>
            <a:off x="5462576" y="607519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5053871" y="5909159"/>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4665936"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4267616" y="5909159"/>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3858911"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3452372" y="5931306"/>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3036735"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2621098" y="5931306"/>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2207637" y="607519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1820989" y="588123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7" name="Oval 26"/>
          <p:cNvSpPr/>
          <p:nvPr/>
        </p:nvSpPr>
        <p:spPr>
          <a:xfrm>
            <a:off x="5840126" y="588123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1485471" y="6055773"/>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9" name="TextBox 28"/>
          <p:cNvSpPr txBox="1"/>
          <p:nvPr/>
        </p:nvSpPr>
        <p:spPr>
          <a:xfrm>
            <a:off x="4420015" y="1123171"/>
            <a:ext cx="1535870" cy="830997"/>
          </a:xfrm>
          <a:prstGeom prst="rect">
            <a:avLst/>
          </a:prstGeom>
          <a:noFill/>
        </p:spPr>
        <p:txBody>
          <a:bodyPr wrap="none" rtlCol="0">
            <a:spAutoFit/>
          </a:bodyPr>
          <a:lstStyle/>
          <a:p>
            <a:r>
              <a:rPr lang="en-US" sz="2400" dirty="0"/>
              <a:t>1 </a:t>
            </a:r>
            <a:r>
              <a:rPr lang="en-US" sz="2400"/>
              <a:t>problem </a:t>
            </a:r>
          </a:p>
          <a:p>
            <a:r>
              <a:rPr lang="en-US" sz="2400" dirty="0"/>
              <a:t>of size n</a:t>
            </a:r>
          </a:p>
        </p:txBody>
      </p:sp>
      <p:sp>
        <p:nvSpPr>
          <p:cNvPr id="30" name="TextBox 29"/>
          <p:cNvSpPr txBox="1"/>
          <p:nvPr/>
        </p:nvSpPr>
        <p:spPr>
          <a:xfrm>
            <a:off x="5151631" y="2050801"/>
            <a:ext cx="1656094" cy="830997"/>
          </a:xfrm>
          <a:prstGeom prst="rect">
            <a:avLst/>
          </a:prstGeom>
          <a:noFill/>
        </p:spPr>
        <p:txBody>
          <a:bodyPr wrap="none" rtlCol="0">
            <a:spAutoFit/>
          </a:bodyPr>
          <a:lstStyle/>
          <a:p>
            <a:r>
              <a:rPr lang="en-US" sz="2400" dirty="0"/>
              <a:t>4 problems </a:t>
            </a:r>
          </a:p>
          <a:p>
            <a:r>
              <a:rPr lang="en-US" sz="2400" dirty="0"/>
              <a:t>of size n/2</a:t>
            </a:r>
          </a:p>
        </p:txBody>
      </p:sp>
      <p:sp>
        <p:nvSpPr>
          <p:cNvPr id="31" name="TextBox 30"/>
          <p:cNvSpPr txBox="1"/>
          <p:nvPr/>
        </p:nvSpPr>
        <p:spPr>
          <a:xfrm>
            <a:off x="5800794" y="3665051"/>
            <a:ext cx="1725024" cy="830997"/>
          </a:xfrm>
          <a:prstGeom prst="rect">
            <a:avLst/>
          </a:prstGeom>
          <a:noFill/>
        </p:spPr>
        <p:txBody>
          <a:bodyPr wrap="none" rtlCol="0">
            <a:spAutoFit/>
          </a:bodyPr>
          <a:lstStyle/>
          <a:p>
            <a:r>
              <a:rPr lang="en-US" sz="2400" dirty="0"/>
              <a:t>4</a:t>
            </a:r>
            <a:r>
              <a:rPr lang="en-US" sz="2400" baseline="30000" dirty="0"/>
              <a:t>t</a:t>
            </a:r>
            <a:r>
              <a:rPr lang="en-US" sz="2400" dirty="0"/>
              <a:t> problems </a:t>
            </a:r>
          </a:p>
          <a:p>
            <a:r>
              <a:rPr lang="en-US" sz="2400" dirty="0"/>
              <a:t>of size n/2</a:t>
            </a:r>
            <a:r>
              <a:rPr lang="en-US" sz="2400" baseline="30000" dirty="0"/>
              <a:t>t</a:t>
            </a:r>
            <a:endParaRPr lang="en-US" sz="2400" dirty="0"/>
          </a:p>
        </p:txBody>
      </p:sp>
      <p:sp>
        <p:nvSpPr>
          <p:cNvPr id="33" name="TextBox 32"/>
          <p:cNvSpPr txBox="1"/>
          <p:nvPr/>
        </p:nvSpPr>
        <p:spPr>
          <a:xfrm>
            <a:off x="6354557" y="5666663"/>
            <a:ext cx="2116157" cy="830997"/>
          </a:xfrm>
          <a:prstGeom prst="rect">
            <a:avLst/>
          </a:prstGeom>
          <a:noFill/>
        </p:spPr>
        <p:txBody>
          <a:bodyPr wrap="none" rtlCol="0">
            <a:spAutoFit/>
          </a:bodyPr>
          <a:lstStyle/>
          <a:p>
            <a:r>
              <a:rPr lang="en-US" sz="2400" dirty="0"/>
              <a:t>____ problems </a:t>
            </a:r>
          </a:p>
          <a:p>
            <a:r>
              <a:rPr lang="en-US" sz="2400" dirty="0"/>
              <a:t>of size 1</a:t>
            </a:r>
          </a:p>
        </p:txBody>
      </p:sp>
      <p:sp>
        <p:nvSpPr>
          <p:cNvPr id="34" name="TextBox 33"/>
          <p:cNvSpPr txBox="1"/>
          <p:nvPr/>
        </p:nvSpPr>
        <p:spPr>
          <a:xfrm>
            <a:off x="8007927" y="143836"/>
            <a:ext cx="2478971" cy="923330"/>
          </a:xfrm>
          <a:prstGeom prst="rect">
            <a:avLst/>
          </a:prstGeom>
          <a:noFill/>
        </p:spPr>
        <p:txBody>
          <a:bodyPr wrap="square" rtlCol="0">
            <a:spAutoFit/>
          </a:bodyPr>
          <a:lstStyle/>
          <a:p>
            <a:r>
              <a:rPr lang="en-US" dirty="0">
                <a:solidFill>
                  <a:schemeClr val="accent4"/>
                </a:solidFill>
              </a:rPr>
              <a:t>*we will come back to this sort of analysis later and still more rigorously.</a:t>
            </a:r>
          </a:p>
        </p:txBody>
      </p:sp>
      <p:pic>
        <p:nvPicPr>
          <p:cNvPr id="35" name="Picture 34"/>
          <p:cNvPicPr>
            <a:picLocks noChangeAspect="1"/>
          </p:cNvPicPr>
          <p:nvPr/>
        </p:nvPicPr>
        <p:blipFill>
          <a:blip r:embed="rId3"/>
          <a:stretch>
            <a:fillRect/>
          </a:stretch>
        </p:blipFill>
        <p:spPr>
          <a:xfrm>
            <a:off x="6622195" y="5526213"/>
            <a:ext cx="431800" cy="419100"/>
          </a:xfrm>
          <a:prstGeom prst="rect">
            <a:avLst/>
          </a:prstGeom>
        </p:spPr>
      </p:pic>
      <p:sp>
        <p:nvSpPr>
          <p:cNvPr id="36" name="TextBox 35"/>
          <p:cNvSpPr txBox="1"/>
          <p:nvPr/>
        </p:nvSpPr>
        <p:spPr>
          <a:xfrm>
            <a:off x="3341536" y="4681308"/>
            <a:ext cx="517375" cy="707886"/>
          </a:xfrm>
          <a:prstGeom prst="rect">
            <a:avLst/>
          </a:prstGeom>
          <a:noFill/>
        </p:spPr>
        <p:txBody>
          <a:bodyPr wrap="square" rtlCol="0">
            <a:spAutoFit/>
          </a:bodyPr>
          <a:lstStyle/>
          <a:p>
            <a:r>
              <a:rPr lang="mr-IN" sz="4000" dirty="0"/>
              <a:t>…</a:t>
            </a:r>
            <a:endParaRPr lang="en-US" sz="4000" dirty="0"/>
          </a:p>
        </p:txBody>
      </p:sp>
      <p:sp>
        <p:nvSpPr>
          <p:cNvPr id="38" name="Rounded Rectangle 37"/>
          <p:cNvSpPr/>
          <p:nvPr/>
        </p:nvSpPr>
        <p:spPr>
          <a:xfrm>
            <a:off x="7733513" y="1357883"/>
            <a:ext cx="2753385" cy="3365319"/>
          </a:xfrm>
          <a:prstGeom prst="roundRect">
            <a:avLst/>
          </a:prstGeom>
          <a:solidFill>
            <a:srgbClr val="FDF6C6"/>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en-US" sz="2000" dirty="0">
                <a:solidFill>
                  <a:schemeClr val="tx1"/>
                </a:solidFill>
              </a:rPr>
              <a:t>If you cut n in half </a:t>
            </a:r>
            <a:r>
              <a:rPr lang="en-US" sz="2000" dirty="0">
                <a:solidFill>
                  <a:schemeClr val="accent4"/>
                </a:solidFill>
              </a:rPr>
              <a:t>log</a:t>
            </a:r>
            <a:r>
              <a:rPr lang="en-US" sz="2000" baseline="-25000" dirty="0">
                <a:solidFill>
                  <a:schemeClr val="accent4"/>
                </a:solidFill>
              </a:rPr>
              <a:t>2</a:t>
            </a:r>
            <a:r>
              <a:rPr lang="en-US" sz="2000" dirty="0">
                <a:solidFill>
                  <a:schemeClr val="accent4"/>
                </a:solidFill>
              </a:rPr>
              <a:t>(n) </a:t>
            </a:r>
            <a:r>
              <a:rPr lang="en-US" sz="2000" dirty="0">
                <a:solidFill>
                  <a:schemeClr val="tx1"/>
                </a:solidFill>
              </a:rPr>
              <a:t>times,           you get down to 1.</a:t>
            </a:r>
          </a:p>
          <a:p>
            <a:pPr marL="285750" indent="-285750">
              <a:buFont typeface="Arial" charset="0"/>
              <a:buChar char="•"/>
            </a:pPr>
            <a:endParaRPr lang="en-US" sz="2000" dirty="0">
              <a:solidFill>
                <a:schemeClr val="tx1"/>
              </a:solidFill>
            </a:endParaRPr>
          </a:p>
          <a:p>
            <a:pPr marL="285750" indent="-285750">
              <a:buFont typeface="Arial" charset="0"/>
              <a:buChar char="•"/>
            </a:pPr>
            <a:r>
              <a:rPr lang="en-US" sz="2000" dirty="0">
                <a:solidFill>
                  <a:schemeClr val="tx1"/>
                </a:solidFill>
              </a:rPr>
              <a:t>So we do this </a:t>
            </a:r>
            <a:r>
              <a:rPr lang="en-US" sz="2000" dirty="0">
                <a:solidFill>
                  <a:schemeClr val="accent4"/>
                </a:solidFill>
              </a:rPr>
              <a:t>log</a:t>
            </a:r>
            <a:r>
              <a:rPr lang="en-US" sz="2000" baseline="-25000" dirty="0">
                <a:solidFill>
                  <a:schemeClr val="accent4"/>
                </a:solidFill>
              </a:rPr>
              <a:t>2</a:t>
            </a:r>
            <a:r>
              <a:rPr lang="en-US" sz="2000" dirty="0">
                <a:solidFill>
                  <a:schemeClr val="accent4"/>
                </a:solidFill>
              </a:rPr>
              <a:t>(n)</a:t>
            </a:r>
            <a:r>
              <a:rPr lang="en-US" sz="2000" dirty="0">
                <a:solidFill>
                  <a:schemeClr val="tx1"/>
                </a:solidFill>
              </a:rPr>
              <a:t> times and get</a:t>
            </a:r>
            <a:r>
              <a:rPr lang="mr-IN" sz="2000" dirty="0">
                <a:solidFill>
                  <a:schemeClr val="tx1"/>
                </a:solidFill>
              </a:rPr>
              <a:t>…</a:t>
            </a:r>
            <a:endParaRPr lang="en-US" sz="2000" dirty="0">
              <a:solidFill>
                <a:schemeClr val="tx1"/>
              </a:solidFill>
            </a:endParaRPr>
          </a:p>
          <a:p>
            <a:pPr marL="285750" indent="-285750" algn="ctr">
              <a:buFont typeface="Arial" charset="0"/>
              <a:buChar char="•"/>
            </a:pPr>
            <a:endParaRPr lang="en-US" sz="2000" dirty="0">
              <a:solidFill>
                <a:schemeClr val="tx1"/>
              </a:solidFill>
            </a:endParaRPr>
          </a:p>
          <a:p>
            <a:pPr algn="ctr"/>
            <a:r>
              <a:rPr lang="en-US" sz="2000" dirty="0">
                <a:solidFill>
                  <a:schemeClr val="tx1"/>
                </a:solidFill>
              </a:rPr>
              <a:t> </a:t>
            </a:r>
            <a:r>
              <a:rPr lang="en-US" sz="2000" dirty="0">
                <a:solidFill>
                  <a:schemeClr val="accent5">
                    <a:lumMod val="75000"/>
                  </a:schemeClr>
                </a:solidFill>
              </a:rPr>
              <a:t>4</a:t>
            </a:r>
            <a:r>
              <a:rPr lang="en-US" sz="2000" baseline="30000" dirty="0">
                <a:solidFill>
                  <a:schemeClr val="accent5">
                    <a:lumMod val="75000"/>
                  </a:schemeClr>
                </a:solidFill>
              </a:rPr>
              <a:t>log_2(n)</a:t>
            </a:r>
            <a:r>
              <a:rPr lang="en-US" sz="2000" dirty="0">
                <a:solidFill>
                  <a:schemeClr val="accent5">
                    <a:lumMod val="75000"/>
                  </a:schemeClr>
                </a:solidFill>
              </a:rPr>
              <a:t> = n</a:t>
            </a:r>
            <a:r>
              <a:rPr lang="en-US" sz="2000" baseline="30000" dirty="0">
                <a:solidFill>
                  <a:schemeClr val="accent5">
                    <a:lumMod val="75000"/>
                  </a:schemeClr>
                </a:solidFill>
              </a:rPr>
              <a:t>2 </a:t>
            </a:r>
          </a:p>
          <a:p>
            <a:pPr algn="ctr"/>
            <a:r>
              <a:rPr lang="en-US" sz="2000" dirty="0">
                <a:solidFill>
                  <a:schemeClr val="tx1"/>
                </a:solidFill>
              </a:rPr>
              <a:t>problems of size 1.</a:t>
            </a:r>
          </a:p>
        </p:txBody>
      </p:sp>
      <p:pic>
        <p:nvPicPr>
          <p:cNvPr id="40" name="Picture 39"/>
          <p:cNvPicPr>
            <a:picLocks noChangeAspect="1"/>
          </p:cNvPicPr>
          <p:nvPr/>
        </p:nvPicPr>
        <p:blipFill>
          <a:blip r:embed="rId4"/>
          <a:stretch>
            <a:fillRect/>
          </a:stretch>
        </p:blipFill>
        <p:spPr>
          <a:xfrm>
            <a:off x="9673532" y="5547521"/>
            <a:ext cx="813366" cy="1138042"/>
          </a:xfrm>
          <a:prstGeom prst="rect">
            <a:avLst/>
          </a:prstGeom>
        </p:spPr>
      </p:pic>
      <p:sp>
        <p:nvSpPr>
          <p:cNvPr id="41" name="TextBox 40"/>
          <p:cNvSpPr txBox="1"/>
          <p:nvPr/>
        </p:nvSpPr>
        <p:spPr>
          <a:xfrm>
            <a:off x="8422489" y="4927529"/>
            <a:ext cx="2502087" cy="923330"/>
          </a:xfrm>
          <a:prstGeom prst="rect">
            <a:avLst/>
          </a:prstGeom>
          <a:noFill/>
        </p:spPr>
        <p:txBody>
          <a:bodyPr wrap="square" rtlCol="0">
            <a:spAutoFit/>
          </a:bodyPr>
          <a:lstStyle/>
          <a:p>
            <a:r>
              <a:rPr lang="en-US" dirty="0">
                <a:solidFill>
                  <a:schemeClr val="accent4"/>
                </a:solidFill>
              </a:rPr>
              <a:t>What about the work you actually do in the problems?</a:t>
            </a:r>
          </a:p>
        </p:txBody>
      </p:sp>
    </p:spTree>
    <p:extLst>
      <p:ext uri="{BB962C8B-B14F-4D97-AF65-F5344CB8AC3E}">
        <p14:creationId xmlns:p14="http://schemas.microsoft.com/office/powerpoint/2010/main" val="97911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p:tgtEl>
                                          <p:spTgt spid="40"/>
                                        </p:tgtEl>
                                        <p:attrNameLst>
                                          <p:attrName>ppt_x</p:attrName>
                                        </p:attrNameLst>
                                      </p:cBhvr>
                                      <p:tavLst>
                                        <p:tav tm="0">
                                          <p:val>
                                            <p:strVal val="#ppt_x+#ppt_w*1.125000"/>
                                          </p:val>
                                        </p:tav>
                                        <p:tav tm="100000">
                                          <p:val>
                                            <p:strVal val="#ppt_x"/>
                                          </p:val>
                                        </p:tav>
                                      </p:tavLst>
                                    </p:anim>
                                    <p:animEffect transition="in" filter="wipe(left)">
                                      <p:cBhvr>
                                        <p:cTn id="28" dur="500"/>
                                        <p:tgtEl>
                                          <p:spTgt spid="40"/>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p:tgtEl>
                                          <p:spTgt spid="41"/>
                                        </p:tgtEl>
                                        <p:attrNameLst>
                                          <p:attrName>ppt_x</p:attrName>
                                        </p:attrNameLst>
                                      </p:cBhvr>
                                      <p:tavLst>
                                        <p:tav tm="0">
                                          <p:val>
                                            <p:strVal val="#ppt_x+#ppt_w*1.125000"/>
                                          </p:val>
                                        </p:tav>
                                        <p:tav tm="100000">
                                          <p:val>
                                            <p:strVal val="#ppt_x"/>
                                          </p:val>
                                        </p:tav>
                                      </p:tavLst>
                                    </p:anim>
                                    <p:animEffect transition="in" filter="wipe(left)">
                                      <p:cBhvr>
                                        <p:cTn id="3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uiExpand="1" build="p" animBg="1"/>
      <p:bldP spid="4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161" y="255396"/>
            <a:ext cx="7886700" cy="770947"/>
          </a:xfrm>
        </p:spPr>
        <p:txBody>
          <a:bodyPr>
            <a:normAutofit/>
          </a:bodyPr>
          <a:lstStyle/>
          <a:p>
            <a:r>
              <a:rPr lang="en-US" dirty="0"/>
              <a:t>Yet another way to see this*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152650" y="981402"/>
                <a:ext cx="8058150" cy="1804266"/>
              </a:xfrm>
            </p:spPr>
            <p:txBody>
              <a:bodyPr/>
              <a:lstStyle/>
              <a:p>
                <a:r>
                  <a:rPr lang="en-US" dirty="0"/>
                  <a:t>Let T(n) be the time to multiply two n-digit numbers.</a:t>
                </a:r>
              </a:p>
              <a:p>
                <a:r>
                  <a:rPr lang="en-US" dirty="0"/>
                  <a:t>Recurrence relation:</a:t>
                </a:r>
              </a:p>
              <a:p>
                <a:pPr lvl="1"/>
                <a14:m>
                  <m:oMath xmlns:m="http://schemas.openxmlformats.org/officeDocument/2006/math">
                    <m:r>
                      <a:rPr lang="en-US" b="0" i="1" smtClean="0">
                        <a:latin typeface="Cambria Math" charset="0"/>
                      </a:rPr>
                      <m:t>𝑇</m:t>
                    </m:r>
                    <m:d>
                      <m:dPr>
                        <m:ctrlPr>
                          <a:rPr lang="en-US" b="0" i="1" smtClean="0">
                            <a:latin typeface="Cambria Math" panose="02040503050406030204" pitchFamily="18" charset="0"/>
                          </a:rPr>
                        </m:ctrlPr>
                      </m:dPr>
                      <m:e>
                        <m:r>
                          <a:rPr lang="en-US" b="0" i="1" smtClean="0">
                            <a:latin typeface="Cambria Math" charset="0"/>
                          </a:rPr>
                          <m:t>𝑛</m:t>
                        </m:r>
                      </m:e>
                    </m:d>
                    <m:r>
                      <a:rPr lang="en-US" b="0" i="1" smtClean="0">
                        <a:latin typeface="Cambria Math" charset="0"/>
                      </a:rPr>
                      <m:t>=</m:t>
                    </m:r>
                    <m:r>
                      <a:rPr lang="en-US" b="0" i="1" smtClean="0">
                        <a:solidFill>
                          <a:schemeClr val="accent1"/>
                        </a:solidFill>
                        <a:latin typeface="Cambria Math" charset="0"/>
                      </a:rPr>
                      <m:t>4⋅</m:t>
                    </m:r>
                    <m:r>
                      <a:rPr lang="en-US" b="0" i="1" smtClean="0">
                        <a:solidFill>
                          <a:schemeClr val="accent1"/>
                        </a:solidFill>
                        <a:latin typeface="Cambria Math" charset="0"/>
                      </a:rPr>
                      <m:t>𝑇</m:t>
                    </m:r>
                    <m:d>
                      <m:dPr>
                        <m:ctrlPr>
                          <a:rPr lang="en-US" b="0" i="1" smtClean="0">
                            <a:solidFill>
                              <a:schemeClr val="accent1"/>
                            </a:solidFill>
                            <a:latin typeface="Cambria Math" panose="02040503050406030204" pitchFamily="18" charset="0"/>
                          </a:rPr>
                        </m:ctrlPr>
                      </m:dPr>
                      <m:e>
                        <m:f>
                          <m:fPr>
                            <m:ctrlPr>
                              <a:rPr lang="en-US" b="0" i="1" smtClean="0">
                                <a:solidFill>
                                  <a:schemeClr val="accent1"/>
                                </a:solidFill>
                                <a:latin typeface="Cambria Math" panose="02040503050406030204" pitchFamily="18" charset="0"/>
                              </a:rPr>
                            </m:ctrlPr>
                          </m:fPr>
                          <m:num>
                            <m:r>
                              <a:rPr lang="en-US" b="0" i="1" smtClean="0">
                                <a:solidFill>
                                  <a:schemeClr val="accent1"/>
                                </a:solidFill>
                                <a:latin typeface="Cambria Math" charset="0"/>
                              </a:rPr>
                              <m:t>𝑛</m:t>
                            </m:r>
                          </m:num>
                          <m:den>
                            <m:r>
                              <a:rPr lang="en-US" b="0" i="1" smtClean="0">
                                <a:solidFill>
                                  <a:schemeClr val="accent1"/>
                                </a:solidFill>
                                <a:latin typeface="Cambria Math" charset="0"/>
                              </a:rPr>
                              <m:t>2</m:t>
                            </m:r>
                          </m:den>
                        </m:f>
                      </m:e>
                    </m:d>
                    <m:r>
                      <a:rPr lang="en-US" b="0" i="1" smtClean="0">
                        <a:latin typeface="Cambria Math" charset="0"/>
                      </a:rPr>
                      <m:t>+</m:t>
                    </m:r>
                  </m:oMath>
                </a14:m>
                <a:r>
                  <a:rPr lang="en-US" dirty="0"/>
                  <a:t> </a:t>
                </a:r>
                <a:r>
                  <a:rPr lang="en-US" dirty="0">
                    <a:solidFill>
                      <a:schemeClr val="accent5"/>
                    </a:solidFill>
                  </a:rPr>
                  <a:t>(about n to add stuff up)</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52650" y="981402"/>
                <a:ext cx="8058150" cy="1804266"/>
              </a:xfrm>
              <a:blipFill>
                <a:blip r:embed="rId2"/>
                <a:stretch>
                  <a:fillRect l="-1362" t="-5743" r="-756"/>
                </a:stretch>
              </a:blipFill>
            </p:spPr>
            <p:txBody>
              <a:bodyPr/>
              <a:lstStyle/>
              <a:p>
                <a:r>
                  <a:rPr lang="en-US">
                    <a:noFill/>
                  </a:rPr>
                  <a:t> </a:t>
                </a:r>
              </a:p>
            </p:txBody>
          </p:sp>
        </mc:Fallback>
      </mc:AlternateContent>
      <p:sp>
        <p:nvSpPr>
          <p:cNvPr id="4" name="TextBox 3"/>
          <p:cNvSpPr txBox="1"/>
          <p:nvPr/>
        </p:nvSpPr>
        <p:spPr>
          <a:xfrm>
            <a:off x="8851326" y="1524376"/>
            <a:ext cx="1648691" cy="646331"/>
          </a:xfrm>
          <a:prstGeom prst="rect">
            <a:avLst/>
          </a:prstGeom>
          <a:noFill/>
        </p:spPr>
        <p:txBody>
          <a:bodyPr wrap="square" rtlCol="0">
            <a:spAutoFit/>
          </a:bodyPr>
          <a:lstStyle/>
          <a:p>
            <a:r>
              <a:rPr lang="en-US" dirty="0">
                <a:solidFill>
                  <a:schemeClr val="accent5"/>
                </a:solidFill>
              </a:rPr>
              <a:t>Ignore this term for now</a:t>
            </a:r>
            <a:r>
              <a:rPr lang="mr-IN" dirty="0">
                <a:solidFill>
                  <a:schemeClr val="accent5"/>
                </a:solidFill>
              </a:rPr>
              <a:t>…</a:t>
            </a:r>
            <a:endParaRPr lang="en-US" dirty="0">
              <a:solidFill>
                <a:schemeClr val="accent5"/>
              </a:solidFill>
            </a:endParaRPr>
          </a:p>
        </p:txBody>
      </p:sp>
      <p:cxnSp>
        <p:nvCxnSpPr>
          <p:cNvPr id="16" name="Straight Arrow Connector 15"/>
          <p:cNvCxnSpPr/>
          <p:nvPr/>
        </p:nvCxnSpPr>
        <p:spPr>
          <a:xfrm flipH="1">
            <a:off x="8463397" y="1889910"/>
            <a:ext cx="387928" cy="217162"/>
          </a:xfrm>
          <a:prstGeom prst="straightConnector1">
            <a:avLst/>
          </a:prstGeom>
          <a:ln w="222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stretch>
            <a:fillRect/>
          </a:stretch>
        </p:blipFill>
        <p:spPr>
          <a:xfrm>
            <a:off x="2152651" y="2953275"/>
            <a:ext cx="3513859" cy="3547405"/>
          </a:xfrm>
          <a:prstGeom prst="rect">
            <a:avLst/>
          </a:prstGeom>
        </p:spPr>
      </p:pic>
      <p:pic>
        <p:nvPicPr>
          <p:cNvPr id="30" name="Picture 29"/>
          <p:cNvPicPr>
            <a:picLocks noChangeAspect="1"/>
          </p:cNvPicPr>
          <p:nvPr/>
        </p:nvPicPr>
        <p:blipFill>
          <a:blip r:embed="rId4"/>
          <a:stretch>
            <a:fillRect/>
          </a:stretch>
        </p:blipFill>
        <p:spPr>
          <a:xfrm>
            <a:off x="8540750" y="5003223"/>
            <a:ext cx="1498600" cy="342900"/>
          </a:xfrm>
          <a:prstGeom prst="rect">
            <a:avLst/>
          </a:prstGeom>
        </p:spPr>
      </p:pic>
      <p:pic>
        <p:nvPicPr>
          <p:cNvPr id="31" name="Picture 30"/>
          <p:cNvPicPr>
            <a:picLocks noChangeAspect="1"/>
          </p:cNvPicPr>
          <p:nvPr/>
        </p:nvPicPr>
        <p:blipFill>
          <a:blip r:embed="rId5"/>
          <a:stretch>
            <a:fillRect/>
          </a:stretch>
        </p:blipFill>
        <p:spPr>
          <a:xfrm>
            <a:off x="8465122" y="3800448"/>
            <a:ext cx="1549400" cy="355600"/>
          </a:xfrm>
          <a:prstGeom prst="rect">
            <a:avLst/>
          </a:prstGeom>
        </p:spPr>
      </p:pic>
      <p:pic>
        <p:nvPicPr>
          <p:cNvPr id="33" name="Picture 32"/>
          <p:cNvPicPr>
            <a:picLocks noChangeAspect="1"/>
          </p:cNvPicPr>
          <p:nvPr/>
        </p:nvPicPr>
        <p:blipFill>
          <a:blip r:embed="rId6"/>
          <a:stretch>
            <a:fillRect/>
          </a:stretch>
        </p:blipFill>
        <p:spPr>
          <a:xfrm>
            <a:off x="8473785" y="3344376"/>
            <a:ext cx="1549400" cy="355600"/>
          </a:xfrm>
          <a:prstGeom prst="rect">
            <a:avLst/>
          </a:prstGeom>
        </p:spPr>
      </p:pic>
      <p:cxnSp>
        <p:nvCxnSpPr>
          <p:cNvPr id="35" name="Straight Connector 34"/>
          <p:cNvCxnSpPr/>
          <p:nvPr/>
        </p:nvCxnSpPr>
        <p:spPr>
          <a:xfrm>
            <a:off x="5306291" y="3522176"/>
            <a:ext cx="3006436"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860473" y="3967516"/>
            <a:ext cx="2452254" cy="10733"/>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04511" y="5160818"/>
            <a:ext cx="3466811" cy="1354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7"/>
          <a:stretch>
            <a:fillRect/>
          </a:stretch>
        </p:blipFill>
        <p:spPr>
          <a:xfrm>
            <a:off x="7422575" y="6130546"/>
            <a:ext cx="2857500" cy="381000"/>
          </a:xfrm>
          <a:prstGeom prst="rect">
            <a:avLst/>
          </a:prstGeom>
        </p:spPr>
      </p:pic>
      <p:cxnSp>
        <p:nvCxnSpPr>
          <p:cNvPr id="42" name="Straight Connector 41"/>
          <p:cNvCxnSpPr/>
          <p:nvPr/>
        </p:nvCxnSpPr>
        <p:spPr>
          <a:xfrm>
            <a:off x="4558146" y="6334901"/>
            <a:ext cx="2690958" cy="1354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71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359" y="442070"/>
            <a:ext cx="10515600" cy="1325563"/>
          </a:xfrm>
        </p:spPr>
        <p:txBody>
          <a:bodyPr/>
          <a:lstStyle/>
          <a:p>
            <a:r>
              <a:rPr lang="en-US" dirty="0"/>
              <a:t>That’s a bit disappointing</a:t>
            </a:r>
            <a:br>
              <a:rPr lang="en-US" dirty="0"/>
            </a:br>
            <a:r>
              <a:rPr lang="en-US" sz="2800" dirty="0"/>
              <a:t>All that work and still n</a:t>
            </a:r>
            <a:r>
              <a:rPr lang="en-US" sz="2800" baseline="30000" dirty="0"/>
              <a:t>2</a:t>
            </a:r>
            <a:r>
              <a:rPr lang="mr-IN" sz="2800" dirty="0"/>
              <a:t>…</a:t>
            </a:r>
            <a:endParaRPr lang="en-US" sz="2800" dirty="0"/>
          </a:p>
        </p:txBody>
      </p:sp>
      <p:sp>
        <p:nvSpPr>
          <p:cNvPr id="11" name="Freeform 10"/>
          <p:cNvSpPr/>
          <p:nvPr/>
        </p:nvSpPr>
        <p:spPr>
          <a:xfrm>
            <a:off x="2806890" y="-750626"/>
            <a:ext cx="6775555" cy="6632812"/>
          </a:xfrm>
          <a:custGeom>
            <a:avLst/>
            <a:gdLst>
              <a:gd name="connsiteX0" fmla="*/ 0 w 6702916"/>
              <a:gd name="connsiteY0" fmla="*/ 6341399 h 6341399"/>
              <a:gd name="connsiteX1" fmla="*/ 1392071 w 6702916"/>
              <a:gd name="connsiteY1" fmla="*/ 6041148 h 6341399"/>
              <a:gd name="connsiteX2" fmla="*/ 3125337 w 6702916"/>
              <a:gd name="connsiteY2" fmla="*/ 4881089 h 6341399"/>
              <a:gd name="connsiteX3" fmla="*/ 4885898 w 6702916"/>
              <a:gd name="connsiteY3" fmla="*/ 2820277 h 6341399"/>
              <a:gd name="connsiteX4" fmla="*/ 6523629 w 6702916"/>
              <a:gd name="connsiteY4" fmla="*/ 186259 h 6341399"/>
              <a:gd name="connsiteX5" fmla="*/ 6660107 w 6702916"/>
              <a:gd name="connsiteY5" fmla="*/ 213554 h 6341399"/>
              <a:gd name="connsiteX0" fmla="*/ 0 w 6702915"/>
              <a:gd name="connsiteY0" fmla="*/ 6583769 h 6583769"/>
              <a:gd name="connsiteX1" fmla="*/ 1392071 w 6702915"/>
              <a:gd name="connsiteY1" fmla="*/ 6283518 h 6583769"/>
              <a:gd name="connsiteX2" fmla="*/ 3125337 w 6702915"/>
              <a:gd name="connsiteY2" fmla="*/ 5123459 h 6583769"/>
              <a:gd name="connsiteX3" fmla="*/ 4885898 w 6702915"/>
              <a:gd name="connsiteY3" fmla="*/ 3062647 h 6583769"/>
              <a:gd name="connsiteX4" fmla="*/ 6523629 w 6702915"/>
              <a:gd name="connsiteY4" fmla="*/ 428629 h 6583769"/>
              <a:gd name="connsiteX5" fmla="*/ 6660107 w 6702915"/>
              <a:gd name="connsiteY5" fmla="*/ 5547 h 6583769"/>
              <a:gd name="connsiteX0" fmla="*/ 0 w 6670485"/>
              <a:gd name="connsiteY0" fmla="*/ 6435689 h 6435689"/>
              <a:gd name="connsiteX1" fmla="*/ 1392071 w 6670485"/>
              <a:gd name="connsiteY1" fmla="*/ 6135438 h 6435689"/>
              <a:gd name="connsiteX2" fmla="*/ 3125337 w 6670485"/>
              <a:gd name="connsiteY2" fmla="*/ 4975379 h 6435689"/>
              <a:gd name="connsiteX3" fmla="*/ 4885898 w 6670485"/>
              <a:gd name="connsiteY3" fmla="*/ 2914567 h 6435689"/>
              <a:gd name="connsiteX4" fmla="*/ 6523629 w 6670485"/>
              <a:gd name="connsiteY4" fmla="*/ 280549 h 6435689"/>
              <a:gd name="connsiteX5" fmla="*/ 6591868 w 6670485"/>
              <a:gd name="connsiteY5" fmla="*/ 75832 h 6435689"/>
              <a:gd name="connsiteX0" fmla="*/ 0 w 6775555"/>
              <a:gd name="connsiteY0" fmla="*/ 6620649 h 6620649"/>
              <a:gd name="connsiteX1" fmla="*/ 1392071 w 6775555"/>
              <a:gd name="connsiteY1" fmla="*/ 6320398 h 6620649"/>
              <a:gd name="connsiteX2" fmla="*/ 3125337 w 6775555"/>
              <a:gd name="connsiteY2" fmla="*/ 5160339 h 6620649"/>
              <a:gd name="connsiteX3" fmla="*/ 4885898 w 6775555"/>
              <a:gd name="connsiteY3" fmla="*/ 3099527 h 6620649"/>
              <a:gd name="connsiteX4" fmla="*/ 6523629 w 6775555"/>
              <a:gd name="connsiteY4" fmla="*/ 465509 h 6620649"/>
              <a:gd name="connsiteX5" fmla="*/ 6769289 w 6775555"/>
              <a:gd name="connsiteY5" fmla="*/ 1485 h 662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5555" h="6620649">
                <a:moveTo>
                  <a:pt x="0" y="6620649"/>
                </a:moveTo>
                <a:cubicBezTo>
                  <a:pt x="435591" y="6592216"/>
                  <a:pt x="871182" y="6563783"/>
                  <a:pt x="1392071" y="6320398"/>
                </a:cubicBezTo>
                <a:cubicBezTo>
                  <a:pt x="1912960" y="6077013"/>
                  <a:pt x="2543033" y="5697151"/>
                  <a:pt x="3125337" y="5160339"/>
                </a:cubicBezTo>
                <a:cubicBezTo>
                  <a:pt x="3707641" y="4623527"/>
                  <a:pt x="4319516" y="3881999"/>
                  <a:pt x="4885898" y="3099527"/>
                </a:cubicBezTo>
                <a:cubicBezTo>
                  <a:pt x="5452280" y="2317055"/>
                  <a:pt x="6209731" y="981849"/>
                  <a:pt x="6523629" y="465509"/>
                </a:cubicBezTo>
                <a:cubicBezTo>
                  <a:pt x="6837528" y="-50831"/>
                  <a:pt x="6769289" y="1485"/>
                  <a:pt x="6769289" y="1485"/>
                </a:cubicBezTo>
              </a:path>
            </a:pathLst>
          </a:cu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p:cNvCxnSpPr>
            <a:stCxn id="11" idx="0"/>
          </p:cNvCxnSpPr>
          <p:nvPr/>
        </p:nvCxnSpPr>
        <p:spPr>
          <a:xfrm>
            <a:off x="2806890" y="5882186"/>
            <a:ext cx="5486401" cy="0"/>
          </a:xfrm>
          <a:prstGeom prst="line">
            <a:avLst/>
          </a:prstGeom>
          <a:ln w="15875">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806890" y="2047165"/>
            <a:ext cx="1" cy="3835021"/>
          </a:xfrm>
          <a:prstGeom prst="line">
            <a:avLst/>
          </a:prstGeom>
          <a:ln w="15875">
            <a:solidFill>
              <a:schemeClr val="tx2"/>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7761028" y="5512855"/>
                <a:ext cx="6611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𝑛</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7761028" y="5512855"/>
                <a:ext cx="661193"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152650" y="2047164"/>
                <a:ext cx="92804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charset="0"/>
                            </a:rPr>
                            <m:t>𝑛</m:t>
                          </m:r>
                        </m:e>
                        <m:sup>
                          <m:r>
                            <a:rPr lang="en-US" i="1">
                              <a:latin typeface="Cambria Math" charset="0"/>
                            </a:rPr>
                            <m:t>2</m:t>
                          </m:r>
                        </m:sup>
                      </m:sSup>
                    </m:oMath>
                  </m:oMathPara>
                </a14:m>
                <a:endParaRPr lang="en-US" dirty="0"/>
              </a:p>
              <a:p>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2152650" y="2047164"/>
                <a:ext cx="928048" cy="646331"/>
              </a:xfrm>
              <a:prstGeom prst="rect">
                <a:avLst/>
              </a:prstGeom>
              <a:blipFill>
                <a:blip r:embed="rId3"/>
                <a:stretch>
                  <a:fillRect/>
                </a:stretch>
              </a:blipFill>
            </p:spPr>
            <p:txBody>
              <a:bodyPr/>
              <a:lstStyle/>
              <a:p>
                <a:r>
                  <a:rPr lang="en-US">
                    <a:noFill/>
                  </a:rPr>
                  <a:t> </a:t>
                </a:r>
              </a:p>
            </p:txBody>
          </p:sp>
        </mc:Fallback>
      </mc:AlternateContent>
      <p:sp>
        <p:nvSpPr>
          <p:cNvPr id="3" name="TextBox 2"/>
          <p:cNvSpPr txBox="1"/>
          <p:nvPr/>
        </p:nvSpPr>
        <p:spPr>
          <a:xfrm>
            <a:off x="7595954" y="4525438"/>
            <a:ext cx="2443397" cy="707886"/>
          </a:xfrm>
          <a:prstGeom prst="rect">
            <a:avLst/>
          </a:prstGeom>
          <a:noFill/>
        </p:spPr>
        <p:txBody>
          <a:bodyPr wrap="square" rtlCol="0">
            <a:spAutoFit/>
          </a:bodyPr>
          <a:lstStyle/>
          <a:p>
            <a:r>
              <a:rPr lang="en-US" sz="4000" dirty="0">
                <a:solidFill>
                  <a:schemeClr val="accent1"/>
                </a:solidFill>
              </a:rPr>
              <a:t>But wait!!</a:t>
            </a:r>
          </a:p>
        </p:txBody>
      </p:sp>
    </p:spTree>
    <p:extLst>
      <p:ext uri="{BB962C8B-B14F-4D97-AF65-F5344CB8AC3E}">
        <p14:creationId xmlns:p14="http://schemas.microsoft.com/office/powerpoint/2010/main" val="136873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285" y="256169"/>
            <a:ext cx="8653897" cy="733656"/>
          </a:xfrm>
        </p:spPr>
        <p:txBody>
          <a:bodyPr>
            <a:noAutofit/>
          </a:bodyPr>
          <a:lstStyle/>
          <a:p>
            <a:r>
              <a:rPr lang="en-US" sz="3400" dirty="0"/>
              <a:t>Divide and conquer </a:t>
            </a:r>
            <a:r>
              <a:rPr lang="en-US" sz="3400" dirty="0">
                <a:solidFill>
                  <a:schemeClr val="accent5"/>
                </a:solidFill>
              </a:rPr>
              <a:t>can</a:t>
            </a:r>
            <a:r>
              <a:rPr lang="en-US" sz="3400" dirty="0"/>
              <a:t> actually make progress</a:t>
            </a:r>
          </a:p>
        </p:txBody>
      </p:sp>
      <p:sp>
        <p:nvSpPr>
          <p:cNvPr id="3" name="Content Placeholder 2"/>
          <p:cNvSpPr>
            <a:spLocks noGrp="1"/>
          </p:cNvSpPr>
          <p:nvPr>
            <p:ph idx="1"/>
          </p:nvPr>
        </p:nvSpPr>
        <p:spPr>
          <a:xfrm>
            <a:off x="2138796" y="1628992"/>
            <a:ext cx="7886700" cy="4660972"/>
          </a:xfrm>
        </p:spPr>
        <p:txBody>
          <a:bodyPr>
            <a:normAutofit/>
          </a:bodyPr>
          <a:lstStyle/>
          <a:p>
            <a:r>
              <a:rPr lang="en-US" dirty="0"/>
              <a:t>Karatsuba figured out how to do this better!</a:t>
            </a:r>
          </a:p>
          <a:p>
            <a:endParaRPr lang="en-US" dirty="0"/>
          </a:p>
          <a:p>
            <a:endParaRPr lang="en-US" dirty="0"/>
          </a:p>
          <a:p>
            <a:endParaRPr lang="en-US" dirty="0"/>
          </a:p>
          <a:p>
            <a:endParaRPr lang="en-US" dirty="0"/>
          </a:p>
          <a:p>
            <a:endParaRPr lang="en-US" dirty="0"/>
          </a:p>
          <a:p>
            <a:endParaRPr lang="en-US" dirty="0"/>
          </a:p>
          <a:p>
            <a:endParaRPr lang="en-US" dirty="0"/>
          </a:p>
          <a:p>
            <a:r>
              <a:rPr lang="en-US" dirty="0"/>
              <a:t>If only we recurse three times instead of four</a:t>
            </a:r>
            <a:r>
              <a:rPr lang="mr-IN" dirty="0"/>
              <a:t>…</a:t>
            </a:r>
            <a:endParaRPr lang="en-US" dirty="0"/>
          </a:p>
        </p:txBody>
      </p:sp>
      <p:pic>
        <p:nvPicPr>
          <p:cNvPr id="4" name="Picture 3"/>
          <p:cNvPicPr>
            <a:picLocks noChangeAspect="1"/>
          </p:cNvPicPr>
          <p:nvPr/>
        </p:nvPicPr>
        <p:blipFill>
          <a:blip r:embed="rId3"/>
          <a:stretch>
            <a:fillRect/>
          </a:stretch>
        </p:blipFill>
        <p:spPr>
          <a:xfrm>
            <a:off x="2595996" y="2756487"/>
            <a:ext cx="6972300" cy="1320800"/>
          </a:xfrm>
          <a:prstGeom prst="rect">
            <a:avLst/>
          </a:prstGeom>
        </p:spPr>
      </p:pic>
      <p:sp>
        <p:nvSpPr>
          <p:cNvPr id="5" name="TextBox 4"/>
          <p:cNvSpPr txBox="1"/>
          <p:nvPr/>
        </p:nvSpPr>
        <p:spPr>
          <a:xfrm>
            <a:off x="5264729" y="4828103"/>
            <a:ext cx="3189527" cy="461665"/>
          </a:xfrm>
          <a:prstGeom prst="rect">
            <a:avLst/>
          </a:prstGeom>
          <a:noFill/>
        </p:spPr>
        <p:txBody>
          <a:bodyPr wrap="none" rtlCol="0">
            <a:spAutoFit/>
          </a:bodyPr>
          <a:lstStyle/>
          <a:p>
            <a:r>
              <a:rPr lang="en-US" sz="2400" dirty="0">
                <a:solidFill>
                  <a:schemeClr val="accent1"/>
                </a:solidFill>
              </a:rPr>
              <a:t>Need these three things</a:t>
            </a:r>
          </a:p>
        </p:txBody>
      </p:sp>
      <p:cxnSp>
        <p:nvCxnSpPr>
          <p:cNvPr id="7" name="Straight Arrow Connector 6"/>
          <p:cNvCxnSpPr/>
          <p:nvPr/>
        </p:nvCxnSpPr>
        <p:spPr>
          <a:xfrm flipH="1" flipV="1">
            <a:off x="6859491" y="4176938"/>
            <a:ext cx="123200" cy="65116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3990110" y="4077287"/>
            <a:ext cx="2507672" cy="76225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7287491" y="4071570"/>
            <a:ext cx="1911928" cy="75653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89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ppt_y</p:attrName>
                                        </p:attrNameLst>
                                      </p:cBhvr>
                                      <p:tavLst>
                                        <p:tav tm="0">
                                          <p:val>
                                            <p:strVal val="#ppt_y+#ppt_h*1.125000"/>
                                          </p:val>
                                        </p:tav>
                                        <p:tav tm="100000">
                                          <p:val>
                                            <p:strVal val="#ppt_y"/>
                                          </p:val>
                                        </p:tav>
                                      </p:tavLst>
                                    </p:anim>
                                    <p:animEffect transition="in" filter="wipe(up)">
                                      <p:cBhvr>
                                        <p:cTn id="16" dur="500"/>
                                        <p:tgtEl>
                                          <p:spTgt spid="10"/>
                                        </p:tgtEl>
                                      </p:cBhvr>
                                    </p:animEffect>
                                  </p:childTnLst>
                                </p:cTn>
                              </p:par>
                              <p:par>
                                <p:cTn id="17" presetID="1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3514" y="530171"/>
            <a:ext cx="10515600" cy="1325563"/>
          </a:xfrm>
        </p:spPr>
        <p:txBody>
          <a:bodyPr>
            <a:normAutofit/>
          </a:bodyPr>
          <a:lstStyle/>
          <a:p>
            <a:r>
              <a:rPr lang="en-US" sz="3200" dirty="0">
                <a:solidFill>
                  <a:schemeClr val="accent1"/>
                </a:solidFill>
              </a:rPr>
              <a:t>A problem you all know how to solve:</a:t>
            </a:r>
            <a:br>
              <a:rPr lang="en-US" sz="4000" dirty="0"/>
            </a:br>
            <a:r>
              <a:rPr lang="en-US" dirty="0"/>
              <a:t>Integer Multiplication</a:t>
            </a:r>
          </a:p>
        </p:txBody>
      </p:sp>
      <p:sp>
        <p:nvSpPr>
          <p:cNvPr id="3" name="Content Placeholder 2"/>
          <p:cNvSpPr>
            <a:spLocks noGrp="1"/>
          </p:cNvSpPr>
          <p:nvPr>
            <p:ph idx="1"/>
          </p:nvPr>
        </p:nvSpPr>
        <p:spPr>
          <a:xfrm>
            <a:off x="5659272" y="2494366"/>
            <a:ext cx="1624084" cy="1722793"/>
          </a:xfrm>
        </p:spPr>
        <p:txBody>
          <a:bodyPr>
            <a:noAutofit/>
          </a:bodyPr>
          <a:lstStyle/>
          <a:p>
            <a:pPr marL="0" indent="0">
              <a:lnSpc>
                <a:spcPct val="100000"/>
              </a:lnSpc>
              <a:spcBef>
                <a:spcPts val="0"/>
              </a:spcBef>
              <a:buNone/>
              <a:defRPr/>
            </a:pPr>
            <a:r>
              <a:rPr lang="en-US" sz="5400" dirty="0"/>
              <a:t>12</a:t>
            </a:r>
          </a:p>
          <a:p>
            <a:pPr marL="0" indent="0">
              <a:lnSpc>
                <a:spcPct val="100000"/>
              </a:lnSpc>
              <a:spcBef>
                <a:spcPts val="0"/>
              </a:spcBef>
              <a:buNone/>
              <a:defRPr/>
            </a:pPr>
            <a:r>
              <a:rPr lang="en-US" sz="5400" dirty="0"/>
              <a:t>34</a:t>
            </a:r>
          </a:p>
        </p:txBody>
      </p:sp>
      <p:sp>
        <p:nvSpPr>
          <p:cNvPr id="4" name="TextBox 3"/>
          <p:cNvSpPr txBox="1"/>
          <p:nvPr/>
        </p:nvSpPr>
        <p:spPr>
          <a:xfrm>
            <a:off x="5296672" y="3466532"/>
            <a:ext cx="362600" cy="584775"/>
          </a:xfrm>
          <a:prstGeom prst="rect">
            <a:avLst/>
          </a:prstGeom>
          <a:noFill/>
        </p:spPr>
        <p:txBody>
          <a:bodyPr wrap="none" rtlCol="0">
            <a:spAutoFit/>
          </a:bodyPr>
          <a:lstStyle/>
          <a:p>
            <a:r>
              <a:rPr lang="en-US" sz="3200" dirty="0"/>
              <a:t>x</a:t>
            </a:r>
          </a:p>
        </p:txBody>
      </p:sp>
      <p:cxnSp>
        <p:nvCxnSpPr>
          <p:cNvPr id="6" name="Straight Connector 5"/>
          <p:cNvCxnSpPr/>
          <p:nvPr/>
        </p:nvCxnSpPr>
        <p:spPr>
          <a:xfrm>
            <a:off x="5296672" y="4217158"/>
            <a:ext cx="1563826" cy="0"/>
          </a:xfrm>
          <a:prstGeom prst="line">
            <a:avLst/>
          </a:prstGeom>
          <a:ln w="22225"/>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359759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7"/>
            <a:ext cx="7886700" cy="757092"/>
          </a:xfrm>
        </p:spPr>
        <p:txBody>
          <a:bodyPr/>
          <a:lstStyle/>
          <a:p>
            <a:r>
              <a:rPr lang="en-US" dirty="0"/>
              <a:t>Karatsuba integer multiplication</a:t>
            </a:r>
          </a:p>
        </p:txBody>
      </p:sp>
      <p:sp>
        <p:nvSpPr>
          <p:cNvPr id="3" name="Content Placeholder 2"/>
          <p:cNvSpPr>
            <a:spLocks noGrp="1"/>
          </p:cNvSpPr>
          <p:nvPr>
            <p:ph idx="1"/>
          </p:nvPr>
        </p:nvSpPr>
        <p:spPr>
          <a:xfrm>
            <a:off x="2152650" y="1593274"/>
            <a:ext cx="7886700" cy="2272145"/>
          </a:xfrm>
        </p:spPr>
        <p:txBody>
          <a:bodyPr/>
          <a:lstStyle/>
          <a:p>
            <a:r>
              <a:rPr lang="en-US" dirty="0"/>
              <a:t>Recursively compute</a:t>
            </a:r>
          </a:p>
          <a:p>
            <a:pPr lvl="1"/>
            <a:r>
              <a:rPr lang="en-US" dirty="0"/>
              <a:t>ac </a:t>
            </a:r>
          </a:p>
          <a:p>
            <a:pPr lvl="1"/>
            <a:r>
              <a:rPr lang="en-US" dirty="0"/>
              <a:t>bd</a:t>
            </a:r>
          </a:p>
          <a:p>
            <a:pPr lvl="1"/>
            <a:r>
              <a:rPr lang="en-US" dirty="0"/>
              <a:t>(</a:t>
            </a:r>
            <a:r>
              <a:rPr lang="en-US" dirty="0" err="1"/>
              <a:t>a+b</a:t>
            </a:r>
            <a:r>
              <a:rPr lang="en-US" dirty="0"/>
              <a:t>)(</a:t>
            </a:r>
            <a:r>
              <a:rPr lang="en-US" dirty="0" err="1"/>
              <a:t>c+d</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3415452" y="4739250"/>
            <a:ext cx="4814149" cy="911970"/>
          </a:xfrm>
          <a:prstGeom prst="rect">
            <a:avLst/>
          </a:prstGeom>
        </p:spPr>
      </p:pic>
      <p:sp>
        <p:nvSpPr>
          <p:cNvPr id="5" name="Rounded Rectangle 4"/>
          <p:cNvSpPr/>
          <p:nvPr/>
        </p:nvSpPr>
        <p:spPr>
          <a:xfrm>
            <a:off x="5292437" y="2729346"/>
            <a:ext cx="4885459" cy="997527"/>
          </a:xfrm>
          <a:prstGeom prst="roundRect">
            <a:avLst/>
          </a:prstGeom>
          <a:solidFill>
            <a:srgbClr val="FDE1CB"/>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r>
              <a:rPr lang="en-US" sz="2800" dirty="0" err="1">
                <a:solidFill>
                  <a:schemeClr val="tx1"/>
                </a:solidFill>
              </a:rPr>
              <a:t>a+b</a:t>
            </a:r>
            <a:r>
              <a:rPr lang="en-US" sz="2800" dirty="0">
                <a:solidFill>
                  <a:schemeClr val="tx1"/>
                </a:solidFill>
              </a:rPr>
              <a:t>)(</a:t>
            </a:r>
            <a:r>
              <a:rPr lang="en-US" sz="2800" dirty="0" err="1">
                <a:solidFill>
                  <a:schemeClr val="tx1"/>
                </a:solidFill>
              </a:rPr>
              <a:t>c+d</a:t>
            </a:r>
            <a:r>
              <a:rPr lang="en-US" sz="2800" dirty="0">
                <a:solidFill>
                  <a:schemeClr val="tx1"/>
                </a:solidFill>
              </a:rPr>
              <a:t>) = ac + </a:t>
            </a:r>
            <a:r>
              <a:rPr lang="en-US" sz="2800" dirty="0" err="1">
                <a:solidFill>
                  <a:schemeClr val="tx1"/>
                </a:solidFill>
              </a:rPr>
              <a:t>bd</a:t>
            </a:r>
            <a:r>
              <a:rPr lang="en-US" sz="2800" dirty="0">
                <a:solidFill>
                  <a:schemeClr val="tx1"/>
                </a:solidFill>
              </a:rPr>
              <a:t> + </a:t>
            </a:r>
            <a:r>
              <a:rPr lang="en-US" sz="2800" dirty="0" err="1">
                <a:solidFill>
                  <a:schemeClr val="tx1"/>
                </a:solidFill>
              </a:rPr>
              <a:t>bc</a:t>
            </a:r>
            <a:r>
              <a:rPr lang="en-US" sz="2800" dirty="0">
                <a:solidFill>
                  <a:schemeClr val="tx1"/>
                </a:solidFill>
              </a:rPr>
              <a:t> + ad</a:t>
            </a:r>
          </a:p>
        </p:txBody>
      </p:sp>
      <p:sp>
        <p:nvSpPr>
          <p:cNvPr id="7" name="Freeform 6"/>
          <p:cNvSpPr/>
          <p:nvPr/>
        </p:nvSpPr>
        <p:spPr>
          <a:xfrm>
            <a:off x="3297383" y="2258292"/>
            <a:ext cx="4281054" cy="815989"/>
          </a:xfrm>
          <a:custGeom>
            <a:avLst/>
            <a:gdLst>
              <a:gd name="connsiteX0" fmla="*/ 0 w 4266173"/>
              <a:gd name="connsiteY0" fmla="*/ 16460 h 920766"/>
              <a:gd name="connsiteX1" fmla="*/ 2175164 w 4266173"/>
              <a:gd name="connsiteY1" fmla="*/ 30315 h 920766"/>
              <a:gd name="connsiteX2" fmla="*/ 3879273 w 4266173"/>
              <a:gd name="connsiteY2" fmla="*/ 293551 h 920766"/>
              <a:gd name="connsiteX3" fmla="*/ 4239491 w 4266173"/>
              <a:gd name="connsiteY3" fmla="*/ 861588 h 920766"/>
              <a:gd name="connsiteX4" fmla="*/ 4239491 w 4266173"/>
              <a:gd name="connsiteY4" fmla="*/ 903151 h 920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6173" h="920766">
                <a:moveTo>
                  <a:pt x="0" y="16460"/>
                </a:moveTo>
                <a:cubicBezTo>
                  <a:pt x="764309" y="296"/>
                  <a:pt x="1528619" y="-15867"/>
                  <a:pt x="2175164" y="30315"/>
                </a:cubicBezTo>
                <a:cubicBezTo>
                  <a:pt x="2821709" y="76497"/>
                  <a:pt x="3535219" y="155006"/>
                  <a:pt x="3879273" y="293551"/>
                </a:cubicBezTo>
                <a:cubicBezTo>
                  <a:pt x="4223328" y="432097"/>
                  <a:pt x="4179455" y="759988"/>
                  <a:pt x="4239491" y="861588"/>
                </a:cubicBezTo>
                <a:cubicBezTo>
                  <a:pt x="4299527" y="963188"/>
                  <a:pt x="4239491" y="903151"/>
                  <a:pt x="4239491" y="903151"/>
                </a:cubicBezTo>
              </a:path>
            </a:pathLst>
          </a:custGeom>
          <a:noFill/>
          <a:ln w="31750">
            <a:solidFill>
              <a:schemeClr val="accent4"/>
            </a:solidFill>
            <a:tailEnd type="stealth" w="lg" len="lg"/>
          </a:ln>
          <a:effectLst>
            <a:outerShdw blurRad="50800" dist="50800" dir="5400000" sx="98000" sy="98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366656" y="2584588"/>
            <a:ext cx="4862945" cy="489693"/>
          </a:xfrm>
          <a:custGeom>
            <a:avLst/>
            <a:gdLst>
              <a:gd name="connsiteX0" fmla="*/ 0 w 4266173"/>
              <a:gd name="connsiteY0" fmla="*/ 16460 h 920766"/>
              <a:gd name="connsiteX1" fmla="*/ 2175164 w 4266173"/>
              <a:gd name="connsiteY1" fmla="*/ 30315 h 920766"/>
              <a:gd name="connsiteX2" fmla="*/ 3879273 w 4266173"/>
              <a:gd name="connsiteY2" fmla="*/ 293551 h 920766"/>
              <a:gd name="connsiteX3" fmla="*/ 4239491 w 4266173"/>
              <a:gd name="connsiteY3" fmla="*/ 861588 h 920766"/>
              <a:gd name="connsiteX4" fmla="*/ 4239491 w 4266173"/>
              <a:gd name="connsiteY4" fmla="*/ 903151 h 920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6173" h="920766">
                <a:moveTo>
                  <a:pt x="0" y="16460"/>
                </a:moveTo>
                <a:cubicBezTo>
                  <a:pt x="764309" y="296"/>
                  <a:pt x="1528619" y="-15867"/>
                  <a:pt x="2175164" y="30315"/>
                </a:cubicBezTo>
                <a:cubicBezTo>
                  <a:pt x="2821709" y="76497"/>
                  <a:pt x="3535219" y="155006"/>
                  <a:pt x="3879273" y="293551"/>
                </a:cubicBezTo>
                <a:cubicBezTo>
                  <a:pt x="4223328" y="432097"/>
                  <a:pt x="4179455" y="759988"/>
                  <a:pt x="4239491" y="861588"/>
                </a:cubicBezTo>
                <a:cubicBezTo>
                  <a:pt x="4299527" y="963188"/>
                  <a:pt x="4239491" y="903151"/>
                  <a:pt x="4239491" y="903151"/>
                </a:cubicBezTo>
              </a:path>
            </a:pathLst>
          </a:custGeom>
          <a:noFill/>
          <a:ln w="31750">
            <a:solidFill>
              <a:srgbClr val="623FA9"/>
            </a:solidFill>
            <a:tailEnd type="stealth" w="lg" len="lg"/>
          </a:ln>
          <a:effectLst>
            <a:outerShdw blurRad="50800" dist="50800" dir="5400000" sx="98000" sy="98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134698" y="1939820"/>
            <a:ext cx="1857047" cy="369332"/>
          </a:xfrm>
          <a:prstGeom prst="rect">
            <a:avLst/>
          </a:prstGeom>
          <a:noFill/>
          <a:effectLst>
            <a:outerShdw blurRad="50800" dist="279400" dir="5400000" sx="99000" sy="99000" algn="ctr" rotWithShape="0">
              <a:srgbClr val="000000">
                <a:alpha val="43137"/>
              </a:srgbClr>
            </a:outerShdw>
          </a:effectLst>
        </p:spPr>
        <p:txBody>
          <a:bodyPr wrap="none" rtlCol="0">
            <a:spAutoFit/>
          </a:bodyPr>
          <a:lstStyle/>
          <a:p>
            <a:r>
              <a:rPr lang="en-US" dirty="0">
                <a:solidFill>
                  <a:schemeClr val="accent4"/>
                </a:solidFill>
              </a:rPr>
              <a:t>Subtract these off</a:t>
            </a:r>
          </a:p>
        </p:txBody>
      </p:sp>
      <p:sp>
        <p:nvSpPr>
          <p:cNvPr id="10" name="Oval 9"/>
          <p:cNvSpPr/>
          <p:nvPr/>
        </p:nvSpPr>
        <p:spPr>
          <a:xfrm>
            <a:off x="8622723" y="2801877"/>
            <a:ext cx="1532659" cy="858829"/>
          </a:xfrm>
          <a:prstGeom prst="ellipse">
            <a:avLst/>
          </a:prstGeom>
          <a:noFill/>
          <a:ln w="41275">
            <a:solidFill>
              <a:srgbClr val="C00000"/>
            </a:solidFill>
          </a:ln>
          <a:effectLst>
            <a:outerShdw blurRad="50800" dist="50800" dir="5400000" sx="98000" sy="98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127694" y="2349265"/>
            <a:ext cx="877356" cy="369332"/>
          </a:xfrm>
          <a:prstGeom prst="rect">
            <a:avLst/>
          </a:prstGeom>
          <a:noFill/>
        </p:spPr>
        <p:txBody>
          <a:bodyPr wrap="none" rtlCol="0">
            <a:spAutoFit/>
          </a:bodyPr>
          <a:lstStyle/>
          <a:p>
            <a:r>
              <a:rPr lang="en-US" dirty="0">
                <a:solidFill>
                  <a:srgbClr val="C00000"/>
                </a:solidFill>
              </a:rPr>
              <a:t>get this</a:t>
            </a:r>
          </a:p>
        </p:txBody>
      </p:sp>
      <p:sp>
        <p:nvSpPr>
          <p:cNvPr id="12" name="TextBox 11"/>
          <p:cNvSpPr txBox="1"/>
          <p:nvPr/>
        </p:nvSpPr>
        <p:spPr>
          <a:xfrm>
            <a:off x="3906983" y="5553599"/>
            <a:ext cx="803563" cy="923330"/>
          </a:xfrm>
          <a:prstGeom prst="rect">
            <a:avLst/>
          </a:prstGeom>
          <a:noFill/>
        </p:spPr>
        <p:txBody>
          <a:bodyPr wrap="square" rtlCol="0">
            <a:spAutoFit/>
          </a:bodyPr>
          <a:lstStyle/>
          <a:p>
            <a:r>
              <a:rPr lang="en-US" sz="5400" dirty="0">
                <a:solidFill>
                  <a:schemeClr val="accent2">
                    <a:lumMod val="75000"/>
                  </a:schemeClr>
                </a:solidFill>
              </a:rPr>
              <a:t>✓</a:t>
            </a:r>
            <a:r>
              <a:rPr lang="en-US" sz="5400" dirty="0">
                <a:solidFill>
                  <a:schemeClr val="accent1"/>
                </a:solidFill>
              </a:rPr>
              <a:t>  </a:t>
            </a:r>
            <a:endParaRPr lang="en-US" dirty="0">
              <a:solidFill>
                <a:schemeClr val="accent1"/>
              </a:solidFill>
            </a:endParaRPr>
          </a:p>
        </p:txBody>
      </p:sp>
      <p:sp>
        <p:nvSpPr>
          <p:cNvPr id="13" name="TextBox 12"/>
          <p:cNvSpPr txBox="1"/>
          <p:nvPr/>
        </p:nvSpPr>
        <p:spPr>
          <a:xfrm>
            <a:off x="5647460" y="5553599"/>
            <a:ext cx="803563" cy="923330"/>
          </a:xfrm>
          <a:prstGeom prst="rect">
            <a:avLst/>
          </a:prstGeom>
          <a:noFill/>
        </p:spPr>
        <p:txBody>
          <a:bodyPr wrap="square" rtlCol="0">
            <a:spAutoFit/>
          </a:bodyPr>
          <a:lstStyle/>
          <a:p>
            <a:r>
              <a:rPr lang="en-US" sz="5400" dirty="0">
                <a:solidFill>
                  <a:schemeClr val="accent2">
                    <a:lumMod val="75000"/>
                  </a:schemeClr>
                </a:solidFill>
              </a:rPr>
              <a:t>✓</a:t>
            </a:r>
            <a:r>
              <a:rPr lang="en-US" sz="5400" dirty="0">
                <a:solidFill>
                  <a:schemeClr val="accent1"/>
                </a:solidFill>
              </a:rPr>
              <a:t>  </a:t>
            </a:r>
            <a:endParaRPr lang="en-US" dirty="0">
              <a:solidFill>
                <a:schemeClr val="accent1"/>
              </a:solidFill>
            </a:endParaRPr>
          </a:p>
        </p:txBody>
      </p:sp>
      <p:sp>
        <p:nvSpPr>
          <p:cNvPr id="14" name="TextBox 13"/>
          <p:cNvSpPr txBox="1"/>
          <p:nvPr/>
        </p:nvSpPr>
        <p:spPr>
          <a:xfrm>
            <a:off x="7633856" y="5499328"/>
            <a:ext cx="803563" cy="923330"/>
          </a:xfrm>
          <a:prstGeom prst="rect">
            <a:avLst/>
          </a:prstGeom>
          <a:noFill/>
        </p:spPr>
        <p:txBody>
          <a:bodyPr wrap="square" rtlCol="0">
            <a:spAutoFit/>
          </a:bodyPr>
          <a:lstStyle/>
          <a:p>
            <a:r>
              <a:rPr lang="en-US" sz="5400" dirty="0">
                <a:solidFill>
                  <a:schemeClr val="accent2">
                    <a:lumMod val="75000"/>
                  </a:schemeClr>
                </a:solidFill>
              </a:rPr>
              <a:t>✓</a:t>
            </a:r>
            <a:r>
              <a:rPr lang="en-US" sz="5400" dirty="0">
                <a:solidFill>
                  <a:schemeClr val="accent1"/>
                </a:solidFill>
              </a:rPr>
              <a:t>  </a:t>
            </a:r>
            <a:endParaRPr lang="en-US" dirty="0">
              <a:solidFill>
                <a:schemeClr val="accent1"/>
              </a:solidFill>
            </a:endParaRPr>
          </a:p>
        </p:txBody>
      </p:sp>
      <p:sp>
        <p:nvSpPr>
          <p:cNvPr id="16" name="TextBox 15"/>
          <p:cNvSpPr txBox="1"/>
          <p:nvPr/>
        </p:nvSpPr>
        <p:spPr>
          <a:xfrm>
            <a:off x="2152651" y="4018001"/>
            <a:ext cx="5425787" cy="523220"/>
          </a:xfrm>
          <a:prstGeom prst="rect">
            <a:avLst/>
          </a:prstGeom>
          <a:noFill/>
        </p:spPr>
        <p:txBody>
          <a:bodyPr wrap="square" rtlCol="0">
            <a:spAutoFit/>
          </a:bodyPr>
          <a:lstStyle/>
          <a:p>
            <a:pPr marL="285750" indent="-285750">
              <a:buFont typeface="Arial" charset="0"/>
              <a:buChar char="•"/>
            </a:pPr>
            <a:r>
              <a:rPr lang="en-US" sz="2800" dirty="0"/>
              <a:t>Assemble the product:</a:t>
            </a:r>
          </a:p>
        </p:txBody>
      </p:sp>
    </p:spTree>
    <p:extLst>
      <p:ext uri="{BB962C8B-B14F-4D97-AF65-F5344CB8AC3E}">
        <p14:creationId xmlns:p14="http://schemas.microsoft.com/office/powerpoint/2010/main" val="85085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p:bldP spid="10" grpId="0" animBg="1"/>
      <p:bldP spid="11" grpId="0"/>
      <p:bldP spid="12" grpId="0"/>
      <p:bldP spid="13" grpId="0"/>
      <p:bldP spid="14" grpId="0"/>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921" y="326990"/>
            <a:ext cx="7886700" cy="719586"/>
          </a:xfrm>
        </p:spPr>
        <p:txBody>
          <a:bodyPr/>
          <a:lstStyle/>
          <a:p>
            <a:r>
              <a:rPr lang="en-US" dirty="0"/>
              <a:t>What’s the running time?</a:t>
            </a:r>
          </a:p>
        </p:txBody>
      </p:sp>
      <p:sp>
        <p:nvSpPr>
          <p:cNvPr id="5" name="Oval 4"/>
          <p:cNvSpPr/>
          <p:nvPr/>
        </p:nvSpPr>
        <p:spPr>
          <a:xfrm>
            <a:off x="3075265" y="1164217"/>
            <a:ext cx="1054243"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Oval 6"/>
          <p:cNvSpPr/>
          <p:nvPr/>
        </p:nvSpPr>
        <p:spPr>
          <a:xfrm>
            <a:off x="4018022" y="2185892"/>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Oval 7"/>
          <p:cNvSpPr/>
          <p:nvPr/>
        </p:nvSpPr>
        <p:spPr>
          <a:xfrm>
            <a:off x="3297259" y="2185892"/>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Oval 8"/>
          <p:cNvSpPr/>
          <p:nvPr/>
        </p:nvSpPr>
        <p:spPr>
          <a:xfrm>
            <a:off x="2576496" y="2185892"/>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 name="Oval 10"/>
          <p:cNvSpPr/>
          <p:nvPr/>
        </p:nvSpPr>
        <p:spPr>
          <a:xfrm>
            <a:off x="4676764" y="3734454"/>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Oval 11"/>
          <p:cNvSpPr/>
          <p:nvPr/>
        </p:nvSpPr>
        <p:spPr>
          <a:xfrm>
            <a:off x="4129508" y="3921273"/>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Oval 12"/>
          <p:cNvSpPr/>
          <p:nvPr/>
        </p:nvSpPr>
        <p:spPr>
          <a:xfrm>
            <a:off x="3602386" y="3734454"/>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 name="Oval 13"/>
          <p:cNvSpPr/>
          <p:nvPr/>
        </p:nvSpPr>
        <p:spPr>
          <a:xfrm>
            <a:off x="3075265" y="3921272"/>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Oval 14"/>
          <p:cNvSpPr/>
          <p:nvPr/>
        </p:nvSpPr>
        <p:spPr>
          <a:xfrm>
            <a:off x="2538076" y="3734453"/>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6" name="Oval 15"/>
          <p:cNvSpPr/>
          <p:nvPr/>
        </p:nvSpPr>
        <p:spPr>
          <a:xfrm>
            <a:off x="1983895" y="3962835"/>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5053871" y="5909159"/>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4665936"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4267616" y="5909159"/>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3858911"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3452372" y="5931306"/>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3036735"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2621098" y="5931306"/>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2207637" y="607519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1820989" y="588123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1485471" y="6055773"/>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9" name="TextBox 28"/>
          <p:cNvSpPr txBox="1"/>
          <p:nvPr/>
        </p:nvSpPr>
        <p:spPr>
          <a:xfrm>
            <a:off x="4420015" y="1123171"/>
            <a:ext cx="1535870" cy="830997"/>
          </a:xfrm>
          <a:prstGeom prst="rect">
            <a:avLst/>
          </a:prstGeom>
          <a:noFill/>
        </p:spPr>
        <p:txBody>
          <a:bodyPr wrap="none" rtlCol="0">
            <a:spAutoFit/>
          </a:bodyPr>
          <a:lstStyle/>
          <a:p>
            <a:r>
              <a:rPr lang="en-US" sz="2400" dirty="0"/>
              <a:t>1 </a:t>
            </a:r>
            <a:r>
              <a:rPr lang="en-US" sz="2400"/>
              <a:t>problem </a:t>
            </a:r>
          </a:p>
          <a:p>
            <a:r>
              <a:rPr lang="en-US" sz="2400" dirty="0"/>
              <a:t>of size n</a:t>
            </a:r>
          </a:p>
        </p:txBody>
      </p:sp>
      <p:sp>
        <p:nvSpPr>
          <p:cNvPr id="30" name="TextBox 29"/>
          <p:cNvSpPr txBox="1"/>
          <p:nvPr/>
        </p:nvSpPr>
        <p:spPr>
          <a:xfrm>
            <a:off x="5151631" y="2050801"/>
            <a:ext cx="1656094" cy="830997"/>
          </a:xfrm>
          <a:prstGeom prst="rect">
            <a:avLst/>
          </a:prstGeom>
          <a:noFill/>
        </p:spPr>
        <p:txBody>
          <a:bodyPr wrap="none" rtlCol="0">
            <a:spAutoFit/>
          </a:bodyPr>
          <a:lstStyle/>
          <a:p>
            <a:r>
              <a:rPr lang="en-US" sz="2400" dirty="0"/>
              <a:t>3 problems </a:t>
            </a:r>
          </a:p>
          <a:p>
            <a:r>
              <a:rPr lang="en-US" sz="2400" dirty="0"/>
              <a:t>of size n/2</a:t>
            </a:r>
          </a:p>
        </p:txBody>
      </p:sp>
      <p:sp>
        <p:nvSpPr>
          <p:cNvPr id="31" name="TextBox 30"/>
          <p:cNvSpPr txBox="1"/>
          <p:nvPr/>
        </p:nvSpPr>
        <p:spPr>
          <a:xfrm>
            <a:off x="5439932" y="3580014"/>
            <a:ext cx="1725024" cy="830997"/>
          </a:xfrm>
          <a:prstGeom prst="rect">
            <a:avLst/>
          </a:prstGeom>
          <a:noFill/>
        </p:spPr>
        <p:txBody>
          <a:bodyPr wrap="none" rtlCol="0">
            <a:spAutoFit/>
          </a:bodyPr>
          <a:lstStyle/>
          <a:p>
            <a:r>
              <a:rPr lang="en-US" sz="2400" dirty="0"/>
              <a:t>3</a:t>
            </a:r>
            <a:r>
              <a:rPr lang="en-US" sz="2400" baseline="30000" dirty="0"/>
              <a:t>t</a:t>
            </a:r>
            <a:r>
              <a:rPr lang="en-US" sz="2400" dirty="0"/>
              <a:t> problems </a:t>
            </a:r>
          </a:p>
          <a:p>
            <a:r>
              <a:rPr lang="en-US" sz="2400" dirty="0"/>
              <a:t>of size n/2</a:t>
            </a:r>
            <a:r>
              <a:rPr lang="en-US" sz="2400" baseline="30000" dirty="0"/>
              <a:t>t</a:t>
            </a:r>
            <a:endParaRPr lang="en-US" sz="2400" dirty="0"/>
          </a:p>
        </p:txBody>
      </p:sp>
      <p:sp>
        <p:nvSpPr>
          <p:cNvPr id="32" name="TextBox 31"/>
          <p:cNvSpPr txBox="1"/>
          <p:nvPr/>
        </p:nvSpPr>
        <p:spPr>
          <a:xfrm>
            <a:off x="6069140" y="5681761"/>
            <a:ext cx="2116157" cy="830997"/>
          </a:xfrm>
          <a:prstGeom prst="rect">
            <a:avLst/>
          </a:prstGeom>
          <a:noFill/>
        </p:spPr>
        <p:txBody>
          <a:bodyPr wrap="none" rtlCol="0">
            <a:spAutoFit/>
          </a:bodyPr>
          <a:lstStyle/>
          <a:p>
            <a:r>
              <a:rPr lang="en-US" sz="2400" dirty="0"/>
              <a:t>____ problems </a:t>
            </a:r>
          </a:p>
          <a:p>
            <a:r>
              <a:rPr lang="en-US" sz="2400" dirty="0"/>
              <a:t>of size 1</a:t>
            </a:r>
          </a:p>
        </p:txBody>
      </p:sp>
      <p:sp>
        <p:nvSpPr>
          <p:cNvPr id="35" name="TextBox 34"/>
          <p:cNvSpPr txBox="1"/>
          <p:nvPr/>
        </p:nvSpPr>
        <p:spPr>
          <a:xfrm>
            <a:off x="3341536" y="4681308"/>
            <a:ext cx="517375" cy="707886"/>
          </a:xfrm>
          <a:prstGeom prst="rect">
            <a:avLst/>
          </a:prstGeom>
          <a:noFill/>
        </p:spPr>
        <p:txBody>
          <a:bodyPr wrap="square" rtlCol="0">
            <a:spAutoFit/>
          </a:bodyPr>
          <a:lstStyle/>
          <a:p>
            <a:r>
              <a:rPr lang="mr-IN" sz="4000" dirty="0"/>
              <a:t>…</a:t>
            </a:r>
            <a:endParaRPr lang="en-US" sz="4000" dirty="0"/>
          </a:p>
        </p:txBody>
      </p:sp>
      <p:sp>
        <p:nvSpPr>
          <p:cNvPr id="36" name="Rounded Rectangle 35"/>
          <p:cNvSpPr/>
          <p:nvPr/>
        </p:nvSpPr>
        <p:spPr>
          <a:xfrm>
            <a:off x="7269931" y="992930"/>
            <a:ext cx="3287942" cy="4517544"/>
          </a:xfrm>
          <a:prstGeom prst="roundRect">
            <a:avLst/>
          </a:prstGeom>
          <a:solidFill>
            <a:srgbClr val="FDF6C6"/>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en-US" sz="2400" dirty="0">
                <a:solidFill>
                  <a:schemeClr val="tx1"/>
                </a:solidFill>
              </a:rPr>
              <a:t>If you cut n in half </a:t>
            </a:r>
            <a:r>
              <a:rPr lang="en-US" sz="2400" dirty="0">
                <a:solidFill>
                  <a:schemeClr val="accent4"/>
                </a:solidFill>
              </a:rPr>
              <a:t>log</a:t>
            </a:r>
            <a:r>
              <a:rPr lang="en-US" sz="2400" baseline="-25000" dirty="0">
                <a:solidFill>
                  <a:schemeClr val="accent4"/>
                </a:solidFill>
              </a:rPr>
              <a:t>2</a:t>
            </a:r>
            <a:r>
              <a:rPr lang="en-US" sz="2400" dirty="0">
                <a:solidFill>
                  <a:schemeClr val="accent4"/>
                </a:solidFill>
              </a:rPr>
              <a:t>(n) </a:t>
            </a:r>
            <a:r>
              <a:rPr lang="en-US" sz="2400" dirty="0">
                <a:solidFill>
                  <a:schemeClr val="tx1"/>
                </a:solidFill>
              </a:rPr>
              <a:t>times,         you get down to 1.</a:t>
            </a:r>
          </a:p>
          <a:p>
            <a:pPr marL="285750" indent="-285750">
              <a:buFont typeface="Arial" charset="0"/>
              <a:buChar char="•"/>
            </a:pPr>
            <a:endParaRPr lang="en-US" sz="2400" dirty="0">
              <a:solidFill>
                <a:schemeClr val="tx1"/>
              </a:solidFill>
            </a:endParaRPr>
          </a:p>
          <a:p>
            <a:pPr marL="285750" indent="-285750">
              <a:buFont typeface="Arial" charset="0"/>
              <a:buChar char="•"/>
            </a:pPr>
            <a:r>
              <a:rPr lang="en-US" sz="2400" dirty="0">
                <a:solidFill>
                  <a:schemeClr val="tx1"/>
                </a:solidFill>
              </a:rPr>
              <a:t>So we do this </a:t>
            </a:r>
            <a:r>
              <a:rPr lang="en-US" sz="2400" dirty="0">
                <a:solidFill>
                  <a:schemeClr val="accent4"/>
                </a:solidFill>
              </a:rPr>
              <a:t>log</a:t>
            </a:r>
            <a:r>
              <a:rPr lang="en-US" sz="2400" baseline="-25000" dirty="0">
                <a:solidFill>
                  <a:schemeClr val="accent4"/>
                </a:solidFill>
              </a:rPr>
              <a:t>2</a:t>
            </a:r>
            <a:r>
              <a:rPr lang="en-US" sz="2400" dirty="0">
                <a:solidFill>
                  <a:schemeClr val="accent4"/>
                </a:solidFill>
              </a:rPr>
              <a:t>(n)</a:t>
            </a:r>
            <a:r>
              <a:rPr lang="en-US" sz="2400" dirty="0">
                <a:solidFill>
                  <a:schemeClr val="tx1"/>
                </a:solidFill>
              </a:rPr>
              <a:t> times and get</a:t>
            </a:r>
            <a:r>
              <a:rPr lang="mr-IN" sz="2400" dirty="0">
                <a:solidFill>
                  <a:schemeClr val="tx1"/>
                </a:solidFill>
              </a:rPr>
              <a:t>…</a:t>
            </a:r>
            <a:endParaRPr lang="en-US" sz="2400" dirty="0">
              <a:solidFill>
                <a:schemeClr val="tx1"/>
              </a:solidFill>
            </a:endParaRPr>
          </a:p>
          <a:p>
            <a:pPr marL="285750" indent="-285750">
              <a:buFont typeface="Arial" charset="0"/>
              <a:buChar char="•"/>
            </a:pPr>
            <a:endParaRPr lang="en-US" sz="2400" dirty="0">
              <a:solidFill>
                <a:schemeClr val="tx1"/>
              </a:solidFill>
            </a:endParaRPr>
          </a:p>
          <a:p>
            <a:r>
              <a:rPr lang="en-US" sz="2400" dirty="0">
                <a:solidFill>
                  <a:srgbClr val="C00000"/>
                </a:solidFill>
              </a:rPr>
              <a:t>3</a:t>
            </a:r>
            <a:r>
              <a:rPr lang="en-US" sz="2400" baseline="30000" dirty="0">
                <a:solidFill>
                  <a:srgbClr val="C00000"/>
                </a:solidFill>
              </a:rPr>
              <a:t>log_2(n)</a:t>
            </a:r>
            <a:r>
              <a:rPr lang="en-US" sz="2400" dirty="0">
                <a:solidFill>
                  <a:srgbClr val="C00000"/>
                </a:solidFill>
              </a:rPr>
              <a:t> = n</a:t>
            </a:r>
            <a:r>
              <a:rPr lang="en-US" sz="2400" baseline="30000" dirty="0">
                <a:solidFill>
                  <a:srgbClr val="C00000"/>
                </a:solidFill>
              </a:rPr>
              <a:t>log_2(3)</a:t>
            </a:r>
            <a:r>
              <a:rPr lang="en-US" sz="2400" dirty="0">
                <a:solidFill>
                  <a:srgbClr val="C00000"/>
                </a:solidFill>
              </a:rPr>
              <a:t> = n</a:t>
            </a:r>
            <a:r>
              <a:rPr lang="en-US" sz="2400" baseline="30000" dirty="0">
                <a:solidFill>
                  <a:srgbClr val="C00000"/>
                </a:solidFill>
              </a:rPr>
              <a:t>1.6</a:t>
            </a:r>
          </a:p>
          <a:p>
            <a:r>
              <a:rPr lang="en-US" sz="2400" dirty="0">
                <a:solidFill>
                  <a:schemeClr val="tx1"/>
                </a:solidFill>
              </a:rPr>
              <a:t>problems of size 1.</a:t>
            </a:r>
          </a:p>
        </p:txBody>
      </p:sp>
      <mc:AlternateContent xmlns:mc="http://schemas.openxmlformats.org/markup-compatibility/2006" xmlns:a14="http://schemas.microsoft.com/office/drawing/2010/main">
        <mc:Choice Requires="a14">
          <p:sp>
            <p:nvSpPr>
              <p:cNvPr id="38" name="TextBox 37"/>
              <p:cNvSpPr txBox="1"/>
              <p:nvPr/>
            </p:nvSpPr>
            <p:spPr>
              <a:xfrm>
                <a:off x="6047611" y="5570454"/>
                <a:ext cx="76011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charset="0"/>
                            </a:rPr>
                            <m:t>𝑛</m:t>
                          </m:r>
                        </m:e>
                        <m:sup>
                          <m:r>
                            <a:rPr lang="en-US" sz="3200" i="1">
                              <a:solidFill>
                                <a:srgbClr val="C00000"/>
                              </a:solidFill>
                              <a:latin typeface="Cambria Math" charset="0"/>
                            </a:rPr>
                            <m:t>1.6</m:t>
                          </m:r>
                        </m:sup>
                      </m:sSup>
                    </m:oMath>
                  </m:oMathPara>
                </a14:m>
                <a:endParaRPr lang="en-US" sz="2000" dirty="0">
                  <a:solidFill>
                    <a:srgbClr val="C00000"/>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047611" y="5570454"/>
                <a:ext cx="760115" cy="49244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555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animBg="1"/>
      <p:bldP spid="3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7273" y="443288"/>
            <a:ext cx="10515600" cy="1325563"/>
          </a:xfrm>
        </p:spPr>
        <p:txBody>
          <a:bodyPr/>
          <a:lstStyle/>
          <a:p>
            <a:r>
              <a:rPr lang="en-US" dirty="0"/>
              <a:t>This is much better!</a:t>
            </a:r>
            <a:br>
              <a:rPr lang="en-US" sz="2800" dirty="0"/>
            </a:br>
            <a:r>
              <a:rPr lang="en-US" sz="2800" dirty="0"/>
              <a:t>(Can we do better still?)</a:t>
            </a:r>
            <a:endParaRPr lang="en-US" dirty="0"/>
          </a:p>
        </p:txBody>
      </p:sp>
      <p:sp>
        <p:nvSpPr>
          <p:cNvPr id="11" name="Freeform 10"/>
          <p:cNvSpPr/>
          <p:nvPr/>
        </p:nvSpPr>
        <p:spPr>
          <a:xfrm>
            <a:off x="2806890" y="-750626"/>
            <a:ext cx="6775555" cy="6632812"/>
          </a:xfrm>
          <a:custGeom>
            <a:avLst/>
            <a:gdLst>
              <a:gd name="connsiteX0" fmla="*/ 0 w 6702916"/>
              <a:gd name="connsiteY0" fmla="*/ 6341399 h 6341399"/>
              <a:gd name="connsiteX1" fmla="*/ 1392071 w 6702916"/>
              <a:gd name="connsiteY1" fmla="*/ 6041148 h 6341399"/>
              <a:gd name="connsiteX2" fmla="*/ 3125337 w 6702916"/>
              <a:gd name="connsiteY2" fmla="*/ 4881089 h 6341399"/>
              <a:gd name="connsiteX3" fmla="*/ 4885898 w 6702916"/>
              <a:gd name="connsiteY3" fmla="*/ 2820277 h 6341399"/>
              <a:gd name="connsiteX4" fmla="*/ 6523629 w 6702916"/>
              <a:gd name="connsiteY4" fmla="*/ 186259 h 6341399"/>
              <a:gd name="connsiteX5" fmla="*/ 6660107 w 6702916"/>
              <a:gd name="connsiteY5" fmla="*/ 213554 h 6341399"/>
              <a:gd name="connsiteX0" fmla="*/ 0 w 6702915"/>
              <a:gd name="connsiteY0" fmla="*/ 6583769 h 6583769"/>
              <a:gd name="connsiteX1" fmla="*/ 1392071 w 6702915"/>
              <a:gd name="connsiteY1" fmla="*/ 6283518 h 6583769"/>
              <a:gd name="connsiteX2" fmla="*/ 3125337 w 6702915"/>
              <a:gd name="connsiteY2" fmla="*/ 5123459 h 6583769"/>
              <a:gd name="connsiteX3" fmla="*/ 4885898 w 6702915"/>
              <a:gd name="connsiteY3" fmla="*/ 3062647 h 6583769"/>
              <a:gd name="connsiteX4" fmla="*/ 6523629 w 6702915"/>
              <a:gd name="connsiteY4" fmla="*/ 428629 h 6583769"/>
              <a:gd name="connsiteX5" fmla="*/ 6660107 w 6702915"/>
              <a:gd name="connsiteY5" fmla="*/ 5547 h 6583769"/>
              <a:gd name="connsiteX0" fmla="*/ 0 w 6670485"/>
              <a:gd name="connsiteY0" fmla="*/ 6435689 h 6435689"/>
              <a:gd name="connsiteX1" fmla="*/ 1392071 w 6670485"/>
              <a:gd name="connsiteY1" fmla="*/ 6135438 h 6435689"/>
              <a:gd name="connsiteX2" fmla="*/ 3125337 w 6670485"/>
              <a:gd name="connsiteY2" fmla="*/ 4975379 h 6435689"/>
              <a:gd name="connsiteX3" fmla="*/ 4885898 w 6670485"/>
              <a:gd name="connsiteY3" fmla="*/ 2914567 h 6435689"/>
              <a:gd name="connsiteX4" fmla="*/ 6523629 w 6670485"/>
              <a:gd name="connsiteY4" fmla="*/ 280549 h 6435689"/>
              <a:gd name="connsiteX5" fmla="*/ 6591868 w 6670485"/>
              <a:gd name="connsiteY5" fmla="*/ 75832 h 6435689"/>
              <a:gd name="connsiteX0" fmla="*/ 0 w 6775555"/>
              <a:gd name="connsiteY0" fmla="*/ 6620649 h 6620649"/>
              <a:gd name="connsiteX1" fmla="*/ 1392071 w 6775555"/>
              <a:gd name="connsiteY1" fmla="*/ 6320398 h 6620649"/>
              <a:gd name="connsiteX2" fmla="*/ 3125337 w 6775555"/>
              <a:gd name="connsiteY2" fmla="*/ 5160339 h 6620649"/>
              <a:gd name="connsiteX3" fmla="*/ 4885898 w 6775555"/>
              <a:gd name="connsiteY3" fmla="*/ 3099527 h 6620649"/>
              <a:gd name="connsiteX4" fmla="*/ 6523629 w 6775555"/>
              <a:gd name="connsiteY4" fmla="*/ 465509 h 6620649"/>
              <a:gd name="connsiteX5" fmla="*/ 6769289 w 6775555"/>
              <a:gd name="connsiteY5" fmla="*/ 1485 h 662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5555" h="6620649">
                <a:moveTo>
                  <a:pt x="0" y="6620649"/>
                </a:moveTo>
                <a:cubicBezTo>
                  <a:pt x="435591" y="6592216"/>
                  <a:pt x="871182" y="6563783"/>
                  <a:pt x="1392071" y="6320398"/>
                </a:cubicBezTo>
                <a:cubicBezTo>
                  <a:pt x="1912960" y="6077013"/>
                  <a:pt x="2543033" y="5697151"/>
                  <a:pt x="3125337" y="5160339"/>
                </a:cubicBezTo>
                <a:cubicBezTo>
                  <a:pt x="3707641" y="4623527"/>
                  <a:pt x="4319516" y="3881999"/>
                  <a:pt x="4885898" y="3099527"/>
                </a:cubicBezTo>
                <a:cubicBezTo>
                  <a:pt x="5452280" y="2317055"/>
                  <a:pt x="6209731" y="981849"/>
                  <a:pt x="6523629" y="465509"/>
                </a:cubicBezTo>
                <a:cubicBezTo>
                  <a:pt x="6837528" y="-50831"/>
                  <a:pt x="6769289" y="1485"/>
                  <a:pt x="6769289" y="1485"/>
                </a:cubicBezTo>
              </a:path>
            </a:pathLst>
          </a:cu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11" idx="0"/>
          </p:cNvCxnSpPr>
          <p:nvPr/>
        </p:nvCxnSpPr>
        <p:spPr>
          <a:xfrm>
            <a:off x="2806890" y="5882186"/>
            <a:ext cx="5486401" cy="0"/>
          </a:xfrm>
          <a:prstGeom prst="line">
            <a:avLst/>
          </a:prstGeom>
          <a:ln w="15875">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806890" y="2047165"/>
            <a:ext cx="1" cy="3835021"/>
          </a:xfrm>
          <a:prstGeom prst="line">
            <a:avLst/>
          </a:prstGeom>
          <a:ln w="15875">
            <a:solidFill>
              <a:schemeClr val="tx2"/>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7761028" y="5512855"/>
                <a:ext cx="6611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𝑛</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7761028" y="5512855"/>
                <a:ext cx="66119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475269" y="2806442"/>
                <a:ext cx="92804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charset="0"/>
                            </a:rPr>
                            <m:t>𝑛</m:t>
                          </m:r>
                        </m:e>
                        <m:sup>
                          <m:r>
                            <a:rPr lang="en-US" i="1">
                              <a:latin typeface="Cambria Math" charset="0"/>
                            </a:rPr>
                            <m:t>2</m:t>
                          </m:r>
                        </m:sup>
                      </m:sSup>
                    </m:oMath>
                  </m:oMathPara>
                </a14:m>
                <a:endParaRPr lang="en-US" dirty="0"/>
              </a:p>
              <a:p>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475269" y="2806442"/>
                <a:ext cx="928048" cy="646331"/>
              </a:xfrm>
              <a:prstGeom prst="rect">
                <a:avLst/>
              </a:prstGeom>
              <a:blipFill>
                <a:blip r:embed="rId4"/>
                <a:stretch>
                  <a:fillRect/>
                </a:stretch>
              </a:blipFill>
            </p:spPr>
            <p:txBody>
              <a:bodyPr/>
              <a:lstStyle/>
              <a:p>
                <a:r>
                  <a:rPr lang="en-US">
                    <a:noFill/>
                  </a:rPr>
                  <a:t> </a:t>
                </a:r>
              </a:p>
            </p:txBody>
          </p:sp>
        </mc:Fallback>
      </mc:AlternateContent>
      <p:sp>
        <p:nvSpPr>
          <p:cNvPr id="8" name="Freeform 7"/>
          <p:cNvSpPr/>
          <p:nvPr/>
        </p:nvSpPr>
        <p:spPr>
          <a:xfrm>
            <a:off x="2871354" y="2249815"/>
            <a:ext cx="8461664" cy="3632371"/>
          </a:xfrm>
          <a:custGeom>
            <a:avLst/>
            <a:gdLst>
              <a:gd name="connsiteX0" fmla="*/ 0 w 6702916"/>
              <a:gd name="connsiteY0" fmla="*/ 6341399 h 6341399"/>
              <a:gd name="connsiteX1" fmla="*/ 1392071 w 6702916"/>
              <a:gd name="connsiteY1" fmla="*/ 6041148 h 6341399"/>
              <a:gd name="connsiteX2" fmla="*/ 3125337 w 6702916"/>
              <a:gd name="connsiteY2" fmla="*/ 4881089 h 6341399"/>
              <a:gd name="connsiteX3" fmla="*/ 4885898 w 6702916"/>
              <a:gd name="connsiteY3" fmla="*/ 2820277 h 6341399"/>
              <a:gd name="connsiteX4" fmla="*/ 6523629 w 6702916"/>
              <a:gd name="connsiteY4" fmla="*/ 186259 h 6341399"/>
              <a:gd name="connsiteX5" fmla="*/ 6660107 w 6702916"/>
              <a:gd name="connsiteY5" fmla="*/ 213554 h 6341399"/>
              <a:gd name="connsiteX0" fmla="*/ 0 w 6702915"/>
              <a:gd name="connsiteY0" fmla="*/ 6583769 h 6583769"/>
              <a:gd name="connsiteX1" fmla="*/ 1392071 w 6702915"/>
              <a:gd name="connsiteY1" fmla="*/ 6283518 h 6583769"/>
              <a:gd name="connsiteX2" fmla="*/ 3125337 w 6702915"/>
              <a:gd name="connsiteY2" fmla="*/ 5123459 h 6583769"/>
              <a:gd name="connsiteX3" fmla="*/ 4885898 w 6702915"/>
              <a:gd name="connsiteY3" fmla="*/ 3062647 h 6583769"/>
              <a:gd name="connsiteX4" fmla="*/ 6523629 w 6702915"/>
              <a:gd name="connsiteY4" fmla="*/ 428629 h 6583769"/>
              <a:gd name="connsiteX5" fmla="*/ 6660107 w 6702915"/>
              <a:gd name="connsiteY5" fmla="*/ 5547 h 6583769"/>
              <a:gd name="connsiteX0" fmla="*/ 0 w 6670485"/>
              <a:gd name="connsiteY0" fmla="*/ 6435689 h 6435689"/>
              <a:gd name="connsiteX1" fmla="*/ 1392071 w 6670485"/>
              <a:gd name="connsiteY1" fmla="*/ 6135438 h 6435689"/>
              <a:gd name="connsiteX2" fmla="*/ 3125337 w 6670485"/>
              <a:gd name="connsiteY2" fmla="*/ 4975379 h 6435689"/>
              <a:gd name="connsiteX3" fmla="*/ 4885898 w 6670485"/>
              <a:gd name="connsiteY3" fmla="*/ 2914567 h 6435689"/>
              <a:gd name="connsiteX4" fmla="*/ 6523629 w 6670485"/>
              <a:gd name="connsiteY4" fmla="*/ 280549 h 6435689"/>
              <a:gd name="connsiteX5" fmla="*/ 6591868 w 6670485"/>
              <a:gd name="connsiteY5" fmla="*/ 75832 h 6435689"/>
              <a:gd name="connsiteX0" fmla="*/ 0 w 6775555"/>
              <a:gd name="connsiteY0" fmla="*/ 6620649 h 6620649"/>
              <a:gd name="connsiteX1" fmla="*/ 1392071 w 6775555"/>
              <a:gd name="connsiteY1" fmla="*/ 6320398 h 6620649"/>
              <a:gd name="connsiteX2" fmla="*/ 3125337 w 6775555"/>
              <a:gd name="connsiteY2" fmla="*/ 5160339 h 6620649"/>
              <a:gd name="connsiteX3" fmla="*/ 4885898 w 6775555"/>
              <a:gd name="connsiteY3" fmla="*/ 3099527 h 6620649"/>
              <a:gd name="connsiteX4" fmla="*/ 6523629 w 6775555"/>
              <a:gd name="connsiteY4" fmla="*/ 465509 h 6620649"/>
              <a:gd name="connsiteX5" fmla="*/ 6769289 w 6775555"/>
              <a:gd name="connsiteY5" fmla="*/ 1485 h 662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5555" h="6620649">
                <a:moveTo>
                  <a:pt x="0" y="6620649"/>
                </a:moveTo>
                <a:cubicBezTo>
                  <a:pt x="435591" y="6592216"/>
                  <a:pt x="871182" y="6563783"/>
                  <a:pt x="1392071" y="6320398"/>
                </a:cubicBezTo>
                <a:cubicBezTo>
                  <a:pt x="1912960" y="6077013"/>
                  <a:pt x="2543033" y="5697151"/>
                  <a:pt x="3125337" y="5160339"/>
                </a:cubicBezTo>
                <a:cubicBezTo>
                  <a:pt x="3707641" y="4623527"/>
                  <a:pt x="4319516" y="3881999"/>
                  <a:pt x="4885898" y="3099527"/>
                </a:cubicBezTo>
                <a:cubicBezTo>
                  <a:pt x="5452280" y="2317055"/>
                  <a:pt x="6209731" y="981849"/>
                  <a:pt x="6523629" y="465509"/>
                </a:cubicBezTo>
                <a:cubicBezTo>
                  <a:pt x="6837528" y="-50831"/>
                  <a:pt x="6769289" y="1485"/>
                  <a:pt x="6769289" y="1485"/>
                </a:cubicBezTo>
              </a:path>
            </a:pathLst>
          </a:cu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7958196" y="3742834"/>
                <a:ext cx="92804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charset="0"/>
                            </a:rPr>
                            <m:t>𝑛</m:t>
                          </m:r>
                        </m:e>
                        <m:sup>
                          <m:r>
                            <a:rPr lang="en-US" i="1">
                              <a:latin typeface="Cambria Math" charset="0"/>
                            </a:rPr>
                            <m:t>1.6</m:t>
                          </m:r>
                        </m:sup>
                      </m:sSup>
                    </m:oMath>
                  </m:oMathPara>
                </a14:m>
                <a:endParaRPr lang="en-US" dirty="0"/>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7958196" y="3742834"/>
                <a:ext cx="928048" cy="64633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2022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8605</Words>
  <Application>Microsoft Office PowerPoint</Application>
  <PresentationFormat>Widescreen</PresentationFormat>
  <Paragraphs>1066</Paragraphs>
  <Slides>92</Slides>
  <Notes>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92</vt:i4>
      </vt:variant>
    </vt:vector>
  </HeadingPairs>
  <TitlesOfParts>
    <vt:vector size="108" baseType="lpstr">
      <vt:lpstr>Arial Unicode MS</vt:lpstr>
      <vt:lpstr>Arial</vt:lpstr>
      <vt:lpstr>Calibri</vt:lpstr>
      <vt:lpstr>Calibri Light</vt:lpstr>
      <vt:lpstr>Cambria Math</vt:lpstr>
      <vt:lpstr>Consolas</vt:lpstr>
      <vt:lpstr>Courier New</vt:lpstr>
      <vt:lpstr>Georgia</vt:lpstr>
      <vt:lpstr>Helvetica</vt:lpstr>
      <vt:lpstr>Lato</vt:lpstr>
      <vt:lpstr>Myanmar Text</vt:lpstr>
      <vt:lpstr>Symbol</vt:lpstr>
      <vt:lpstr>Times New Roman</vt:lpstr>
      <vt:lpstr>Trebuchet MS</vt:lpstr>
      <vt:lpstr>Verdana</vt:lpstr>
      <vt:lpstr>Office Theme</vt:lpstr>
      <vt:lpstr>N. Rizk</vt:lpstr>
      <vt:lpstr>PowerPoint Presentation</vt:lpstr>
      <vt:lpstr>PowerPoint Presentation</vt:lpstr>
      <vt:lpstr>PowerPoint Presentation</vt:lpstr>
      <vt:lpstr>PowerPoint Presentation</vt:lpstr>
      <vt:lpstr>PowerPoint Presentation</vt:lpstr>
      <vt:lpstr>PowerPoint Presentation</vt:lpstr>
      <vt:lpstr>O</vt:lpstr>
      <vt:lpstr>A problem you all know how to solve: Integer Multiplication</vt:lpstr>
      <vt:lpstr>A problem you all know how to solve: Integer Multiplication</vt:lpstr>
      <vt:lpstr>A problem you all know how to solve: Integer Multiplication</vt:lpstr>
      <vt:lpstr>The algorithm designer’s question</vt:lpstr>
      <vt:lpstr>PowerPoint Presentation</vt:lpstr>
      <vt:lpstr>Growth of Functions</vt:lpstr>
      <vt:lpstr>Asymptotic Notation</vt:lpstr>
      <vt:lpstr>PowerPoint Presentation</vt:lpstr>
      <vt:lpstr>O-notation</vt:lpstr>
      <vt:lpstr>Θ-notation</vt:lpstr>
      <vt:lpstr>Ω-notation</vt:lpstr>
      <vt:lpstr>Asymptotic notation</vt:lpstr>
      <vt:lpstr>Example</vt:lpstr>
      <vt:lpstr>Theorem</vt:lpstr>
      <vt:lpstr>Example</vt:lpstr>
      <vt:lpstr>o-notation</vt:lpstr>
      <vt:lpstr>ω-notation</vt:lpstr>
      <vt:lpstr>PowerPoint Presentation</vt:lpstr>
      <vt:lpstr>Example: Polynomial Evaluation</vt:lpstr>
      <vt:lpstr>Example: Polynomial Evaluation</vt:lpstr>
      <vt:lpstr>Example: Polynomial Evaluation</vt:lpstr>
      <vt:lpstr>Example: Polynomial Evaluation</vt:lpstr>
      <vt:lpstr>Example: Polynomial Evaluation</vt:lpstr>
      <vt:lpstr>Example: Polynomial Evaluation</vt:lpstr>
      <vt:lpstr>Example: Polynomial Evaluation</vt:lpstr>
      <vt:lpstr>Example: Polynomial Evaluation</vt:lpstr>
      <vt:lpstr>Sum of First n Natural Numbers</vt:lpstr>
      <vt:lpstr>Big-O Notation</vt:lpstr>
      <vt:lpstr>Big-O Notation</vt:lpstr>
      <vt:lpstr>Big-O Notation</vt:lpstr>
      <vt:lpstr>Worst Case vs. Average Case</vt:lpstr>
      <vt:lpstr>Big-O Analysis in General</vt:lpstr>
      <vt:lpstr>Big-O Analysis in General</vt:lpstr>
      <vt:lpstr>Big-O Analysis in General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Optional (Good for COSC3320)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 Example of multiplication</vt:lpstr>
      <vt:lpstr>Divide and conquer</vt:lpstr>
      <vt:lpstr>Divide and conquer for multiplication</vt:lpstr>
      <vt:lpstr>More generally</vt:lpstr>
      <vt:lpstr>Divide and conquer algorithm</vt:lpstr>
      <vt:lpstr>Let’s do an example</vt:lpstr>
      <vt:lpstr>Another way to see this*</vt:lpstr>
      <vt:lpstr>Yet another way to see this*</vt:lpstr>
      <vt:lpstr>That’s a bit disappointing All that work and still n2…</vt:lpstr>
      <vt:lpstr>Divide and conquer can actually make progress</vt:lpstr>
      <vt:lpstr>Karatsuba integer multiplication</vt:lpstr>
      <vt:lpstr>What’s the running time?</vt:lpstr>
      <vt:lpstr>This is much better! (Can we do better still?)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 Rizk</dc:title>
  <dc:creator>Dr. Nouhad Rizk</dc:creator>
  <cp:lastModifiedBy>Dr. Nouhad Rizk</cp:lastModifiedBy>
  <cp:revision>9</cp:revision>
  <dcterms:created xsi:type="dcterms:W3CDTF">2020-07-14T22:47:13Z</dcterms:created>
  <dcterms:modified xsi:type="dcterms:W3CDTF">2020-07-24T21:40:45Z</dcterms:modified>
</cp:coreProperties>
</file>